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57" r:id="rId2"/>
    <p:sldId id="258" r:id="rId3"/>
    <p:sldId id="260" r:id="rId4"/>
    <p:sldId id="261" r:id="rId5"/>
    <p:sldId id="262" r:id="rId6"/>
    <p:sldId id="259" r:id="rId7"/>
    <p:sldId id="263" r:id="rId8"/>
    <p:sldId id="264" r:id="rId9"/>
    <p:sldId id="265" r:id="rId10"/>
    <p:sldId id="266" r:id="rId11"/>
    <p:sldId id="269" r:id="rId12"/>
    <p:sldId id="270" r:id="rId13"/>
    <p:sldId id="271" r:id="rId14"/>
    <p:sldId id="272" r:id="rId15"/>
    <p:sldId id="273" r:id="rId16"/>
    <p:sldId id="274" r:id="rId17"/>
    <p:sldId id="267" r:id="rId18"/>
    <p:sldId id="275" r:id="rId19"/>
    <p:sldId id="276" r:id="rId20"/>
    <p:sldId id="277" r:id="rId21"/>
    <p:sldId id="278" r:id="rId22"/>
    <p:sldId id="279" r:id="rId23"/>
    <p:sldId id="268"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22010AA-188F-4880-80C7-98FC8C9391D5}" v="1" dt="2023-04-20T21:21:17.42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6" autoAdjust="0"/>
    <p:restoredTop sz="94660"/>
  </p:normalViewPr>
  <p:slideViewPr>
    <p:cSldViewPr snapToGrid="0">
      <p:cViewPr varScale="1">
        <p:scale>
          <a:sx n="144" d="100"/>
          <a:sy n="144" d="100"/>
        </p:scale>
        <p:origin x="84" y="5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microsoft.com/office/2016/11/relationships/changesInfo" Target="changesInfos/changesInfo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microsoft.com/office/2015/10/relationships/revisionInfo" Target="revisionInfo.xml"/><Relationship Id="rId20" Type="http://schemas.openxmlformats.org/officeDocument/2006/relationships/slide" Target="slides/slide19.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ingying Zeng" userId="fad4f09b-9143-4e74-91c1-b4028ee92ce4" providerId="ADAL" clId="{B22010AA-188F-4880-80C7-98FC8C9391D5}"/>
    <pc:docChg chg="modSld">
      <pc:chgData name="Yingying Zeng" userId="fad4f09b-9143-4e74-91c1-b4028ee92ce4" providerId="ADAL" clId="{B22010AA-188F-4880-80C7-98FC8C9391D5}" dt="2023-04-20T21:22:31.283" v="24" actId="208"/>
      <pc:docMkLst>
        <pc:docMk/>
      </pc:docMkLst>
      <pc:sldChg chg="modSp mod">
        <pc:chgData name="Yingying Zeng" userId="fad4f09b-9143-4e74-91c1-b4028ee92ce4" providerId="ADAL" clId="{B22010AA-188F-4880-80C7-98FC8C9391D5}" dt="2023-04-19T20:48:55.087" v="0" actId="1076"/>
        <pc:sldMkLst>
          <pc:docMk/>
          <pc:sldMk cId="2400111784" sldId="270"/>
        </pc:sldMkLst>
        <pc:spChg chg="mod">
          <ac:chgData name="Yingying Zeng" userId="fad4f09b-9143-4e74-91c1-b4028ee92ce4" providerId="ADAL" clId="{B22010AA-188F-4880-80C7-98FC8C9391D5}" dt="2023-04-19T20:48:55.087" v="0" actId="1076"/>
          <ac:spMkLst>
            <pc:docMk/>
            <pc:sldMk cId="2400111784" sldId="270"/>
            <ac:spMk id="27" creationId="{77E1FF21-213A-E73C-2CB9-0126D73CB44B}"/>
          </ac:spMkLst>
        </pc:spChg>
      </pc:sldChg>
      <pc:sldChg chg="modSp mod">
        <pc:chgData name="Yingying Zeng" userId="fad4f09b-9143-4e74-91c1-b4028ee92ce4" providerId="ADAL" clId="{B22010AA-188F-4880-80C7-98FC8C9391D5}" dt="2023-04-20T20:32:48.314" v="5" actId="20577"/>
        <pc:sldMkLst>
          <pc:docMk/>
          <pc:sldMk cId="3107340013" sldId="276"/>
        </pc:sldMkLst>
        <pc:spChg chg="mod">
          <ac:chgData name="Yingying Zeng" userId="fad4f09b-9143-4e74-91c1-b4028ee92ce4" providerId="ADAL" clId="{B22010AA-188F-4880-80C7-98FC8C9391D5}" dt="2023-04-20T20:32:48.314" v="5" actId="20577"/>
          <ac:spMkLst>
            <pc:docMk/>
            <pc:sldMk cId="3107340013" sldId="276"/>
            <ac:spMk id="23" creationId="{0B7C8344-3F58-23B1-8768-6C5B0879B692}"/>
          </ac:spMkLst>
        </pc:spChg>
      </pc:sldChg>
      <pc:sldChg chg="addSp modSp mod">
        <pc:chgData name="Yingying Zeng" userId="fad4f09b-9143-4e74-91c1-b4028ee92ce4" providerId="ADAL" clId="{B22010AA-188F-4880-80C7-98FC8C9391D5}" dt="2023-04-20T21:22:31.283" v="24" actId="208"/>
        <pc:sldMkLst>
          <pc:docMk/>
          <pc:sldMk cId="3351151139" sldId="278"/>
        </pc:sldMkLst>
        <pc:spChg chg="add mod">
          <ac:chgData name="Yingying Zeng" userId="fad4f09b-9143-4e74-91c1-b4028ee92ce4" providerId="ADAL" clId="{B22010AA-188F-4880-80C7-98FC8C9391D5}" dt="2023-04-20T21:22:31.283" v="24" actId="208"/>
          <ac:spMkLst>
            <pc:docMk/>
            <pc:sldMk cId="3351151139" sldId="278"/>
            <ac:spMk id="11" creationId="{AA55694B-B11B-2F88-B158-5A99C4CBD125}"/>
          </ac:spMkLst>
        </pc:spChg>
        <pc:picChg chg="add mod modCrop">
          <ac:chgData name="Yingying Zeng" userId="fad4f09b-9143-4e74-91c1-b4028ee92ce4" providerId="ADAL" clId="{B22010AA-188F-4880-80C7-98FC8C9391D5}" dt="2023-04-20T21:21:09.580" v="12" actId="1076"/>
          <ac:picMkLst>
            <pc:docMk/>
            <pc:sldMk cId="3351151139" sldId="278"/>
            <ac:picMk id="4" creationId="{EFED186A-4A96-D925-1541-3E4B4EB02AD5}"/>
          </ac:picMkLst>
        </pc:picChg>
        <pc:cxnChg chg="add mod">
          <ac:chgData name="Yingying Zeng" userId="fad4f09b-9143-4e74-91c1-b4028ee92ce4" providerId="ADAL" clId="{B22010AA-188F-4880-80C7-98FC8C9391D5}" dt="2023-04-20T21:21:46.651" v="19" actId="692"/>
          <ac:cxnSpMkLst>
            <pc:docMk/>
            <pc:sldMk cId="3351151139" sldId="278"/>
            <ac:cxnSpMk id="5" creationId="{268DADAA-6E9D-DE90-E796-2B3D4C7E8E0D}"/>
          </ac:cxnSpMkLst>
        </pc:cxn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AABB63-96C1-447B-984D-1DCA5A293131}" type="datetimeFigureOut">
              <a:rPr lang="en-US" smtClean="0"/>
              <a:t>4/18/2023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8DEBE9-0668-40F1-B8B8-973D4F8E5CA9}" type="slidenum">
              <a:rPr lang="en-US" smtClean="0"/>
              <a:t>‹#›</a:t>
            </a:fld>
            <a:endParaRPr lang="en-US"/>
          </a:p>
        </p:txBody>
      </p:sp>
    </p:spTree>
    <p:extLst>
      <p:ext uri="{BB962C8B-B14F-4D97-AF65-F5344CB8AC3E}">
        <p14:creationId xmlns:p14="http://schemas.microsoft.com/office/powerpoint/2010/main" val="13662178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Power 5 is going away (legacy, don’t use it)</a:t>
            </a:r>
          </a:p>
          <a:p>
            <a:r>
              <a:rPr lang="en-US" dirty="0"/>
              <a:t>Power 2 will be the only volume subdivision structure</a:t>
            </a:r>
          </a:p>
          <a:p>
            <a:r>
              <a:rPr lang="en-US" dirty="0"/>
              <a:t>All the tiles contain voxels (every tile contains the same number of voxels despite of its size)</a:t>
            </a:r>
          </a:p>
        </p:txBody>
      </p:sp>
      <p:sp>
        <p:nvSpPr>
          <p:cNvPr id="4" name="Slide Number Placeholder 3"/>
          <p:cNvSpPr>
            <a:spLocks noGrp="1"/>
          </p:cNvSpPr>
          <p:nvPr>
            <p:ph type="sldNum" sz="quarter" idx="5"/>
          </p:nvPr>
        </p:nvSpPr>
        <p:spPr/>
        <p:txBody>
          <a:bodyPr/>
          <a:lstStyle/>
          <a:p>
            <a:fld id="{F4E3C204-FE18-4039-AC2F-14D9A0AFF485}" type="slidenum">
              <a:rPr lang="en-US" smtClean="0"/>
              <a:t>4</a:t>
            </a:fld>
            <a:endParaRPr lang="en-US"/>
          </a:p>
        </p:txBody>
      </p:sp>
    </p:spTree>
    <p:extLst>
      <p:ext uri="{BB962C8B-B14F-4D97-AF65-F5344CB8AC3E}">
        <p14:creationId xmlns:p14="http://schemas.microsoft.com/office/powerpoint/2010/main" val="34895956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4E3C204-FE18-4039-AC2F-14D9A0AFF485}" type="slidenum">
              <a:rPr lang="en-US" smtClean="0"/>
              <a:t>32</a:t>
            </a:fld>
            <a:endParaRPr lang="en-US"/>
          </a:p>
        </p:txBody>
      </p:sp>
    </p:spTree>
    <p:extLst>
      <p:ext uri="{BB962C8B-B14F-4D97-AF65-F5344CB8AC3E}">
        <p14:creationId xmlns:p14="http://schemas.microsoft.com/office/powerpoint/2010/main" val="36808378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4E3C204-FE18-4039-AC2F-14D9A0AFF485}" type="slidenum">
              <a:rPr lang="en-US" smtClean="0"/>
              <a:t>33</a:t>
            </a:fld>
            <a:endParaRPr lang="en-US"/>
          </a:p>
        </p:txBody>
      </p:sp>
    </p:spTree>
    <p:extLst>
      <p:ext uri="{BB962C8B-B14F-4D97-AF65-F5344CB8AC3E}">
        <p14:creationId xmlns:p14="http://schemas.microsoft.com/office/powerpoint/2010/main" val="18880178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4E3C204-FE18-4039-AC2F-14D9A0AFF485}" type="slidenum">
              <a:rPr lang="en-US" smtClean="0"/>
              <a:t>34</a:t>
            </a:fld>
            <a:endParaRPr lang="en-US"/>
          </a:p>
        </p:txBody>
      </p:sp>
    </p:spTree>
    <p:extLst>
      <p:ext uri="{BB962C8B-B14F-4D97-AF65-F5344CB8AC3E}">
        <p14:creationId xmlns:p14="http://schemas.microsoft.com/office/powerpoint/2010/main" val="35786015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4E3C204-FE18-4039-AC2F-14D9A0AFF485}" type="slidenum">
              <a:rPr lang="en-US" smtClean="0"/>
              <a:t>35</a:t>
            </a:fld>
            <a:endParaRPr lang="en-US"/>
          </a:p>
        </p:txBody>
      </p:sp>
    </p:spTree>
    <p:extLst>
      <p:ext uri="{BB962C8B-B14F-4D97-AF65-F5344CB8AC3E}">
        <p14:creationId xmlns:p14="http://schemas.microsoft.com/office/powerpoint/2010/main" val="10004189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4E3C204-FE18-4039-AC2F-14D9A0AFF485}" type="slidenum">
              <a:rPr lang="en-US" smtClean="0"/>
              <a:t>36</a:t>
            </a:fld>
            <a:endParaRPr lang="en-US"/>
          </a:p>
        </p:txBody>
      </p:sp>
    </p:spTree>
    <p:extLst>
      <p:ext uri="{BB962C8B-B14F-4D97-AF65-F5344CB8AC3E}">
        <p14:creationId xmlns:p14="http://schemas.microsoft.com/office/powerpoint/2010/main" val="28609096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4E3C204-FE18-4039-AC2F-14D9A0AFF485}" type="slidenum">
              <a:rPr lang="en-US" smtClean="0"/>
              <a:t>37</a:t>
            </a:fld>
            <a:endParaRPr lang="en-US"/>
          </a:p>
        </p:txBody>
      </p:sp>
    </p:spTree>
    <p:extLst>
      <p:ext uri="{BB962C8B-B14F-4D97-AF65-F5344CB8AC3E}">
        <p14:creationId xmlns:p14="http://schemas.microsoft.com/office/powerpoint/2010/main" val="25038421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4E3C204-FE18-4039-AC2F-14D9A0AFF485}" type="slidenum">
              <a:rPr lang="en-US" smtClean="0"/>
              <a:t>38</a:t>
            </a:fld>
            <a:endParaRPr lang="en-US"/>
          </a:p>
        </p:txBody>
      </p:sp>
    </p:spTree>
    <p:extLst>
      <p:ext uri="{BB962C8B-B14F-4D97-AF65-F5344CB8AC3E}">
        <p14:creationId xmlns:p14="http://schemas.microsoft.com/office/powerpoint/2010/main" val="21548020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Level set: Points that have the same value</a:t>
            </a:r>
          </a:p>
        </p:txBody>
      </p:sp>
      <p:sp>
        <p:nvSpPr>
          <p:cNvPr id="4" name="Slide Number Placeholder 3"/>
          <p:cNvSpPr>
            <a:spLocks noGrp="1"/>
          </p:cNvSpPr>
          <p:nvPr>
            <p:ph type="sldNum" sz="quarter" idx="5"/>
          </p:nvPr>
        </p:nvSpPr>
        <p:spPr/>
        <p:txBody>
          <a:bodyPr/>
          <a:lstStyle/>
          <a:p>
            <a:fld id="{F4E3C204-FE18-4039-AC2F-14D9A0AFF485}" type="slidenum">
              <a:rPr lang="en-US" smtClean="0"/>
              <a:t>7</a:t>
            </a:fld>
            <a:endParaRPr lang="en-US"/>
          </a:p>
        </p:txBody>
      </p:sp>
    </p:spTree>
    <p:extLst>
      <p:ext uri="{BB962C8B-B14F-4D97-AF65-F5344CB8AC3E}">
        <p14:creationId xmlns:p14="http://schemas.microsoft.com/office/powerpoint/2010/main" val="367595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4E3C204-FE18-4039-AC2F-14D9A0AFF485}" type="slidenum">
              <a:rPr lang="en-US" smtClean="0"/>
              <a:t>17</a:t>
            </a:fld>
            <a:endParaRPr lang="en-US"/>
          </a:p>
        </p:txBody>
      </p:sp>
    </p:spTree>
    <p:extLst>
      <p:ext uri="{BB962C8B-B14F-4D97-AF65-F5344CB8AC3E}">
        <p14:creationId xmlns:p14="http://schemas.microsoft.com/office/powerpoint/2010/main" val="38606566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4E3C204-FE18-4039-AC2F-14D9A0AFF485}" type="slidenum">
              <a:rPr lang="en-US" smtClean="0"/>
              <a:t>19</a:t>
            </a:fld>
            <a:endParaRPr lang="en-US"/>
          </a:p>
        </p:txBody>
      </p:sp>
    </p:spTree>
    <p:extLst>
      <p:ext uri="{BB962C8B-B14F-4D97-AF65-F5344CB8AC3E}">
        <p14:creationId xmlns:p14="http://schemas.microsoft.com/office/powerpoint/2010/main" val="33333313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4E3C204-FE18-4039-AC2F-14D9A0AFF485}" type="slidenum">
              <a:rPr lang="en-US" smtClean="0"/>
              <a:t>20</a:t>
            </a:fld>
            <a:endParaRPr lang="en-US"/>
          </a:p>
        </p:txBody>
      </p:sp>
    </p:spTree>
    <p:extLst>
      <p:ext uri="{BB962C8B-B14F-4D97-AF65-F5344CB8AC3E}">
        <p14:creationId xmlns:p14="http://schemas.microsoft.com/office/powerpoint/2010/main" val="20177108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4E3C204-FE18-4039-AC2F-14D9A0AFF485}" type="slidenum">
              <a:rPr lang="en-US" smtClean="0"/>
              <a:t>22</a:t>
            </a:fld>
            <a:endParaRPr lang="en-US"/>
          </a:p>
        </p:txBody>
      </p:sp>
    </p:spTree>
    <p:extLst>
      <p:ext uri="{BB962C8B-B14F-4D97-AF65-F5344CB8AC3E}">
        <p14:creationId xmlns:p14="http://schemas.microsoft.com/office/powerpoint/2010/main" val="2532919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4E3C204-FE18-4039-AC2F-14D9A0AFF485}" type="slidenum">
              <a:rPr lang="en-US" smtClean="0"/>
              <a:t>29</a:t>
            </a:fld>
            <a:endParaRPr lang="en-US"/>
          </a:p>
        </p:txBody>
      </p:sp>
    </p:spTree>
    <p:extLst>
      <p:ext uri="{BB962C8B-B14F-4D97-AF65-F5344CB8AC3E}">
        <p14:creationId xmlns:p14="http://schemas.microsoft.com/office/powerpoint/2010/main" val="18155686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4E3C204-FE18-4039-AC2F-14D9A0AFF485}" type="slidenum">
              <a:rPr lang="en-US" smtClean="0"/>
              <a:t>30</a:t>
            </a:fld>
            <a:endParaRPr lang="en-US"/>
          </a:p>
        </p:txBody>
      </p:sp>
    </p:spTree>
    <p:extLst>
      <p:ext uri="{BB962C8B-B14F-4D97-AF65-F5344CB8AC3E}">
        <p14:creationId xmlns:p14="http://schemas.microsoft.com/office/powerpoint/2010/main" val="1451530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4E3C204-FE18-4039-AC2F-14D9A0AFF485}" type="slidenum">
              <a:rPr lang="en-US" smtClean="0"/>
              <a:t>31</a:t>
            </a:fld>
            <a:endParaRPr lang="en-US"/>
          </a:p>
        </p:txBody>
      </p:sp>
    </p:spTree>
    <p:extLst>
      <p:ext uri="{BB962C8B-B14F-4D97-AF65-F5344CB8AC3E}">
        <p14:creationId xmlns:p14="http://schemas.microsoft.com/office/powerpoint/2010/main" val="2384211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0E3594-35D5-B2FA-8046-AFA62F41C3F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1CE58D1-27B1-D48B-EFBF-85A09D020AA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39DC8D5-33F6-9494-F355-25DEDEBA51EB}"/>
              </a:ext>
            </a:extLst>
          </p:cNvPr>
          <p:cNvSpPr>
            <a:spLocks noGrp="1"/>
          </p:cNvSpPr>
          <p:nvPr>
            <p:ph type="dt" sz="half" idx="10"/>
          </p:nvPr>
        </p:nvSpPr>
        <p:spPr/>
        <p:txBody>
          <a:bodyPr/>
          <a:lstStyle/>
          <a:p>
            <a:fld id="{E629C798-4D10-4AA0-A14C-FB8EFE3D8C1D}" type="datetimeFigureOut">
              <a:rPr lang="en-US" smtClean="0"/>
              <a:t>4/18/2023</a:t>
            </a:fld>
            <a:endParaRPr lang="en-US"/>
          </a:p>
        </p:txBody>
      </p:sp>
      <p:sp>
        <p:nvSpPr>
          <p:cNvPr id="5" name="Footer Placeholder 4">
            <a:extLst>
              <a:ext uri="{FF2B5EF4-FFF2-40B4-BE49-F238E27FC236}">
                <a16:creationId xmlns:a16="http://schemas.microsoft.com/office/drawing/2014/main" id="{D55A31BF-2B04-5B17-7B47-422F352C2CF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566C96C-07E8-52B4-715B-28A03757FC91}"/>
              </a:ext>
            </a:extLst>
          </p:cNvPr>
          <p:cNvSpPr>
            <a:spLocks noGrp="1"/>
          </p:cNvSpPr>
          <p:nvPr>
            <p:ph type="sldNum" sz="quarter" idx="12"/>
          </p:nvPr>
        </p:nvSpPr>
        <p:spPr/>
        <p:txBody>
          <a:bodyPr/>
          <a:lstStyle/>
          <a:p>
            <a:fld id="{45721CE6-312A-444D-9CA3-BD381FE6B58B}" type="slidenum">
              <a:rPr lang="en-US" smtClean="0"/>
              <a:t>‹#›</a:t>
            </a:fld>
            <a:endParaRPr lang="en-US"/>
          </a:p>
        </p:txBody>
      </p:sp>
    </p:spTree>
    <p:extLst>
      <p:ext uri="{BB962C8B-B14F-4D97-AF65-F5344CB8AC3E}">
        <p14:creationId xmlns:p14="http://schemas.microsoft.com/office/powerpoint/2010/main" val="29244028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A875AB-6781-99ED-3EB9-6DD333F7221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1D37B59-6525-A3CD-1A0D-763F5C22E8E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6C1F94A-DE6D-4AC6-0198-DF6688F3CBF2}"/>
              </a:ext>
            </a:extLst>
          </p:cNvPr>
          <p:cNvSpPr>
            <a:spLocks noGrp="1"/>
          </p:cNvSpPr>
          <p:nvPr>
            <p:ph type="dt" sz="half" idx="10"/>
          </p:nvPr>
        </p:nvSpPr>
        <p:spPr/>
        <p:txBody>
          <a:bodyPr/>
          <a:lstStyle/>
          <a:p>
            <a:fld id="{E629C798-4D10-4AA0-A14C-FB8EFE3D8C1D}" type="datetimeFigureOut">
              <a:rPr lang="en-US" smtClean="0"/>
              <a:t>4/18/2023</a:t>
            </a:fld>
            <a:endParaRPr lang="en-US"/>
          </a:p>
        </p:txBody>
      </p:sp>
      <p:sp>
        <p:nvSpPr>
          <p:cNvPr id="5" name="Footer Placeholder 4">
            <a:extLst>
              <a:ext uri="{FF2B5EF4-FFF2-40B4-BE49-F238E27FC236}">
                <a16:creationId xmlns:a16="http://schemas.microsoft.com/office/drawing/2014/main" id="{E114477F-B197-0835-00BC-0B2607387B1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827639F-4A0A-A20B-C857-C3A363C2D7C0}"/>
              </a:ext>
            </a:extLst>
          </p:cNvPr>
          <p:cNvSpPr>
            <a:spLocks noGrp="1"/>
          </p:cNvSpPr>
          <p:nvPr>
            <p:ph type="sldNum" sz="quarter" idx="12"/>
          </p:nvPr>
        </p:nvSpPr>
        <p:spPr/>
        <p:txBody>
          <a:bodyPr/>
          <a:lstStyle/>
          <a:p>
            <a:fld id="{45721CE6-312A-444D-9CA3-BD381FE6B58B}" type="slidenum">
              <a:rPr lang="en-US" smtClean="0"/>
              <a:t>‹#›</a:t>
            </a:fld>
            <a:endParaRPr lang="en-US"/>
          </a:p>
        </p:txBody>
      </p:sp>
    </p:spTree>
    <p:extLst>
      <p:ext uri="{BB962C8B-B14F-4D97-AF65-F5344CB8AC3E}">
        <p14:creationId xmlns:p14="http://schemas.microsoft.com/office/powerpoint/2010/main" val="14146559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05A8E06-38D9-8D0B-B075-A4B0A623331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46249C7-2FC6-F458-4521-BA22AEB89AD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E09E98-71CB-70E6-6A65-2136736836DE}"/>
              </a:ext>
            </a:extLst>
          </p:cNvPr>
          <p:cNvSpPr>
            <a:spLocks noGrp="1"/>
          </p:cNvSpPr>
          <p:nvPr>
            <p:ph type="dt" sz="half" idx="10"/>
          </p:nvPr>
        </p:nvSpPr>
        <p:spPr/>
        <p:txBody>
          <a:bodyPr/>
          <a:lstStyle/>
          <a:p>
            <a:fld id="{E629C798-4D10-4AA0-A14C-FB8EFE3D8C1D}" type="datetimeFigureOut">
              <a:rPr lang="en-US" smtClean="0"/>
              <a:t>4/18/2023</a:t>
            </a:fld>
            <a:endParaRPr lang="en-US"/>
          </a:p>
        </p:txBody>
      </p:sp>
      <p:sp>
        <p:nvSpPr>
          <p:cNvPr id="5" name="Footer Placeholder 4">
            <a:extLst>
              <a:ext uri="{FF2B5EF4-FFF2-40B4-BE49-F238E27FC236}">
                <a16:creationId xmlns:a16="http://schemas.microsoft.com/office/drawing/2014/main" id="{833D26F4-CB83-B640-9E66-8E734CEEA0E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0F90CB2-E9A5-3CC8-B47A-D4DEE86D2EAF}"/>
              </a:ext>
            </a:extLst>
          </p:cNvPr>
          <p:cNvSpPr>
            <a:spLocks noGrp="1"/>
          </p:cNvSpPr>
          <p:nvPr>
            <p:ph type="sldNum" sz="quarter" idx="12"/>
          </p:nvPr>
        </p:nvSpPr>
        <p:spPr/>
        <p:txBody>
          <a:bodyPr/>
          <a:lstStyle/>
          <a:p>
            <a:fld id="{45721CE6-312A-444D-9CA3-BD381FE6B58B}" type="slidenum">
              <a:rPr lang="en-US" smtClean="0"/>
              <a:t>‹#›</a:t>
            </a:fld>
            <a:endParaRPr lang="en-US"/>
          </a:p>
        </p:txBody>
      </p:sp>
    </p:spTree>
    <p:extLst>
      <p:ext uri="{BB962C8B-B14F-4D97-AF65-F5344CB8AC3E}">
        <p14:creationId xmlns:p14="http://schemas.microsoft.com/office/powerpoint/2010/main" val="14898676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97FE06-ACF9-24FC-5034-1A0A0A2424E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795F2B3-DEEB-7CBF-D359-4B24665FEF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730AD05-1B18-02D3-7D74-3029166CF7B6}"/>
              </a:ext>
            </a:extLst>
          </p:cNvPr>
          <p:cNvSpPr>
            <a:spLocks noGrp="1"/>
          </p:cNvSpPr>
          <p:nvPr>
            <p:ph type="dt" sz="half" idx="10"/>
          </p:nvPr>
        </p:nvSpPr>
        <p:spPr/>
        <p:txBody>
          <a:bodyPr/>
          <a:lstStyle/>
          <a:p>
            <a:fld id="{E629C798-4D10-4AA0-A14C-FB8EFE3D8C1D}" type="datetimeFigureOut">
              <a:rPr lang="en-US" smtClean="0"/>
              <a:t>4/18/2023</a:t>
            </a:fld>
            <a:endParaRPr lang="en-US"/>
          </a:p>
        </p:txBody>
      </p:sp>
      <p:sp>
        <p:nvSpPr>
          <p:cNvPr id="5" name="Footer Placeholder 4">
            <a:extLst>
              <a:ext uri="{FF2B5EF4-FFF2-40B4-BE49-F238E27FC236}">
                <a16:creationId xmlns:a16="http://schemas.microsoft.com/office/drawing/2014/main" id="{53265F51-BC07-310D-A653-E8F4B01CA0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635F23D-35F9-D75C-CACA-B7A1467C6382}"/>
              </a:ext>
            </a:extLst>
          </p:cNvPr>
          <p:cNvSpPr>
            <a:spLocks noGrp="1"/>
          </p:cNvSpPr>
          <p:nvPr>
            <p:ph type="sldNum" sz="quarter" idx="12"/>
          </p:nvPr>
        </p:nvSpPr>
        <p:spPr/>
        <p:txBody>
          <a:bodyPr/>
          <a:lstStyle/>
          <a:p>
            <a:fld id="{45721CE6-312A-444D-9CA3-BD381FE6B58B}" type="slidenum">
              <a:rPr lang="en-US" smtClean="0"/>
              <a:t>‹#›</a:t>
            </a:fld>
            <a:endParaRPr lang="en-US"/>
          </a:p>
        </p:txBody>
      </p:sp>
    </p:spTree>
    <p:extLst>
      <p:ext uri="{BB962C8B-B14F-4D97-AF65-F5344CB8AC3E}">
        <p14:creationId xmlns:p14="http://schemas.microsoft.com/office/powerpoint/2010/main" val="23558339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88F2AA-7606-7358-6290-4A0C4282ED5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4CF1C9E-CA5B-1057-1349-6E560563D0F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592F630-F3A1-AF83-B792-5152D563B18D}"/>
              </a:ext>
            </a:extLst>
          </p:cNvPr>
          <p:cNvSpPr>
            <a:spLocks noGrp="1"/>
          </p:cNvSpPr>
          <p:nvPr>
            <p:ph type="dt" sz="half" idx="10"/>
          </p:nvPr>
        </p:nvSpPr>
        <p:spPr/>
        <p:txBody>
          <a:bodyPr/>
          <a:lstStyle/>
          <a:p>
            <a:fld id="{E629C798-4D10-4AA0-A14C-FB8EFE3D8C1D}" type="datetimeFigureOut">
              <a:rPr lang="en-US" smtClean="0"/>
              <a:t>4/18/2023</a:t>
            </a:fld>
            <a:endParaRPr lang="en-US"/>
          </a:p>
        </p:txBody>
      </p:sp>
      <p:sp>
        <p:nvSpPr>
          <p:cNvPr id="5" name="Footer Placeholder 4">
            <a:extLst>
              <a:ext uri="{FF2B5EF4-FFF2-40B4-BE49-F238E27FC236}">
                <a16:creationId xmlns:a16="http://schemas.microsoft.com/office/drawing/2014/main" id="{A024D4E5-B3B5-5360-91E0-FA0A467B4D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82DFF7D-139D-D7D2-02A4-117C4CCCDC8A}"/>
              </a:ext>
            </a:extLst>
          </p:cNvPr>
          <p:cNvSpPr>
            <a:spLocks noGrp="1"/>
          </p:cNvSpPr>
          <p:nvPr>
            <p:ph type="sldNum" sz="quarter" idx="12"/>
          </p:nvPr>
        </p:nvSpPr>
        <p:spPr/>
        <p:txBody>
          <a:bodyPr/>
          <a:lstStyle/>
          <a:p>
            <a:fld id="{45721CE6-312A-444D-9CA3-BD381FE6B58B}" type="slidenum">
              <a:rPr lang="en-US" smtClean="0"/>
              <a:t>‹#›</a:t>
            </a:fld>
            <a:endParaRPr lang="en-US"/>
          </a:p>
        </p:txBody>
      </p:sp>
    </p:spTree>
    <p:extLst>
      <p:ext uri="{BB962C8B-B14F-4D97-AF65-F5344CB8AC3E}">
        <p14:creationId xmlns:p14="http://schemas.microsoft.com/office/powerpoint/2010/main" val="32227924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3730EC-F051-47B7-05B3-63F5940B3B5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AD0F75B-E250-0B95-B773-2E113EE361F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3215839-5EB8-5FB4-71D1-9AE0C3EB210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1471243-2F25-5A52-038A-0515FB4BAAB2}"/>
              </a:ext>
            </a:extLst>
          </p:cNvPr>
          <p:cNvSpPr>
            <a:spLocks noGrp="1"/>
          </p:cNvSpPr>
          <p:nvPr>
            <p:ph type="dt" sz="half" idx="10"/>
          </p:nvPr>
        </p:nvSpPr>
        <p:spPr/>
        <p:txBody>
          <a:bodyPr/>
          <a:lstStyle/>
          <a:p>
            <a:fld id="{E629C798-4D10-4AA0-A14C-FB8EFE3D8C1D}" type="datetimeFigureOut">
              <a:rPr lang="en-US" smtClean="0"/>
              <a:t>4/18/2023</a:t>
            </a:fld>
            <a:endParaRPr lang="en-US"/>
          </a:p>
        </p:txBody>
      </p:sp>
      <p:sp>
        <p:nvSpPr>
          <p:cNvPr id="6" name="Footer Placeholder 5">
            <a:extLst>
              <a:ext uri="{FF2B5EF4-FFF2-40B4-BE49-F238E27FC236}">
                <a16:creationId xmlns:a16="http://schemas.microsoft.com/office/drawing/2014/main" id="{EC26BB3C-7846-DF71-3419-C53F7AE20A3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ADE370F-415E-BC25-8980-EED6A4F23FA2}"/>
              </a:ext>
            </a:extLst>
          </p:cNvPr>
          <p:cNvSpPr>
            <a:spLocks noGrp="1"/>
          </p:cNvSpPr>
          <p:nvPr>
            <p:ph type="sldNum" sz="quarter" idx="12"/>
          </p:nvPr>
        </p:nvSpPr>
        <p:spPr/>
        <p:txBody>
          <a:bodyPr/>
          <a:lstStyle/>
          <a:p>
            <a:fld id="{45721CE6-312A-444D-9CA3-BD381FE6B58B}" type="slidenum">
              <a:rPr lang="en-US" smtClean="0"/>
              <a:t>‹#›</a:t>
            </a:fld>
            <a:endParaRPr lang="en-US"/>
          </a:p>
        </p:txBody>
      </p:sp>
    </p:spTree>
    <p:extLst>
      <p:ext uri="{BB962C8B-B14F-4D97-AF65-F5344CB8AC3E}">
        <p14:creationId xmlns:p14="http://schemas.microsoft.com/office/powerpoint/2010/main" val="42433893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1CBABB-CBD5-7EBD-731F-8F243812E2B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D663E75-3D2D-4E7D-8F30-ACE5E9AC770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7C74BD3-5E37-F733-55F6-8139ACD41BB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233945D-DC69-B50A-9354-6FEBDA3B381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8962BD7-64BB-F83E-29B1-F44F6C839B7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6C8D89B-E57D-6ACA-E3AF-7FE9609882EE}"/>
              </a:ext>
            </a:extLst>
          </p:cNvPr>
          <p:cNvSpPr>
            <a:spLocks noGrp="1"/>
          </p:cNvSpPr>
          <p:nvPr>
            <p:ph type="dt" sz="half" idx="10"/>
          </p:nvPr>
        </p:nvSpPr>
        <p:spPr/>
        <p:txBody>
          <a:bodyPr/>
          <a:lstStyle/>
          <a:p>
            <a:fld id="{E629C798-4D10-4AA0-A14C-FB8EFE3D8C1D}" type="datetimeFigureOut">
              <a:rPr lang="en-US" smtClean="0"/>
              <a:t>4/18/2023</a:t>
            </a:fld>
            <a:endParaRPr lang="en-US"/>
          </a:p>
        </p:txBody>
      </p:sp>
      <p:sp>
        <p:nvSpPr>
          <p:cNvPr id="8" name="Footer Placeholder 7">
            <a:extLst>
              <a:ext uri="{FF2B5EF4-FFF2-40B4-BE49-F238E27FC236}">
                <a16:creationId xmlns:a16="http://schemas.microsoft.com/office/drawing/2014/main" id="{EBF0EAA5-FD41-611F-0465-2868BA656BA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0DA7F9C-AC56-EEAC-68E8-A701F8C0FF86}"/>
              </a:ext>
            </a:extLst>
          </p:cNvPr>
          <p:cNvSpPr>
            <a:spLocks noGrp="1"/>
          </p:cNvSpPr>
          <p:nvPr>
            <p:ph type="sldNum" sz="quarter" idx="12"/>
          </p:nvPr>
        </p:nvSpPr>
        <p:spPr/>
        <p:txBody>
          <a:bodyPr/>
          <a:lstStyle/>
          <a:p>
            <a:fld id="{45721CE6-312A-444D-9CA3-BD381FE6B58B}" type="slidenum">
              <a:rPr lang="en-US" smtClean="0"/>
              <a:t>‹#›</a:t>
            </a:fld>
            <a:endParaRPr lang="en-US"/>
          </a:p>
        </p:txBody>
      </p:sp>
    </p:spTree>
    <p:extLst>
      <p:ext uri="{BB962C8B-B14F-4D97-AF65-F5344CB8AC3E}">
        <p14:creationId xmlns:p14="http://schemas.microsoft.com/office/powerpoint/2010/main" val="12024678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FC8EA1-2066-F2C6-198A-65C4B2C9F50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0AFD61F-E637-89A1-3A92-060D05A9AD74}"/>
              </a:ext>
            </a:extLst>
          </p:cNvPr>
          <p:cNvSpPr>
            <a:spLocks noGrp="1"/>
          </p:cNvSpPr>
          <p:nvPr>
            <p:ph type="dt" sz="half" idx="10"/>
          </p:nvPr>
        </p:nvSpPr>
        <p:spPr/>
        <p:txBody>
          <a:bodyPr/>
          <a:lstStyle/>
          <a:p>
            <a:fld id="{E629C798-4D10-4AA0-A14C-FB8EFE3D8C1D}" type="datetimeFigureOut">
              <a:rPr lang="en-US" smtClean="0"/>
              <a:t>4/18/2023</a:t>
            </a:fld>
            <a:endParaRPr lang="en-US"/>
          </a:p>
        </p:txBody>
      </p:sp>
      <p:sp>
        <p:nvSpPr>
          <p:cNvPr id="4" name="Footer Placeholder 3">
            <a:extLst>
              <a:ext uri="{FF2B5EF4-FFF2-40B4-BE49-F238E27FC236}">
                <a16:creationId xmlns:a16="http://schemas.microsoft.com/office/drawing/2014/main" id="{7B0A1E16-CE63-A3E6-B7D1-F921A93363E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E19E24A-F26E-9180-AD9E-302943BF848F}"/>
              </a:ext>
            </a:extLst>
          </p:cNvPr>
          <p:cNvSpPr>
            <a:spLocks noGrp="1"/>
          </p:cNvSpPr>
          <p:nvPr>
            <p:ph type="sldNum" sz="quarter" idx="12"/>
          </p:nvPr>
        </p:nvSpPr>
        <p:spPr/>
        <p:txBody>
          <a:bodyPr/>
          <a:lstStyle/>
          <a:p>
            <a:fld id="{45721CE6-312A-444D-9CA3-BD381FE6B58B}" type="slidenum">
              <a:rPr lang="en-US" smtClean="0"/>
              <a:t>‹#›</a:t>
            </a:fld>
            <a:endParaRPr lang="en-US"/>
          </a:p>
        </p:txBody>
      </p:sp>
    </p:spTree>
    <p:extLst>
      <p:ext uri="{BB962C8B-B14F-4D97-AF65-F5344CB8AC3E}">
        <p14:creationId xmlns:p14="http://schemas.microsoft.com/office/powerpoint/2010/main" val="464150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29BD628-3803-0D65-C7F9-8B443B014CC5}"/>
              </a:ext>
            </a:extLst>
          </p:cNvPr>
          <p:cNvSpPr>
            <a:spLocks noGrp="1"/>
          </p:cNvSpPr>
          <p:nvPr>
            <p:ph type="dt" sz="half" idx="10"/>
          </p:nvPr>
        </p:nvSpPr>
        <p:spPr/>
        <p:txBody>
          <a:bodyPr/>
          <a:lstStyle/>
          <a:p>
            <a:fld id="{E629C798-4D10-4AA0-A14C-FB8EFE3D8C1D}" type="datetimeFigureOut">
              <a:rPr lang="en-US" smtClean="0"/>
              <a:t>4/18/2023</a:t>
            </a:fld>
            <a:endParaRPr lang="en-US"/>
          </a:p>
        </p:txBody>
      </p:sp>
      <p:sp>
        <p:nvSpPr>
          <p:cNvPr id="3" name="Footer Placeholder 2">
            <a:extLst>
              <a:ext uri="{FF2B5EF4-FFF2-40B4-BE49-F238E27FC236}">
                <a16:creationId xmlns:a16="http://schemas.microsoft.com/office/drawing/2014/main" id="{E369873E-E944-7D60-7ACC-114A1145011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946FED6-3266-D30D-F249-72513CFDDCAD}"/>
              </a:ext>
            </a:extLst>
          </p:cNvPr>
          <p:cNvSpPr>
            <a:spLocks noGrp="1"/>
          </p:cNvSpPr>
          <p:nvPr>
            <p:ph type="sldNum" sz="quarter" idx="12"/>
          </p:nvPr>
        </p:nvSpPr>
        <p:spPr/>
        <p:txBody>
          <a:bodyPr/>
          <a:lstStyle/>
          <a:p>
            <a:fld id="{45721CE6-312A-444D-9CA3-BD381FE6B58B}" type="slidenum">
              <a:rPr lang="en-US" smtClean="0"/>
              <a:t>‹#›</a:t>
            </a:fld>
            <a:endParaRPr lang="en-US"/>
          </a:p>
        </p:txBody>
      </p:sp>
    </p:spTree>
    <p:extLst>
      <p:ext uri="{BB962C8B-B14F-4D97-AF65-F5344CB8AC3E}">
        <p14:creationId xmlns:p14="http://schemas.microsoft.com/office/powerpoint/2010/main" val="7047905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5DB947-0CCB-59A8-2D8C-B239A2CCCF1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06BC4D4-053A-71B0-E837-1EF3C0CD477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CBA8424-88FC-19D0-B01A-E79243FED76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356FEF0-F22F-F814-FF88-72CFE74DF7F8}"/>
              </a:ext>
            </a:extLst>
          </p:cNvPr>
          <p:cNvSpPr>
            <a:spLocks noGrp="1"/>
          </p:cNvSpPr>
          <p:nvPr>
            <p:ph type="dt" sz="half" idx="10"/>
          </p:nvPr>
        </p:nvSpPr>
        <p:spPr/>
        <p:txBody>
          <a:bodyPr/>
          <a:lstStyle/>
          <a:p>
            <a:fld id="{E629C798-4D10-4AA0-A14C-FB8EFE3D8C1D}" type="datetimeFigureOut">
              <a:rPr lang="en-US" smtClean="0"/>
              <a:t>4/18/2023</a:t>
            </a:fld>
            <a:endParaRPr lang="en-US"/>
          </a:p>
        </p:txBody>
      </p:sp>
      <p:sp>
        <p:nvSpPr>
          <p:cNvPr id="6" name="Footer Placeholder 5">
            <a:extLst>
              <a:ext uri="{FF2B5EF4-FFF2-40B4-BE49-F238E27FC236}">
                <a16:creationId xmlns:a16="http://schemas.microsoft.com/office/drawing/2014/main" id="{BD105E65-F5B2-B4FF-1DAF-DD91E24E340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8AE93DE-65C9-6A05-F19B-C1AED95C97F6}"/>
              </a:ext>
            </a:extLst>
          </p:cNvPr>
          <p:cNvSpPr>
            <a:spLocks noGrp="1"/>
          </p:cNvSpPr>
          <p:nvPr>
            <p:ph type="sldNum" sz="quarter" idx="12"/>
          </p:nvPr>
        </p:nvSpPr>
        <p:spPr/>
        <p:txBody>
          <a:bodyPr/>
          <a:lstStyle/>
          <a:p>
            <a:fld id="{45721CE6-312A-444D-9CA3-BD381FE6B58B}" type="slidenum">
              <a:rPr lang="en-US" smtClean="0"/>
              <a:t>‹#›</a:t>
            </a:fld>
            <a:endParaRPr lang="en-US"/>
          </a:p>
        </p:txBody>
      </p:sp>
    </p:spTree>
    <p:extLst>
      <p:ext uri="{BB962C8B-B14F-4D97-AF65-F5344CB8AC3E}">
        <p14:creationId xmlns:p14="http://schemas.microsoft.com/office/powerpoint/2010/main" val="42569436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527C01-7949-2958-FE31-99C4523CA97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C26C265-EEE5-9BCA-F659-7FB58A2B2A7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01F447D-D3E5-2354-E648-CD4CAC8C9EB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09B5979-EF80-235C-76B9-70BCB47C9A27}"/>
              </a:ext>
            </a:extLst>
          </p:cNvPr>
          <p:cNvSpPr>
            <a:spLocks noGrp="1"/>
          </p:cNvSpPr>
          <p:nvPr>
            <p:ph type="dt" sz="half" idx="10"/>
          </p:nvPr>
        </p:nvSpPr>
        <p:spPr/>
        <p:txBody>
          <a:bodyPr/>
          <a:lstStyle/>
          <a:p>
            <a:fld id="{E629C798-4D10-4AA0-A14C-FB8EFE3D8C1D}" type="datetimeFigureOut">
              <a:rPr lang="en-US" smtClean="0"/>
              <a:t>4/18/2023</a:t>
            </a:fld>
            <a:endParaRPr lang="en-US"/>
          </a:p>
        </p:txBody>
      </p:sp>
      <p:sp>
        <p:nvSpPr>
          <p:cNvPr id="6" name="Footer Placeholder 5">
            <a:extLst>
              <a:ext uri="{FF2B5EF4-FFF2-40B4-BE49-F238E27FC236}">
                <a16:creationId xmlns:a16="http://schemas.microsoft.com/office/drawing/2014/main" id="{09A4778E-DBA6-DB87-6210-1D75E3368FE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7A3C1BB-CCD3-5ACD-D30E-157662A2A832}"/>
              </a:ext>
            </a:extLst>
          </p:cNvPr>
          <p:cNvSpPr>
            <a:spLocks noGrp="1"/>
          </p:cNvSpPr>
          <p:nvPr>
            <p:ph type="sldNum" sz="quarter" idx="12"/>
          </p:nvPr>
        </p:nvSpPr>
        <p:spPr/>
        <p:txBody>
          <a:bodyPr/>
          <a:lstStyle/>
          <a:p>
            <a:fld id="{45721CE6-312A-444D-9CA3-BD381FE6B58B}" type="slidenum">
              <a:rPr lang="en-US" smtClean="0"/>
              <a:t>‹#›</a:t>
            </a:fld>
            <a:endParaRPr lang="en-US"/>
          </a:p>
        </p:txBody>
      </p:sp>
    </p:spTree>
    <p:extLst>
      <p:ext uri="{BB962C8B-B14F-4D97-AF65-F5344CB8AC3E}">
        <p14:creationId xmlns:p14="http://schemas.microsoft.com/office/powerpoint/2010/main" val="39600726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9F996E1-A7E1-6189-30B7-1BF3BA2A9B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0D1E9D7-E35C-96C3-9A5B-FF563944395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F879DB2-1BBC-A7D6-FD77-57CFB4F2AF6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29C798-4D10-4AA0-A14C-FB8EFE3D8C1D}" type="datetimeFigureOut">
              <a:rPr lang="en-US" smtClean="0"/>
              <a:t>4/18/2023</a:t>
            </a:fld>
            <a:endParaRPr lang="en-US"/>
          </a:p>
        </p:txBody>
      </p:sp>
      <p:sp>
        <p:nvSpPr>
          <p:cNvPr id="5" name="Footer Placeholder 4">
            <a:extLst>
              <a:ext uri="{FF2B5EF4-FFF2-40B4-BE49-F238E27FC236}">
                <a16:creationId xmlns:a16="http://schemas.microsoft.com/office/drawing/2014/main" id="{2F7632DB-7355-AEEF-1CC9-B6AACB3EA35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541E476-7A67-0A79-2B5B-BB09689D3D4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5721CE6-312A-444D-9CA3-BD381FE6B58B}" type="slidenum">
              <a:rPr lang="en-US" smtClean="0"/>
              <a:t>‹#›</a:t>
            </a:fld>
            <a:endParaRPr lang="en-US"/>
          </a:p>
        </p:txBody>
      </p:sp>
    </p:spTree>
    <p:extLst>
      <p:ext uri="{BB962C8B-B14F-4D97-AF65-F5344CB8AC3E}">
        <p14:creationId xmlns:p14="http://schemas.microsoft.com/office/powerpoint/2010/main" val="40085896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0.png"/><Relationship Id="rId1"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slideLayout" Target="../slideLayouts/slideLayout1.xml"/><Relationship Id="rId7" Type="http://schemas.microsoft.com/office/2007/relationships/hdphoto" Target="../media/hdphoto1.wdp"/><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35.png"/><Relationship Id="rId5" Type="http://schemas.openxmlformats.org/officeDocument/2006/relationships/image" Target="../media/image39.png"/><Relationship Id="rId10" Type="http://schemas.openxmlformats.org/officeDocument/2006/relationships/image" Target="../media/image4.png"/><Relationship Id="rId4" Type="http://schemas.openxmlformats.org/officeDocument/2006/relationships/image" Target="../media/image38.png"/><Relationship Id="rId9" Type="http://schemas.openxmlformats.org/officeDocument/2006/relationships/image" Target="../media/image41.png"/></Relationships>
</file>

<file path=ppt/slides/_rels/slide1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39.png"/><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35.png"/><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44.png"/></Relationships>
</file>

<file path=ppt/slides/_rels/slide1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2.png"/><Relationship Id="rId1" Type="http://schemas.openxmlformats.org/officeDocument/2006/relationships/slideLayout" Target="../slideLayouts/slideLayout1.xml"/><Relationship Id="rId6" Type="http://schemas.openxmlformats.org/officeDocument/2006/relationships/image" Target="../media/image46.png"/><Relationship Id="rId5" Type="http://schemas.openxmlformats.org/officeDocument/2006/relationships/image" Target="../media/image41.png"/><Relationship Id="rId4" Type="http://schemas.openxmlformats.org/officeDocument/2006/relationships/image" Target="../media/image45.png"/></Relationships>
</file>

<file path=ppt/slides/_rels/slide1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7.png"/><Relationship Id="rId1" Type="http://schemas.openxmlformats.org/officeDocument/2006/relationships/slideLayout" Target="../slideLayouts/slideLayout1.xml"/><Relationship Id="rId5" Type="http://schemas.openxmlformats.org/officeDocument/2006/relationships/image" Target="../media/image48.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8.png"/><Relationship Id="rId4" Type="http://schemas.openxmlformats.org/officeDocument/2006/relationships/image" Target="../media/image49.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1.xml"/><Relationship Id="rId5" Type="http://schemas.openxmlformats.org/officeDocument/2006/relationships/image" Target="../media/image53.png"/><Relationship Id="rId4" Type="http://schemas.openxmlformats.org/officeDocument/2006/relationships/image" Target="../media/image52.png"/></Relationships>
</file>

<file path=ppt/slides/_rels/slide19.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53.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8.png"/><Relationship Id="rId7" Type="http://schemas.openxmlformats.org/officeDocument/2006/relationships/image" Target="../media/image62.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21.xml.rels><?xml version="1.0" encoding="UTF-8" standalone="yes"?>
<Relationships xmlns="http://schemas.openxmlformats.org/package/2006/relationships"><Relationship Id="rId3" Type="http://schemas.openxmlformats.org/officeDocument/2006/relationships/image" Target="../media/image61.png"/><Relationship Id="rId7" Type="http://schemas.openxmlformats.org/officeDocument/2006/relationships/image" Target="../media/image67.png"/><Relationship Id="rId2" Type="http://schemas.openxmlformats.org/officeDocument/2006/relationships/image" Target="../media/image63.png"/><Relationship Id="rId1" Type="http://schemas.openxmlformats.org/officeDocument/2006/relationships/slideLayout" Target="../slideLayouts/slideLayout1.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JPG"/></Relationships>
</file>

<file path=ppt/slides/_rels/slide2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3.png"/></Relationships>
</file>

<file path=ppt/slides/_rels/slide23.xml.rels><?xml version="1.0" encoding="UTF-8" standalone="yes"?>
<Relationships xmlns="http://schemas.openxmlformats.org/package/2006/relationships"><Relationship Id="rId2" Type="http://schemas.openxmlformats.org/officeDocument/2006/relationships/image" Target="../media/image71.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1.xml"/><Relationship Id="rId4" Type="http://schemas.openxmlformats.org/officeDocument/2006/relationships/image" Target="../media/image74.png"/></Relationships>
</file>

<file path=ppt/slides/_rels/slide2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5.png"/><Relationship Id="rId1" Type="http://schemas.openxmlformats.org/officeDocument/2006/relationships/slideLayout" Target="../slideLayouts/slideLayout1.xml"/><Relationship Id="rId5" Type="http://schemas.openxmlformats.org/officeDocument/2006/relationships/image" Target="../media/image77.png"/><Relationship Id="rId4" Type="http://schemas.openxmlformats.org/officeDocument/2006/relationships/image" Target="../media/image76.png"/></Relationships>
</file>

<file path=ppt/slides/_rels/slide2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3.png"/><Relationship Id="rId1" Type="http://schemas.openxmlformats.org/officeDocument/2006/relationships/slideLayout" Target="../slideLayouts/slideLayout1.xml"/><Relationship Id="rId5" Type="http://schemas.openxmlformats.org/officeDocument/2006/relationships/image" Target="../media/image79.png"/><Relationship Id="rId4" Type="http://schemas.openxmlformats.org/officeDocument/2006/relationships/image" Target="../media/image78.png"/></Relationships>
</file>

<file path=ppt/slides/_rels/slide2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3.png"/><Relationship Id="rId1" Type="http://schemas.openxmlformats.org/officeDocument/2006/relationships/slideLayout" Target="../slideLayouts/slideLayout1.xml"/><Relationship Id="rId6" Type="http://schemas.openxmlformats.org/officeDocument/2006/relationships/image" Target="../media/image79.png"/><Relationship Id="rId5" Type="http://schemas.openxmlformats.org/officeDocument/2006/relationships/image" Target="../media/image80.png"/><Relationship Id="rId4" Type="http://schemas.openxmlformats.org/officeDocument/2006/relationships/image" Target="../media/image78.png"/></Relationships>
</file>

<file path=ppt/slides/_rels/slide28.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76.png"/><Relationship Id="rId7" Type="http://schemas.openxmlformats.org/officeDocument/2006/relationships/image" Target="../media/image81.png"/><Relationship Id="rId2" Type="http://schemas.openxmlformats.org/officeDocument/2006/relationships/image" Target="../media/image73.png"/><Relationship Id="rId1" Type="http://schemas.openxmlformats.org/officeDocument/2006/relationships/slideLayout" Target="../slideLayouts/slideLayout1.xml"/><Relationship Id="rId6" Type="http://schemas.openxmlformats.org/officeDocument/2006/relationships/image" Target="../media/image79.png"/><Relationship Id="rId5" Type="http://schemas.openxmlformats.org/officeDocument/2006/relationships/image" Target="../media/image80.png"/><Relationship Id="rId4" Type="http://schemas.openxmlformats.org/officeDocument/2006/relationships/image" Target="../media/image78.png"/><Relationship Id="rId9" Type="http://schemas.openxmlformats.org/officeDocument/2006/relationships/image" Target="../media/image83.png"/></Relationships>
</file>

<file path=ppt/slides/_rels/slide2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84.png"/><Relationship Id="rId7" Type="http://schemas.openxmlformats.org/officeDocument/2006/relationships/image" Target="../media/image73.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72.png"/><Relationship Id="rId5" Type="http://schemas.openxmlformats.org/officeDocument/2006/relationships/image" Target="../media/image87.png"/><Relationship Id="rId4" Type="http://schemas.openxmlformats.org/officeDocument/2006/relationships/image" Target="../media/image86.png"/></Relationships>
</file>

<file path=ppt/slides/_rels/slide31.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74.png"/><Relationship Id="rId5" Type="http://schemas.openxmlformats.org/officeDocument/2006/relationships/image" Target="../media/image90.png"/><Relationship Id="rId4" Type="http://schemas.openxmlformats.org/officeDocument/2006/relationships/image" Target="../media/image89.JPG"/></Relationships>
</file>

<file path=ppt/slides/_rels/slide32.xml.rels><?xml version="1.0" encoding="UTF-8" standalone="yes"?>
<Relationships xmlns="http://schemas.openxmlformats.org/package/2006/relationships"><Relationship Id="rId3" Type="http://schemas.openxmlformats.org/officeDocument/2006/relationships/image" Target="../media/image91.png"/><Relationship Id="rId7" Type="http://schemas.openxmlformats.org/officeDocument/2006/relationships/image" Target="../media/image93.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92.png"/><Relationship Id="rId5" Type="http://schemas.openxmlformats.org/officeDocument/2006/relationships/image" Target="../media/image74.png"/><Relationship Id="rId4" Type="http://schemas.openxmlformats.org/officeDocument/2006/relationships/image" Target="../media/image90.png"/></Relationships>
</file>

<file path=ppt/slides/_rels/slide33.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94.png"/></Relationships>
</file>

<file path=ppt/slides/_rels/slide34.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96.png"/></Relationships>
</file>

<file path=ppt/slides/_rels/slide35.xml.rels><?xml version="1.0" encoding="UTF-8" standalone="yes"?>
<Relationships xmlns="http://schemas.openxmlformats.org/package/2006/relationships"><Relationship Id="rId8" Type="http://schemas.openxmlformats.org/officeDocument/2006/relationships/image" Target="../media/image100.png"/><Relationship Id="rId3" Type="http://schemas.openxmlformats.org/officeDocument/2006/relationships/image" Target="../media/image95.png"/><Relationship Id="rId7" Type="http://schemas.openxmlformats.org/officeDocument/2006/relationships/image" Target="../media/image99.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98.JPG"/><Relationship Id="rId5" Type="http://schemas.openxmlformats.org/officeDocument/2006/relationships/image" Target="../media/image97.png"/><Relationship Id="rId10" Type="http://schemas.openxmlformats.org/officeDocument/2006/relationships/image" Target="../media/image102.png"/><Relationship Id="rId4" Type="http://schemas.openxmlformats.org/officeDocument/2006/relationships/image" Target="../media/image96.png"/><Relationship Id="rId9" Type="http://schemas.openxmlformats.org/officeDocument/2006/relationships/image" Target="../media/image101.png"/></Relationships>
</file>

<file path=ppt/slides/_rels/slide36.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03.png"/><Relationship Id="rId4" Type="http://schemas.openxmlformats.org/officeDocument/2006/relationships/image" Target="../media/image96.png"/></Relationships>
</file>

<file path=ppt/slides/_rels/slide37.xml.rels><?xml version="1.0" encoding="UTF-8" standalone="yes"?>
<Relationships xmlns="http://schemas.openxmlformats.org/package/2006/relationships"><Relationship Id="rId3" Type="http://schemas.openxmlformats.org/officeDocument/2006/relationships/image" Target="../media/image104.png"/><Relationship Id="rId7" Type="http://schemas.openxmlformats.org/officeDocument/2006/relationships/image" Target="../media/image74.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image" Target="../media/image105.png"/></Relationships>
</file>

<file path=ppt/slides/_rels/slide38.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08.JPG"/></Relationships>
</file>

<file path=ppt/slides/_rels/slide4.xml.rels><?xml version="1.0" encoding="UTF-8" standalone="yes"?>
<Relationships xmlns="http://schemas.openxmlformats.org/package/2006/relationships"><Relationship Id="rId8" Type="http://schemas.openxmlformats.org/officeDocument/2006/relationships/image" Target="../media/image14.JPG"/><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7.png"/><Relationship Id="rId9"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7.png"/><Relationship Id="rId2"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3.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image" Target="../media/image30.png"/><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33.png"/><Relationship Id="rId10" Type="http://schemas.openxmlformats.org/officeDocument/2006/relationships/image" Target="../media/image37.png"/><Relationship Id="rId4" Type="http://schemas.openxmlformats.org/officeDocument/2006/relationships/image" Target="../media/image32.png"/><Relationship Id="rId9"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0D61D677-0BC2-F68B-F58A-7800AE759381}"/>
              </a:ext>
            </a:extLst>
          </p:cNvPr>
          <p:cNvPicPr>
            <a:picLocks noChangeAspect="1"/>
          </p:cNvPicPr>
          <p:nvPr/>
        </p:nvPicPr>
        <p:blipFill>
          <a:blip r:embed="rId2"/>
          <a:stretch>
            <a:fillRect/>
          </a:stretch>
        </p:blipFill>
        <p:spPr>
          <a:xfrm>
            <a:off x="7301544" y="4808372"/>
            <a:ext cx="1257542" cy="1542115"/>
          </a:xfrm>
          <a:prstGeom prst="rect">
            <a:avLst/>
          </a:prstGeom>
        </p:spPr>
      </p:pic>
      <p:pic>
        <p:nvPicPr>
          <p:cNvPr id="9" name="Picture 8">
            <a:extLst>
              <a:ext uri="{FF2B5EF4-FFF2-40B4-BE49-F238E27FC236}">
                <a16:creationId xmlns:a16="http://schemas.microsoft.com/office/drawing/2014/main" id="{65C107D0-162F-1656-BCC7-57A6D11A7940}"/>
              </a:ext>
            </a:extLst>
          </p:cNvPr>
          <p:cNvPicPr>
            <a:picLocks noChangeAspect="1"/>
          </p:cNvPicPr>
          <p:nvPr/>
        </p:nvPicPr>
        <p:blipFill>
          <a:blip r:embed="rId3"/>
          <a:stretch>
            <a:fillRect/>
          </a:stretch>
        </p:blipFill>
        <p:spPr>
          <a:xfrm>
            <a:off x="8697635" y="3596314"/>
            <a:ext cx="2809647" cy="2867671"/>
          </a:xfrm>
          <a:prstGeom prst="rect">
            <a:avLst/>
          </a:prstGeom>
        </p:spPr>
      </p:pic>
      <p:sp>
        <p:nvSpPr>
          <p:cNvPr id="2" name="Title 1">
            <a:extLst>
              <a:ext uri="{FF2B5EF4-FFF2-40B4-BE49-F238E27FC236}">
                <a16:creationId xmlns:a16="http://schemas.microsoft.com/office/drawing/2014/main" id="{C52AC2D7-8226-6B55-1793-7BF1ED6F36CB}"/>
              </a:ext>
            </a:extLst>
          </p:cNvPr>
          <p:cNvSpPr>
            <a:spLocks noGrp="1"/>
          </p:cNvSpPr>
          <p:nvPr>
            <p:ph type="ctrTitle"/>
          </p:nvPr>
        </p:nvSpPr>
        <p:spPr>
          <a:xfrm>
            <a:off x="111409" y="182880"/>
            <a:ext cx="3747989" cy="735231"/>
          </a:xfrm>
        </p:spPr>
        <p:txBody>
          <a:bodyPr>
            <a:normAutofit/>
          </a:bodyPr>
          <a:lstStyle/>
          <a:p>
            <a:r>
              <a:rPr lang="en-US" sz="3600" dirty="0">
                <a:solidFill>
                  <a:schemeClr val="accent5">
                    <a:lumMod val="40000"/>
                    <a:lumOff val="60000"/>
                  </a:schemeClr>
                </a:solidFill>
              </a:rPr>
              <a:t>Bifrost Workshop</a:t>
            </a:r>
          </a:p>
        </p:txBody>
      </p:sp>
      <p:sp>
        <p:nvSpPr>
          <p:cNvPr id="3" name="Subtitle 2">
            <a:extLst>
              <a:ext uri="{FF2B5EF4-FFF2-40B4-BE49-F238E27FC236}">
                <a16:creationId xmlns:a16="http://schemas.microsoft.com/office/drawing/2014/main" id="{E53F68E6-3A71-302A-F450-51DB4C1E53B5}"/>
              </a:ext>
            </a:extLst>
          </p:cNvPr>
          <p:cNvSpPr>
            <a:spLocks noGrp="1"/>
          </p:cNvSpPr>
          <p:nvPr>
            <p:ph type="subTitle" idx="1"/>
          </p:nvPr>
        </p:nvSpPr>
        <p:spPr>
          <a:xfrm>
            <a:off x="359453" y="1142617"/>
            <a:ext cx="2261826" cy="1145135"/>
          </a:xfrm>
        </p:spPr>
        <p:txBody>
          <a:bodyPr/>
          <a:lstStyle/>
          <a:p>
            <a:pPr algn="l"/>
            <a:r>
              <a:rPr lang="en-US" dirty="0">
                <a:solidFill>
                  <a:schemeClr val="accent5">
                    <a:lumMod val="40000"/>
                    <a:lumOff val="60000"/>
                  </a:schemeClr>
                </a:solidFill>
              </a:rPr>
              <a:t>Lesson 4</a:t>
            </a:r>
          </a:p>
          <a:p>
            <a:r>
              <a:rPr lang="en-US" dirty="0">
                <a:solidFill>
                  <a:schemeClr val="accent5">
                    <a:lumMod val="40000"/>
                    <a:lumOff val="60000"/>
                  </a:schemeClr>
                </a:solidFill>
              </a:rPr>
              <a:t>Intro to Volumes</a:t>
            </a:r>
          </a:p>
        </p:txBody>
      </p:sp>
      <p:pic>
        <p:nvPicPr>
          <p:cNvPr id="7" name="Picture 6">
            <a:extLst>
              <a:ext uri="{FF2B5EF4-FFF2-40B4-BE49-F238E27FC236}">
                <a16:creationId xmlns:a16="http://schemas.microsoft.com/office/drawing/2014/main" id="{9E2E6C43-923A-9381-6B73-B9D22EBA0562}"/>
              </a:ext>
            </a:extLst>
          </p:cNvPr>
          <p:cNvPicPr>
            <a:picLocks noChangeAspect="1"/>
          </p:cNvPicPr>
          <p:nvPr/>
        </p:nvPicPr>
        <p:blipFill rotWithShape="1">
          <a:blip r:embed="rId4"/>
          <a:srcRect t="2876" b="5848"/>
          <a:stretch/>
        </p:blipFill>
        <p:spPr>
          <a:xfrm>
            <a:off x="7107185" y="0"/>
            <a:ext cx="4646643" cy="3315213"/>
          </a:xfrm>
          <a:prstGeom prst="rect">
            <a:avLst/>
          </a:prstGeom>
        </p:spPr>
      </p:pic>
      <p:pic>
        <p:nvPicPr>
          <p:cNvPr id="8" name="Picture 7">
            <a:extLst>
              <a:ext uri="{FF2B5EF4-FFF2-40B4-BE49-F238E27FC236}">
                <a16:creationId xmlns:a16="http://schemas.microsoft.com/office/drawing/2014/main" id="{10B94246-E784-AB69-45E3-86FB466276D2}"/>
              </a:ext>
            </a:extLst>
          </p:cNvPr>
          <p:cNvPicPr>
            <a:picLocks noChangeAspect="1"/>
          </p:cNvPicPr>
          <p:nvPr/>
        </p:nvPicPr>
        <p:blipFill>
          <a:blip r:embed="rId5"/>
          <a:stretch>
            <a:fillRect/>
          </a:stretch>
        </p:blipFill>
        <p:spPr>
          <a:xfrm>
            <a:off x="7475689" y="3657600"/>
            <a:ext cx="909252" cy="1150772"/>
          </a:xfrm>
          <a:prstGeom prst="rect">
            <a:avLst/>
          </a:prstGeom>
        </p:spPr>
      </p:pic>
    </p:spTree>
    <p:extLst>
      <p:ext uri="{BB962C8B-B14F-4D97-AF65-F5344CB8AC3E}">
        <p14:creationId xmlns:p14="http://schemas.microsoft.com/office/powerpoint/2010/main" val="28940137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2AC2D7-8226-6B55-1793-7BF1ED6F36CB}"/>
              </a:ext>
            </a:extLst>
          </p:cNvPr>
          <p:cNvSpPr>
            <a:spLocks noGrp="1"/>
          </p:cNvSpPr>
          <p:nvPr>
            <p:ph type="ctrTitle"/>
          </p:nvPr>
        </p:nvSpPr>
        <p:spPr>
          <a:xfrm>
            <a:off x="50450" y="44144"/>
            <a:ext cx="2118885" cy="495595"/>
          </a:xfrm>
        </p:spPr>
        <p:txBody>
          <a:bodyPr>
            <a:normAutofit/>
          </a:bodyPr>
          <a:lstStyle/>
          <a:p>
            <a:r>
              <a:rPr lang="en-US" sz="2400" dirty="0">
                <a:solidFill>
                  <a:schemeClr val="accent5">
                    <a:lumMod val="40000"/>
                    <a:lumOff val="60000"/>
                  </a:schemeClr>
                </a:solidFill>
              </a:rPr>
              <a:t>Volume Basics</a:t>
            </a:r>
          </a:p>
        </p:txBody>
      </p:sp>
      <p:sp>
        <p:nvSpPr>
          <p:cNvPr id="20" name="TextBox 19">
            <a:extLst>
              <a:ext uri="{FF2B5EF4-FFF2-40B4-BE49-F238E27FC236}">
                <a16:creationId xmlns:a16="http://schemas.microsoft.com/office/drawing/2014/main" id="{415358FF-74D1-5E2F-A1FD-CD566A036903}"/>
              </a:ext>
            </a:extLst>
          </p:cNvPr>
          <p:cNvSpPr txBox="1"/>
          <p:nvPr/>
        </p:nvSpPr>
        <p:spPr>
          <a:xfrm>
            <a:off x="9108768" y="235794"/>
            <a:ext cx="3032782" cy="523220"/>
          </a:xfrm>
          <a:prstGeom prst="rect">
            <a:avLst/>
          </a:prstGeom>
          <a:noFill/>
        </p:spPr>
        <p:txBody>
          <a:bodyPr wrap="square" rtlCol="0">
            <a:spAutoFit/>
          </a:bodyPr>
          <a:lstStyle/>
          <a:p>
            <a:r>
              <a:rPr lang="en-US" sz="1400" dirty="0">
                <a:solidFill>
                  <a:schemeClr val="accent5">
                    <a:lumMod val="40000"/>
                    <a:lumOff val="60000"/>
                  </a:schemeClr>
                </a:solidFill>
              </a:rPr>
              <a:t>Application of Signed Distance Field</a:t>
            </a:r>
          </a:p>
          <a:p>
            <a:endParaRPr lang="en-US" sz="1400" dirty="0"/>
          </a:p>
        </p:txBody>
      </p:sp>
      <p:pic>
        <p:nvPicPr>
          <p:cNvPr id="8" name="Picture 7">
            <a:extLst>
              <a:ext uri="{FF2B5EF4-FFF2-40B4-BE49-F238E27FC236}">
                <a16:creationId xmlns:a16="http://schemas.microsoft.com/office/drawing/2014/main" id="{F0F04DBB-BA4C-060D-64FB-1851DE67E032}"/>
              </a:ext>
            </a:extLst>
          </p:cNvPr>
          <p:cNvPicPr>
            <a:picLocks noGrp="1" noRot="1" noChangeAspect="1" noMove="1" noResize="1" noEditPoints="1" noAdjustHandles="1" noChangeArrowheads="1" noChangeShapeType="1" noCrop="1"/>
          </p:cNvPicPr>
          <p:nvPr/>
        </p:nvPicPr>
        <p:blipFill rotWithShape="1">
          <a:blip r:embed="rId2"/>
          <a:srcRect t="12962" b="6921"/>
          <a:stretch/>
        </p:blipFill>
        <p:spPr>
          <a:xfrm>
            <a:off x="0" y="653716"/>
            <a:ext cx="12192000" cy="3669632"/>
          </a:xfrm>
          <a:prstGeom prst="rect">
            <a:avLst/>
          </a:prstGeom>
        </p:spPr>
      </p:pic>
      <p:sp>
        <p:nvSpPr>
          <p:cNvPr id="7" name="Rectangle 6">
            <a:extLst>
              <a:ext uri="{FF2B5EF4-FFF2-40B4-BE49-F238E27FC236}">
                <a16:creationId xmlns:a16="http://schemas.microsoft.com/office/drawing/2014/main" id="{997EBA1B-F8B4-B699-F84F-643C62B894F3}"/>
              </a:ext>
            </a:extLst>
          </p:cNvPr>
          <p:cNvSpPr/>
          <p:nvPr/>
        </p:nvSpPr>
        <p:spPr>
          <a:xfrm>
            <a:off x="9112778" y="927984"/>
            <a:ext cx="2686190" cy="1726983"/>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17" name="Picture 16">
            <a:extLst>
              <a:ext uri="{FF2B5EF4-FFF2-40B4-BE49-F238E27FC236}">
                <a16:creationId xmlns:a16="http://schemas.microsoft.com/office/drawing/2014/main" id="{56C376B1-0DC9-20C5-E6D7-49200E16D4E7}"/>
              </a:ext>
            </a:extLst>
          </p:cNvPr>
          <p:cNvPicPr>
            <a:picLocks noChangeAspect="1"/>
          </p:cNvPicPr>
          <p:nvPr/>
        </p:nvPicPr>
        <p:blipFill>
          <a:blip r:embed="rId3"/>
          <a:stretch>
            <a:fillRect/>
          </a:stretch>
        </p:blipFill>
        <p:spPr>
          <a:xfrm>
            <a:off x="3891773" y="4637783"/>
            <a:ext cx="2041964" cy="2028073"/>
          </a:xfrm>
          <a:prstGeom prst="rect">
            <a:avLst/>
          </a:prstGeom>
        </p:spPr>
      </p:pic>
      <p:pic>
        <p:nvPicPr>
          <p:cNvPr id="21" name="Picture 20">
            <a:extLst>
              <a:ext uri="{FF2B5EF4-FFF2-40B4-BE49-F238E27FC236}">
                <a16:creationId xmlns:a16="http://schemas.microsoft.com/office/drawing/2014/main" id="{CCD877B5-CD0E-38F0-0D61-2EADC502E713}"/>
              </a:ext>
            </a:extLst>
          </p:cNvPr>
          <p:cNvPicPr>
            <a:picLocks noChangeAspect="1"/>
          </p:cNvPicPr>
          <p:nvPr/>
        </p:nvPicPr>
        <p:blipFill rotWithShape="1">
          <a:blip r:embed="rId4"/>
          <a:srcRect t="5033" b="9080"/>
          <a:stretch/>
        </p:blipFill>
        <p:spPr>
          <a:xfrm>
            <a:off x="9749752" y="4403558"/>
            <a:ext cx="2274899" cy="2395982"/>
          </a:xfrm>
          <a:prstGeom prst="rect">
            <a:avLst/>
          </a:prstGeom>
        </p:spPr>
      </p:pic>
      <p:pic>
        <p:nvPicPr>
          <p:cNvPr id="22" name="Picture 21">
            <a:extLst>
              <a:ext uri="{FF2B5EF4-FFF2-40B4-BE49-F238E27FC236}">
                <a16:creationId xmlns:a16="http://schemas.microsoft.com/office/drawing/2014/main" id="{63C3A978-68B1-3731-15A7-A4B410D43ECB}"/>
              </a:ext>
            </a:extLst>
          </p:cNvPr>
          <p:cNvPicPr>
            <a:picLocks noChangeAspect="1"/>
          </p:cNvPicPr>
          <p:nvPr/>
        </p:nvPicPr>
        <p:blipFill rotWithShape="1">
          <a:blip r:embed="rId5"/>
          <a:srcRect t="5727" b="5533"/>
          <a:stretch/>
        </p:blipFill>
        <p:spPr>
          <a:xfrm>
            <a:off x="6304708" y="4492317"/>
            <a:ext cx="2185738" cy="2250733"/>
          </a:xfrm>
          <a:prstGeom prst="rect">
            <a:avLst/>
          </a:prstGeom>
        </p:spPr>
      </p:pic>
      <p:sp>
        <p:nvSpPr>
          <p:cNvPr id="34" name="Rectangle 33">
            <a:extLst>
              <a:ext uri="{FF2B5EF4-FFF2-40B4-BE49-F238E27FC236}">
                <a16:creationId xmlns:a16="http://schemas.microsoft.com/office/drawing/2014/main" id="{BE7262F8-DF2C-2769-5949-C52F9A526712}"/>
              </a:ext>
            </a:extLst>
          </p:cNvPr>
          <p:cNvSpPr/>
          <p:nvPr/>
        </p:nvSpPr>
        <p:spPr>
          <a:xfrm>
            <a:off x="7162961" y="4527883"/>
            <a:ext cx="1026694" cy="1001649"/>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36" name="Connector: Elbow 35">
            <a:extLst>
              <a:ext uri="{FF2B5EF4-FFF2-40B4-BE49-F238E27FC236}">
                <a16:creationId xmlns:a16="http://schemas.microsoft.com/office/drawing/2014/main" id="{B9A466DE-AEC7-E3C9-D1E5-556F8B276593}"/>
              </a:ext>
            </a:extLst>
          </p:cNvPr>
          <p:cNvCxnSpPr>
            <a:cxnSpLocks/>
            <a:endCxn id="34" idx="0"/>
          </p:cNvCxnSpPr>
          <p:nvPr/>
        </p:nvCxnSpPr>
        <p:spPr>
          <a:xfrm rot="5400000">
            <a:off x="7306336" y="1781697"/>
            <a:ext cx="3116159" cy="2376213"/>
          </a:xfrm>
          <a:prstGeom prst="bentConnector3">
            <a:avLst>
              <a:gd name="adj1" fmla="val 95689"/>
            </a:avLst>
          </a:prstGeom>
          <a:ln w="9525">
            <a:solidFill>
              <a:schemeClr val="accent5">
                <a:lumMod val="75000"/>
              </a:schemeClr>
            </a:solidFill>
            <a:prstDash val="dash"/>
            <a:headEnd type="oval"/>
            <a:tailEnd type="none"/>
          </a:ln>
        </p:spPr>
        <p:style>
          <a:lnRef idx="1">
            <a:schemeClr val="accent1"/>
          </a:lnRef>
          <a:fillRef idx="0">
            <a:schemeClr val="accent1"/>
          </a:fillRef>
          <a:effectRef idx="0">
            <a:schemeClr val="accent1"/>
          </a:effectRef>
          <a:fontRef idx="minor">
            <a:schemeClr val="tx1"/>
          </a:fontRef>
        </p:style>
      </p:cxnSp>
      <p:sp>
        <p:nvSpPr>
          <p:cNvPr id="40" name="Arrow: Right 39">
            <a:extLst>
              <a:ext uri="{FF2B5EF4-FFF2-40B4-BE49-F238E27FC236}">
                <a16:creationId xmlns:a16="http://schemas.microsoft.com/office/drawing/2014/main" id="{576B45C8-51A9-2EC4-3AD0-ABEEC9713739}"/>
              </a:ext>
            </a:extLst>
          </p:cNvPr>
          <p:cNvSpPr/>
          <p:nvPr/>
        </p:nvSpPr>
        <p:spPr>
          <a:xfrm>
            <a:off x="8921594" y="5628770"/>
            <a:ext cx="723723" cy="207433"/>
          </a:xfrm>
          <a:prstGeom prst="rightArrow">
            <a:avLst>
              <a:gd name="adj1" fmla="val 32312"/>
              <a:gd name="adj2" fmla="val 55247"/>
            </a:avLst>
          </a:prstGeom>
          <a:solidFill>
            <a:srgbClr val="1F4E7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1" name="Connector: Elbow 60">
            <a:extLst>
              <a:ext uri="{FF2B5EF4-FFF2-40B4-BE49-F238E27FC236}">
                <a16:creationId xmlns:a16="http://schemas.microsoft.com/office/drawing/2014/main" id="{821AAEF5-1ECA-BB77-132D-9D66C6D4CE17}"/>
              </a:ext>
            </a:extLst>
          </p:cNvPr>
          <p:cNvCxnSpPr>
            <a:cxnSpLocks/>
            <a:endCxn id="17" idx="0"/>
          </p:cNvCxnSpPr>
          <p:nvPr/>
        </p:nvCxnSpPr>
        <p:spPr>
          <a:xfrm rot="5400000">
            <a:off x="5768265" y="1450543"/>
            <a:ext cx="2331730" cy="4042750"/>
          </a:xfrm>
          <a:prstGeom prst="bentConnector3">
            <a:avLst>
              <a:gd name="adj1" fmla="val 79240"/>
            </a:avLst>
          </a:prstGeom>
          <a:ln w="9525">
            <a:solidFill>
              <a:schemeClr val="accent5">
                <a:lumMod val="75000"/>
              </a:schemeClr>
            </a:solidFill>
            <a:prstDash val="dash"/>
            <a:headEnd type="oval"/>
            <a:tailEnd type="none"/>
          </a:ln>
        </p:spPr>
        <p:style>
          <a:lnRef idx="1">
            <a:schemeClr val="accent1"/>
          </a:lnRef>
          <a:fillRef idx="0">
            <a:schemeClr val="accent1"/>
          </a:fillRef>
          <a:effectRef idx="0">
            <a:schemeClr val="accent1"/>
          </a:effectRef>
          <a:fontRef idx="minor">
            <a:schemeClr val="tx1"/>
          </a:fontRef>
        </p:style>
      </p:cxnSp>
      <p:sp>
        <p:nvSpPr>
          <p:cNvPr id="67" name="TextBox 66">
            <a:extLst>
              <a:ext uri="{FF2B5EF4-FFF2-40B4-BE49-F238E27FC236}">
                <a16:creationId xmlns:a16="http://schemas.microsoft.com/office/drawing/2014/main" id="{AAA8249D-A1FB-E15F-58A7-CB0B3A0051E2}"/>
              </a:ext>
            </a:extLst>
          </p:cNvPr>
          <p:cNvSpPr txBox="1"/>
          <p:nvPr/>
        </p:nvSpPr>
        <p:spPr>
          <a:xfrm>
            <a:off x="1000152" y="5220932"/>
            <a:ext cx="2745680" cy="861774"/>
          </a:xfrm>
          <a:prstGeom prst="rect">
            <a:avLst/>
          </a:prstGeom>
          <a:noFill/>
        </p:spPr>
        <p:txBody>
          <a:bodyPr wrap="square" rtlCol="0">
            <a:spAutoFit/>
          </a:bodyPr>
          <a:lstStyle/>
          <a:p>
            <a:r>
              <a:rPr lang="en-US" sz="1000" dirty="0">
                <a:solidFill>
                  <a:schemeClr val="accent5">
                    <a:lumMod val="40000"/>
                    <a:lumOff val="60000"/>
                  </a:schemeClr>
                </a:solidFill>
              </a:rPr>
              <a:t>Using the field generated from the voxel field and fractal noise field to provide the weights for the point displacement</a:t>
            </a:r>
          </a:p>
          <a:p>
            <a:r>
              <a:rPr lang="en-US" sz="1000" dirty="0">
                <a:solidFill>
                  <a:schemeClr val="accent5">
                    <a:lumMod val="40000"/>
                    <a:lumOff val="60000"/>
                  </a:schemeClr>
                </a:solidFill>
              </a:rPr>
              <a:t>Area inside the mushroom: 0</a:t>
            </a:r>
          </a:p>
          <a:p>
            <a:r>
              <a:rPr lang="en-US" sz="1000" dirty="0">
                <a:solidFill>
                  <a:schemeClr val="accent5">
                    <a:lumMod val="40000"/>
                    <a:lumOff val="60000"/>
                  </a:schemeClr>
                </a:solidFill>
              </a:rPr>
              <a:t>Area outside the mushroom: fractal noise values</a:t>
            </a:r>
          </a:p>
        </p:txBody>
      </p:sp>
    </p:spTree>
    <p:extLst>
      <p:ext uri="{BB962C8B-B14F-4D97-AF65-F5344CB8AC3E}">
        <p14:creationId xmlns:p14="http://schemas.microsoft.com/office/powerpoint/2010/main" val="12340485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2AC2D7-8226-6B55-1793-7BF1ED6F36CB}"/>
              </a:ext>
            </a:extLst>
          </p:cNvPr>
          <p:cNvSpPr>
            <a:spLocks noGrp="1"/>
          </p:cNvSpPr>
          <p:nvPr>
            <p:ph type="ctrTitle"/>
          </p:nvPr>
        </p:nvSpPr>
        <p:spPr>
          <a:xfrm>
            <a:off x="50450" y="44144"/>
            <a:ext cx="2118885" cy="495595"/>
          </a:xfrm>
        </p:spPr>
        <p:txBody>
          <a:bodyPr>
            <a:normAutofit/>
          </a:bodyPr>
          <a:lstStyle/>
          <a:p>
            <a:r>
              <a:rPr lang="en-US" sz="2400" dirty="0">
                <a:solidFill>
                  <a:schemeClr val="accent5">
                    <a:lumMod val="40000"/>
                    <a:lumOff val="60000"/>
                  </a:schemeClr>
                </a:solidFill>
              </a:rPr>
              <a:t>Volume Basics</a:t>
            </a:r>
          </a:p>
        </p:txBody>
      </p:sp>
      <p:sp>
        <p:nvSpPr>
          <p:cNvPr id="20" name="TextBox 19">
            <a:extLst>
              <a:ext uri="{FF2B5EF4-FFF2-40B4-BE49-F238E27FC236}">
                <a16:creationId xmlns:a16="http://schemas.microsoft.com/office/drawing/2014/main" id="{415358FF-74D1-5E2F-A1FD-CD566A036903}"/>
              </a:ext>
            </a:extLst>
          </p:cNvPr>
          <p:cNvSpPr txBox="1"/>
          <p:nvPr/>
        </p:nvSpPr>
        <p:spPr>
          <a:xfrm>
            <a:off x="8991869" y="235794"/>
            <a:ext cx="3032782" cy="523220"/>
          </a:xfrm>
          <a:prstGeom prst="rect">
            <a:avLst/>
          </a:prstGeom>
          <a:noFill/>
        </p:spPr>
        <p:txBody>
          <a:bodyPr wrap="square" rtlCol="0">
            <a:spAutoFit/>
          </a:bodyPr>
          <a:lstStyle/>
          <a:p>
            <a:pPr algn="r"/>
            <a:r>
              <a:rPr lang="en-US" sz="1400" dirty="0">
                <a:solidFill>
                  <a:schemeClr val="accent5">
                    <a:lumMod val="40000"/>
                    <a:lumOff val="60000"/>
                  </a:schemeClr>
                </a:solidFill>
              </a:rPr>
              <a:t>Field to Volume</a:t>
            </a:r>
          </a:p>
          <a:p>
            <a:endParaRPr lang="en-US" sz="1400" dirty="0"/>
          </a:p>
        </p:txBody>
      </p:sp>
      <p:pic>
        <p:nvPicPr>
          <p:cNvPr id="3" name="mushroom_animation">
            <a:hlinkClick r:id="" action="ppaction://media"/>
            <a:extLst>
              <a:ext uri="{FF2B5EF4-FFF2-40B4-BE49-F238E27FC236}">
                <a16:creationId xmlns:a16="http://schemas.microsoft.com/office/drawing/2014/main" id="{E188CE81-970C-1A5F-1B00-B7409605D0DA}"/>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4277318" y="332047"/>
            <a:ext cx="3032782" cy="3494920"/>
          </a:xfrm>
          <a:prstGeom prst="rect">
            <a:avLst/>
          </a:prstGeom>
        </p:spPr>
      </p:pic>
      <p:pic>
        <p:nvPicPr>
          <p:cNvPr id="5" name="Picture 4">
            <a:extLst>
              <a:ext uri="{FF2B5EF4-FFF2-40B4-BE49-F238E27FC236}">
                <a16:creationId xmlns:a16="http://schemas.microsoft.com/office/drawing/2014/main" id="{B499C1A5-053C-B999-072F-E87C8DFD421C}"/>
              </a:ext>
            </a:extLst>
          </p:cNvPr>
          <p:cNvPicPr>
            <a:picLocks noChangeAspect="1"/>
          </p:cNvPicPr>
          <p:nvPr/>
        </p:nvPicPr>
        <p:blipFill>
          <a:blip r:embed="rId5"/>
          <a:stretch>
            <a:fillRect/>
          </a:stretch>
        </p:blipFill>
        <p:spPr>
          <a:xfrm>
            <a:off x="2441991" y="4414445"/>
            <a:ext cx="2069402" cy="2047535"/>
          </a:xfrm>
          <a:prstGeom prst="rect">
            <a:avLst/>
          </a:prstGeom>
        </p:spPr>
      </p:pic>
      <p:pic>
        <p:nvPicPr>
          <p:cNvPr id="7" name="Picture 6">
            <a:extLst>
              <a:ext uri="{FF2B5EF4-FFF2-40B4-BE49-F238E27FC236}">
                <a16:creationId xmlns:a16="http://schemas.microsoft.com/office/drawing/2014/main" id="{413188F0-F87B-2091-41E8-999EDF093FED}"/>
              </a:ext>
            </a:extLst>
          </p:cNvPr>
          <p:cNvPicPr>
            <a:picLocks noChangeAspect="1"/>
          </p:cNvPicPr>
          <p:nvPr/>
        </p:nvPicPr>
        <p:blipFill>
          <a:blip r:embed="rId6">
            <a:extLst>
              <a:ext uri="{BEBA8EAE-BF5A-486C-A8C5-ECC9F3942E4B}">
                <a14:imgProps xmlns:a14="http://schemas.microsoft.com/office/drawing/2010/main">
                  <a14:imgLayer r:embed="rId7">
                    <a14:imgEffect>
                      <a14:brightnessContrast bright="20000" contrast="20000"/>
                    </a14:imgEffect>
                  </a14:imgLayer>
                </a14:imgProps>
              </a:ext>
            </a:extLst>
          </a:blip>
          <a:stretch>
            <a:fillRect/>
          </a:stretch>
        </p:blipFill>
        <p:spPr>
          <a:xfrm>
            <a:off x="273573" y="4393443"/>
            <a:ext cx="1672168" cy="2131055"/>
          </a:xfrm>
          <a:prstGeom prst="rect">
            <a:avLst/>
          </a:prstGeom>
        </p:spPr>
      </p:pic>
      <p:pic>
        <p:nvPicPr>
          <p:cNvPr id="8" name="Picture 7">
            <a:extLst>
              <a:ext uri="{FF2B5EF4-FFF2-40B4-BE49-F238E27FC236}">
                <a16:creationId xmlns:a16="http://schemas.microsoft.com/office/drawing/2014/main" id="{91BB4E01-C63A-2A0C-FD98-F12F4B080203}"/>
              </a:ext>
            </a:extLst>
          </p:cNvPr>
          <p:cNvPicPr>
            <a:picLocks noChangeAspect="1"/>
          </p:cNvPicPr>
          <p:nvPr/>
        </p:nvPicPr>
        <p:blipFill>
          <a:blip r:embed="rId8"/>
          <a:stretch>
            <a:fillRect/>
          </a:stretch>
        </p:blipFill>
        <p:spPr>
          <a:xfrm>
            <a:off x="5145597" y="4394729"/>
            <a:ext cx="2103087" cy="2075257"/>
          </a:xfrm>
          <a:prstGeom prst="rect">
            <a:avLst/>
          </a:prstGeom>
        </p:spPr>
      </p:pic>
      <p:pic>
        <p:nvPicPr>
          <p:cNvPr id="9" name="Picture 8">
            <a:extLst>
              <a:ext uri="{FF2B5EF4-FFF2-40B4-BE49-F238E27FC236}">
                <a16:creationId xmlns:a16="http://schemas.microsoft.com/office/drawing/2014/main" id="{413DDCD8-BE13-9AAC-E7F2-F5F4870CD107}"/>
              </a:ext>
            </a:extLst>
          </p:cNvPr>
          <p:cNvPicPr>
            <a:picLocks noChangeAspect="1"/>
          </p:cNvPicPr>
          <p:nvPr/>
        </p:nvPicPr>
        <p:blipFill>
          <a:blip r:embed="rId9"/>
          <a:stretch>
            <a:fillRect/>
          </a:stretch>
        </p:blipFill>
        <p:spPr>
          <a:xfrm>
            <a:off x="7813021" y="4277359"/>
            <a:ext cx="1912743" cy="2344847"/>
          </a:xfrm>
          <a:prstGeom prst="rect">
            <a:avLst/>
          </a:prstGeom>
        </p:spPr>
      </p:pic>
      <p:pic>
        <p:nvPicPr>
          <p:cNvPr id="11" name="Picture 10">
            <a:extLst>
              <a:ext uri="{FF2B5EF4-FFF2-40B4-BE49-F238E27FC236}">
                <a16:creationId xmlns:a16="http://schemas.microsoft.com/office/drawing/2014/main" id="{C5C30A4B-2CDB-2DC5-6487-57BFD8EFF4FD}"/>
              </a:ext>
            </a:extLst>
          </p:cNvPr>
          <p:cNvPicPr>
            <a:picLocks noChangeAspect="1"/>
          </p:cNvPicPr>
          <p:nvPr/>
        </p:nvPicPr>
        <p:blipFill>
          <a:blip r:embed="rId10"/>
          <a:stretch>
            <a:fillRect/>
          </a:stretch>
        </p:blipFill>
        <p:spPr>
          <a:xfrm>
            <a:off x="10157846" y="4340218"/>
            <a:ext cx="1725851" cy="2184280"/>
          </a:xfrm>
          <a:prstGeom prst="rect">
            <a:avLst/>
          </a:prstGeom>
        </p:spPr>
      </p:pic>
      <p:sp>
        <p:nvSpPr>
          <p:cNvPr id="16" name="Arrow: Right 15">
            <a:extLst>
              <a:ext uri="{FF2B5EF4-FFF2-40B4-BE49-F238E27FC236}">
                <a16:creationId xmlns:a16="http://schemas.microsoft.com/office/drawing/2014/main" id="{E8C8682A-97D2-6E31-7E82-715163EB02E5}"/>
              </a:ext>
            </a:extLst>
          </p:cNvPr>
          <p:cNvSpPr/>
          <p:nvPr/>
        </p:nvSpPr>
        <p:spPr>
          <a:xfrm>
            <a:off x="1873025" y="5328640"/>
            <a:ext cx="352925" cy="207433"/>
          </a:xfrm>
          <a:prstGeom prst="rightArrow">
            <a:avLst>
              <a:gd name="adj1" fmla="val 32312"/>
              <a:gd name="adj2" fmla="val 55247"/>
            </a:avLst>
          </a:prstGeom>
          <a:solidFill>
            <a:srgbClr val="1F4E7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Arrow: Right 16">
            <a:extLst>
              <a:ext uri="{FF2B5EF4-FFF2-40B4-BE49-F238E27FC236}">
                <a16:creationId xmlns:a16="http://schemas.microsoft.com/office/drawing/2014/main" id="{0EA83970-A25B-D809-B0B5-E43AFCADC230}"/>
              </a:ext>
            </a:extLst>
          </p:cNvPr>
          <p:cNvSpPr/>
          <p:nvPr/>
        </p:nvSpPr>
        <p:spPr>
          <a:xfrm>
            <a:off x="4686966" y="5328640"/>
            <a:ext cx="352925" cy="207433"/>
          </a:xfrm>
          <a:prstGeom prst="rightArrow">
            <a:avLst>
              <a:gd name="adj1" fmla="val 32312"/>
              <a:gd name="adj2" fmla="val 55247"/>
            </a:avLst>
          </a:prstGeom>
          <a:solidFill>
            <a:srgbClr val="1F4E7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rrow: Right 17">
            <a:extLst>
              <a:ext uri="{FF2B5EF4-FFF2-40B4-BE49-F238E27FC236}">
                <a16:creationId xmlns:a16="http://schemas.microsoft.com/office/drawing/2014/main" id="{F1A4CB69-6908-1707-E2DF-B10BA6E13C0C}"/>
              </a:ext>
            </a:extLst>
          </p:cNvPr>
          <p:cNvSpPr/>
          <p:nvPr/>
        </p:nvSpPr>
        <p:spPr>
          <a:xfrm>
            <a:off x="7420518" y="5328640"/>
            <a:ext cx="352925" cy="207433"/>
          </a:xfrm>
          <a:prstGeom prst="rightArrow">
            <a:avLst>
              <a:gd name="adj1" fmla="val 32312"/>
              <a:gd name="adj2" fmla="val 55247"/>
            </a:avLst>
          </a:prstGeom>
          <a:solidFill>
            <a:srgbClr val="1F4E7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row: Right 18">
            <a:extLst>
              <a:ext uri="{FF2B5EF4-FFF2-40B4-BE49-F238E27FC236}">
                <a16:creationId xmlns:a16="http://schemas.microsoft.com/office/drawing/2014/main" id="{D5BFC2AA-425E-AC7D-EAB1-CE0BF360D625}"/>
              </a:ext>
            </a:extLst>
          </p:cNvPr>
          <p:cNvSpPr/>
          <p:nvPr/>
        </p:nvSpPr>
        <p:spPr>
          <a:xfrm>
            <a:off x="9725764" y="5328640"/>
            <a:ext cx="352925" cy="207433"/>
          </a:xfrm>
          <a:prstGeom prst="rightArrow">
            <a:avLst>
              <a:gd name="adj1" fmla="val 32312"/>
              <a:gd name="adj2" fmla="val 55247"/>
            </a:avLst>
          </a:prstGeom>
          <a:solidFill>
            <a:srgbClr val="1F4E7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75734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66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2AC2D7-8226-6B55-1793-7BF1ED6F36CB}"/>
              </a:ext>
            </a:extLst>
          </p:cNvPr>
          <p:cNvSpPr>
            <a:spLocks noGrp="1"/>
          </p:cNvSpPr>
          <p:nvPr>
            <p:ph type="ctrTitle"/>
          </p:nvPr>
        </p:nvSpPr>
        <p:spPr>
          <a:xfrm>
            <a:off x="50450" y="44144"/>
            <a:ext cx="2118885" cy="495595"/>
          </a:xfrm>
        </p:spPr>
        <p:txBody>
          <a:bodyPr>
            <a:normAutofit/>
          </a:bodyPr>
          <a:lstStyle/>
          <a:p>
            <a:r>
              <a:rPr lang="en-US" sz="2400" dirty="0">
                <a:solidFill>
                  <a:schemeClr val="accent5">
                    <a:lumMod val="40000"/>
                    <a:lumOff val="60000"/>
                  </a:schemeClr>
                </a:solidFill>
              </a:rPr>
              <a:t>Volume Basics</a:t>
            </a:r>
          </a:p>
        </p:txBody>
      </p:sp>
      <p:sp>
        <p:nvSpPr>
          <p:cNvPr id="20" name="TextBox 19">
            <a:extLst>
              <a:ext uri="{FF2B5EF4-FFF2-40B4-BE49-F238E27FC236}">
                <a16:creationId xmlns:a16="http://schemas.microsoft.com/office/drawing/2014/main" id="{415358FF-74D1-5E2F-A1FD-CD566A036903}"/>
              </a:ext>
            </a:extLst>
          </p:cNvPr>
          <p:cNvSpPr txBox="1"/>
          <p:nvPr/>
        </p:nvSpPr>
        <p:spPr>
          <a:xfrm>
            <a:off x="8991869" y="235794"/>
            <a:ext cx="3032782" cy="523220"/>
          </a:xfrm>
          <a:prstGeom prst="rect">
            <a:avLst/>
          </a:prstGeom>
          <a:noFill/>
        </p:spPr>
        <p:txBody>
          <a:bodyPr wrap="square" rtlCol="0">
            <a:spAutoFit/>
          </a:bodyPr>
          <a:lstStyle/>
          <a:p>
            <a:pPr algn="r"/>
            <a:r>
              <a:rPr lang="en-US" sz="1400" dirty="0">
                <a:solidFill>
                  <a:schemeClr val="accent5">
                    <a:lumMod val="40000"/>
                    <a:lumOff val="60000"/>
                  </a:schemeClr>
                </a:solidFill>
              </a:rPr>
              <a:t>Field to Volume</a:t>
            </a:r>
          </a:p>
          <a:p>
            <a:endParaRPr lang="en-US" sz="1400" dirty="0"/>
          </a:p>
        </p:txBody>
      </p:sp>
      <p:pic>
        <p:nvPicPr>
          <p:cNvPr id="10" name="Picture 9">
            <a:extLst>
              <a:ext uri="{FF2B5EF4-FFF2-40B4-BE49-F238E27FC236}">
                <a16:creationId xmlns:a16="http://schemas.microsoft.com/office/drawing/2014/main" id="{6DE9E30B-707D-6090-EDA5-76E6E7DAACA2}"/>
              </a:ext>
            </a:extLst>
          </p:cNvPr>
          <p:cNvPicPr>
            <a:picLocks noChangeAspect="1"/>
          </p:cNvPicPr>
          <p:nvPr/>
        </p:nvPicPr>
        <p:blipFill>
          <a:blip r:embed="rId2"/>
          <a:stretch>
            <a:fillRect/>
          </a:stretch>
        </p:blipFill>
        <p:spPr>
          <a:xfrm>
            <a:off x="5237327" y="4562612"/>
            <a:ext cx="2157965" cy="2135162"/>
          </a:xfrm>
          <a:prstGeom prst="rect">
            <a:avLst/>
          </a:prstGeom>
        </p:spPr>
      </p:pic>
      <p:pic>
        <p:nvPicPr>
          <p:cNvPr id="14" name="Picture 13">
            <a:extLst>
              <a:ext uri="{FF2B5EF4-FFF2-40B4-BE49-F238E27FC236}">
                <a16:creationId xmlns:a16="http://schemas.microsoft.com/office/drawing/2014/main" id="{6302A7CA-6F61-6F87-B0E0-25D92BF70BFF}"/>
              </a:ext>
            </a:extLst>
          </p:cNvPr>
          <p:cNvPicPr>
            <a:picLocks noChangeAspect="1"/>
          </p:cNvPicPr>
          <p:nvPr/>
        </p:nvPicPr>
        <p:blipFill>
          <a:blip r:embed="rId3"/>
          <a:stretch>
            <a:fillRect/>
          </a:stretch>
        </p:blipFill>
        <p:spPr>
          <a:xfrm>
            <a:off x="229969" y="668156"/>
            <a:ext cx="10772274" cy="3766039"/>
          </a:xfrm>
          <a:prstGeom prst="rect">
            <a:avLst/>
          </a:prstGeom>
        </p:spPr>
      </p:pic>
      <p:pic>
        <p:nvPicPr>
          <p:cNvPr id="15" name="Picture 14">
            <a:extLst>
              <a:ext uri="{FF2B5EF4-FFF2-40B4-BE49-F238E27FC236}">
                <a16:creationId xmlns:a16="http://schemas.microsoft.com/office/drawing/2014/main" id="{A0C08A22-B2B8-1116-7FAD-4BFF7F816E32}"/>
              </a:ext>
            </a:extLst>
          </p:cNvPr>
          <p:cNvPicPr>
            <a:picLocks noChangeAspect="1"/>
          </p:cNvPicPr>
          <p:nvPr/>
        </p:nvPicPr>
        <p:blipFill>
          <a:blip r:embed="rId4"/>
          <a:stretch>
            <a:fillRect/>
          </a:stretch>
        </p:blipFill>
        <p:spPr>
          <a:xfrm>
            <a:off x="470331" y="4638390"/>
            <a:ext cx="1748340" cy="1966342"/>
          </a:xfrm>
          <a:prstGeom prst="rect">
            <a:avLst/>
          </a:prstGeom>
        </p:spPr>
      </p:pic>
      <p:pic>
        <p:nvPicPr>
          <p:cNvPr id="16" name="Picture 15">
            <a:extLst>
              <a:ext uri="{FF2B5EF4-FFF2-40B4-BE49-F238E27FC236}">
                <a16:creationId xmlns:a16="http://schemas.microsoft.com/office/drawing/2014/main" id="{C2E3B642-6F70-B025-B9ED-DE9412310B1D}"/>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20000" contrast="20000"/>
                    </a14:imgEffect>
                  </a14:imgLayer>
                </a14:imgProps>
              </a:ext>
            </a:extLst>
          </a:blip>
          <a:stretch>
            <a:fillRect/>
          </a:stretch>
        </p:blipFill>
        <p:spPr>
          <a:xfrm>
            <a:off x="2367067" y="4709602"/>
            <a:ext cx="1487045" cy="1895130"/>
          </a:xfrm>
          <a:prstGeom prst="rect">
            <a:avLst/>
          </a:prstGeom>
        </p:spPr>
      </p:pic>
      <p:sp>
        <p:nvSpPr>
          <p:cNvPr id="18" name="Rectangle 17">
            <a:extLst>
              <a:ext uri="{FF2B5EF4-FFF2-40B4-BE49-F238E27FC236}">
                <a16:creationId xmlns:a16="http://schemas.microsoft.com/office/drawing/2014/main" id="{0976FF6E-1B8D-E17D-D5EB-A6A2EF81A928}"/>
              </a:ext>
            </a:extLst>
          </p:cNvPr>
          <p:cNvSpPr>
            <a:spLocks/>
          </p:cNvSpPr>
          <p:nvPr/>
        </p:nvSpPr>
        <p:spPr>
          <a:xfrm>
            <a:off x="376989" y="1116971"/>
            <a:ext cx="1924334" cy="1273302"/>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 name="Rectangle 18">
            <a:extLst>
              <a:ext uri="{FF2B5EF4-FFF2-40B4-BE49-F238E27FC236}">
                <a16:creationId xmlns:a16="http://schemas.microsoft.com/office/drawing/2014/main" id="{2842E22F-A279-36D6-AF33-A1A607EBCBD2}"/>
              </a:ext>
            </a:extLst>
          </p:cNvPr>
          <p:cNvSpPr>
            <a:spLocks/>
          </p:cNvSpPr>
          <p:nvPr/>
        </p:nvSpPr>
        <p:spPr>
          <a:xfrm>
            <a:off x="3926305" y="1116971"/>
            <a:ext cx="1058779" cy="1056734"/>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3" name="Rectangle 22">
            <a:extLst>
              <a:ext uri="{FF2B5EF4-FFF2-40B4-BE49-F238E27FC236}">
                <a16:creationId xmlns:a16="http://schemas.microsoft.com/office/drawing/2014/main" id="{578E3773-4AF4-0A55-B396-D6F41666E5E5}"/>
              </a:ext>
            </a:extLst>
          </p:cNvPr>
          <p:cNvSpPr>
            <a:spLocks/>
          </p:cNvSpPr>
          <p:nvPr/>
        </p:nvSpPr>
        <p:spPr>
          <a:xfrm>
            <a:off x="2439257" y="1116972"/>
            <a:ext cx="1211180" cy="1389608"/>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 name="TextBox 23">
            <a:extLst>
              <a:ext uri="{FF2B5EF4-FFF2-40B4-BE49-F238E27FC236}">
                <a16:creationId xmlns:a16="http://schemas.microsoft.com/office/drawing/2014/main" id="{3FDEBC67-F35B-B5B6-DC22-BD6040003880}"/>
              </a:ext>
            </a:extLst>
          </p:cNvPr>
          <p:cNvSpPr txBox="1">
            <a:spLocks/>
          </p:cNvSpPr>
          <p:nvPr/>
        </p:nvSpPr>
        <p:spPr>
          <a:xfrm>
            <a:off x="4040992" y="855361"/>
            <a:ext cx="769763" cy="261610"/>
          </a:xfrm>
          <a:prstGeom prst="rect">
            <a:avLst/>
          </a:prstGeom>
          <a:noFill/>
        </p:spPr>
        <p:txBody>
          <a:bodyPr wrap="none" rtlCol="0">
            <a:spAutoFit/>
          </a:bodyPr>
          <a:lstStyle/>
          <a:p>
            <a:r>
              <a:rPr lang="en-US" sz="1100" dirty="0">
                <a:solidFill>
                  <a:schemeClr val="accent5">
                    <a:lumMod val="40000"/>
                    <a:lumOff val="60000"/>
                  </a:schemeClr>
                </a:solidFill>
              </a:rPr>
              <a:t>voxel field</a:t>
            </a:r>
          </a:p>
        </p:txBody>
      </p:sp>
      <p:sp>
        <p:nvSpPr>
          <p:cNvPr id="27" name="TextBox 26">
            <a:extLst>
              <a:ext uri="{FF2B5EF4-FFF2-40B4-BE49-F238E27FC236}">
                <a16:creationId xmlns:a16="http://schemas.microsoft.com/office/drawing/2014/main" id="{77E1FF21-213A-E73C-2CB9-0126D73CB44B}"/>
              </a:ext>
            </a:extLst>
          </p:cNvPr>
          <p:cNvSpPr txBox="1">
            <a:spLocks/>
          </p:cNvSpPr>
          <p:nvPr/>
        </p:nvSpPr>
        <p:spPr>
          <a:xfrm>
            <a:off x="2502052" y="855361"/>
            <a:ext cx="1106393" cy="261610"/>
          </a:xfrm>
          <a:prstGeom prst="rect">
            <a:avLst/>
          </a:prstGeom>
          <a:noFill/>
        </p:spPr>
        <p:txBody>
          <a:bodyPr wrap="none" rtlCol="0">
            <a:spAutoFit/>
          </a:bodyPr>
          <a:lstStyle/>
          <a:p>
            <a:r>
              <a:rPr lang="en-US" sz="1100" dirty="0">
                <a:solidFill>
                  <a:schemeClr val="accent5">
                    <a:lumMod val="40000"/>
                    <a:lumOff val="60000"/>
                  </a:schemeClr>
                </a:solidFill>
              </a:rPr>
              <a:t>mesh to volume</a:t>
            </a:r>
          </a:p>
        </p:txBody>
      </p:sp>
      <p:cxnSp>
        <p:nvCxnSpPr>
          <p:cNvPr id="29" name="Straight Connector 28">
            <a:extLst>
              <a:ext uri="{FF2B5EF4-FFF2-40B4-BE49-F238E27FC236}">
                <a16:creationId xmlns:a16="http://schemas.microsoft.com/office/drawing/2014/main" id="{B1FD4CA6-934D-93CA-7B24-448F198B481C}"/>
              </a:ext>
            </a:extLst>
          </p:cNvPr>
          <p:cNvCxnSpPr>
            <a:cxnSpLocks/>
            <a:stCxn id="23" idx="2"/>
          </p:cNvCxnSpPr>
          <p:nvPr/>
        </p:nvCxnSpPr>
        <p:spPr>
          <a:xfrm>
            <a:off x="3044847" y="2506580"/>
            <a:ext cx="0" cy="2131810"/>
          </a:xfrm>
          <a:prstGeom prst="line">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38FB854-3DE5-38F5-1484-4ACBD3DD7FA8}"/>
              </a:ext>
            </a:extLst>
          </p:cNvPr>
          <p:cNvCxnSpPr>
            <a:cxnSpLocks/>
            <a:stCxn id="18" idx="2"/>
            <a:endCxn id="15" idx="0"/>
          </p:cNvCxnSpPr>
          <p:nvPr/>
        </p:nvCxnSpPr>
        <p:spPr>
          <a:xfrm>
            <a:off x="1339156" y="2390273"/>
            <a:ext cx="5345" cy="2248117"/>
          </a:xfrm>
          <a:prstGeom prst="line">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33" name="Connector: Elbow 32">
            <a:extLst>
              <a:ext uri="{FF2B5EF4-FFF2-40B4-BE49-F238E27FC236}">
                <a16:creationId xmlns:a16="http://schemas.microsoft.com/office/drawing/2014/main" id="{81A77896-8F38-3E30-468F-34510BD37FFE}"/>
              </a:ext>
            </a:extLst>
          </p:cNvPr>
          <p:cNvCxnSpPr>
            <a:cxnSpLocks/>
            <a:stCxn id="19" idx="2"/>
          </p:cNvCxnSpPr>
          <p:nvPr/>
        </p:nvCxnSpPr>
        <p:spPr>
          <a:xfrm rot="16200000" flipH="1">
            <a:off x="4189678" y="2439721"/>
            <a:ext cx="2388907" cy="1856873"/>
          </a:xfrm>
          <a:prstGeom prst="bentConnector3">
            <a:avLst>
              <a:gd name="adj1" fmla="val 17095"/>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0011178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33274CB-4F2C-637A-05A8-1C5F7137088D}"/>
              </a:ext>
            </a:extLst>
          </p:cNvPr>
          <p:cNvPicPr>
            <a:picLocks noChangeAspect="1"/>
          </p:cNvPicPr>
          <p:nvPr/>
        </p:nvPicPr>
        <p:blipFill rotWithShape="1">
          <a:blip r:embed="rId2"/>
          <a:srcRect r="33445"/>
          <a:stretch/>
        </p:blipFill>
        <p:spPr>
          <a:xfrm>
            <a:off x="229970" y="668156"/>
            <a:ext cx="7169452" cy="3766039"/>
          </a:xfrm>
          <a:prstGeom prst="rect">
            <a:avLst/>
          </a:prstGeom>
        </p:spPr>
      </p:pic>
      <p:sp>
        <p:nvSpPr>
          <p:cNvPr id="2" name="Title 1">
            <a:extLst>
              <a:ext uri="{FF2B5EF4-FFF2-40B4-BE49-F238E27FC236}">
                <a16:creationId xmlns:a16="http://schemas.microsoft.com/office/drawing/2014/main" id="{C52AC2D7-8226-6B55-1793-7BF1ED6F36CB}"/>
              </a:ext>
            </a:extLst>
          </p:cNvPr>
          <p:cNvSpPr>
            <a:spLocks noGrp="1"/>
          </p:cNvSpPr>
          <p:nvPr>
            <p:ph type="ctrTitle"/>
          </p:nvPr>
        </p:nvSpPr>
        <p:spPr>
          <a:xfrm>
            <a:off x="50450" y="44144"/>
            <a:ext cx="2118885" cy="495595"/>
          </a:xfrm>
        </p:spPr>
        <p:txBody>
          <a:bodyPr>
            <a:normAutofit/>
          </a:bodyPr>
          <a:lstStyle/>
          <a:p>
            <a:r>
              <a:rPr lang="en-US" sz="2400" dirty="0">
                <a:solidFill>
                  <a:schemeClr val="accent5">
                    <a:lumMod val="40000"/>
                    <a:lumOff val="60000"/>
                  </a:schemeClr>
                </a:solidFill>
              </a:rPr>
              <a:t>Volume Basics</a:t>
            </a:r>
          </a:p>
        </p:txBody>
      </p:sp>
      <p:sp>
        <p:nvSpPr>
          <p:cNvPr id="20" name="TextBox 19">
            <a:extLst>
              <a:ext uri="{FF2B5EF4-FFF2-40B4-BE49-F238E27FC236}">
                <a16:creationId xmlns:a16="http://schemas.microsoft.com/office/drawing/2014/main" id="{415358FF-74D1-5E2F-A1FD-CD566A036903}"/>
              </a:ext>
            </a:extLst>
          </p:cNvPr>
          <p:cNvSpPr txBox="1"/>
          <p:nvPr/>
        </p:nvSpPr>
        <p:spPr>
          <a:xfrm>
            <a:off x="8991869" y="235794"/>
            <a:ext cx="3032782" cy="523220"/>
          </a:xfrm>
          <a:prstGeom prst="rect">
            <a:avLst/>
          </a:prstGeom>
          <a:noFill/>
        </p:spPr>
        <p:txBody>
          <a:bodyPr wrap="square" rtlCol="0">
            <a:spAutoFit/>
          </a:bodyPr>
          <a:lstStyle/>
          <a:p>
            <a:pPr algn="r"/>
            <a:r>
              <a:rPr lang="en-US" sz="1400" dirty="0">
                <a:solidFill>
                  <a:schemeClr val="accent5">
                    <a:lumMod val="40000"/>
                    <a:lumOff val="60000"/>
                  </a:schemeClr>
                </a:solidFill>
              </a:rPr>
              <a:t>Field to Volume</a:t>
            </a:r>
          </a:p>
          <a:p>
            <a:endParaRPr lang="en-US" sz="1400" dirty="0"/>
          </a:p>
        </p:txBody>
      </p:sp>
      <p:pic>
        <p:nvPicPr>
          <p:cNvPr id="3" name="Picture 2">
            <a:extLst>
              <a:ext uri="{FF2B5EF4-FFF2-40B4-BE49-F238E27FC236}">
                <a16:creationId xmlns:a16="http://schemas.microsoft.com/office/drawing/2014/main" id="{3879DD1B-19C8-C1DF-BAAA-2758375B75CC}"/>
              </a:ext>
            </a:extLst>
          </p:cNvPr>
          <p:cNvPicPr>
            <a:picLocks noChangeAspect="1"/>
          </p:cNvPicPr>
          <p:nvPr/>
        </p:nvPicPr>
        <p:blipFill>
          <a:blip r:embed="rId3"/>
          <a:stretch>
            <a:fillRect/>
          </a:stretch>
        </p:blipFill>
        <p:spPr>
          <a:xfrm>
            <a:off x="3850104" y="4562612"/>
            <a:ext cx="2139304" cy="2135162"/>
          </a:xfrm>
          <a:prstGeom prst="rect">
            <a:avLst/>
          </a:prstGeom>
        </p:spPr>
      </p:pic>
      <p:pic>
        <p:nvPicPr>
          <p:cNvPr id="5" name="Picture 4">
            <a:extLst>
              <a:ext uri="{FF2B5EF4-FFF2-40B4-BE49-F238E27FC236}">
                <a16:creationId xmlns:a16="http://schemas.microsoft.com/office/drawing/2014/main" id="{6C97DC6C-DF8A-091C-6BFF-AAF43161E7B9}"/>
              </a:ext>
            </a:extLst>
          </p:cNvPr>
          <p:cNvPicPr>
            <a:picLocks noChangeAspect="1"/>
          </p:cNvPicPr>
          <p:nvPr/>
        </p:nvPicPr>
        <p:blipFill>
          <a:blip r:embed="rId4"/>
          <a:stretch>
            <a:fillRect/>
          </a:stretch>
        </p:blipFill>
        <p:spPr>
          <a:xfrm>
            <a:off x="7437726" y="4496349"/>
            <a:ext cx="2193091" cy="2238780"/>
          </a:xfrm>
          <a:prstGeom prst="rect">
            <a:avLst/>
          </a:prstGeom>
        </p:spPr>
      </p:pic>
      <p:pic>
        <p:nvPicPr>
          <p:cNvPr id="7" name="Picture 6">
            <a:extLst>
              <a:ext uri="{FF2B5EF4-FFF2-40B4-BE49-F238E27FC236}">
                <a16:creationId xmlns:a16="http://schemas.microsoft.com/office/drawing/2014/main" id="{914D0E9B-960A-1936-A09C-89EA8DF262A9}"/>
              </a:ext>
            </a:extLst>
          </p:cNvPr>
          <p:cNvPicPr>
            <a:picLocks noChangeAspect="1"/>
          </p:cNvPicPr>
          <p:nvPr/>
        </p:nvPicPr>
        <p:blipFill>
          <a:blip r:embed="rId5"/>
          <a:stretch>
            <a:fillRect/>
          </a:stretch>
        </p:blipFill>
        <p:spPr>
          <a:xfrm>
            <a:off x="7455290" y="2023754"/>
            <a:ext cx="2157965" cy="2135162"/>
          </a:xfrm>
          <a:prstGeom prst="rect">
            <a:avLst/>
          </a:prstGeom>
        </p:spPr>
      </p:pic>
      <p:pic>
        <p:nvPicPr>
          <p:cNvPr id="8" name="Picture 7">
            <a:extLst>
              <a:ext uri="{FF2B5EF4-FFF2-40B4-BE49-F238E27FC236}">
                <a16:creationId xmlns:a16="http://schemas.microsoft.com/office/drawing/2014/main" id="{1D25481A-3460-EC4C-E642-187A0864D179}"/>
              </a:ext>
            </a:extLst>
          </p:cNvPr>
          <p:cNvPicPr>
            <a:picLocks noChangeAspect="1"/>
          </p:cNvPicPr>
          <p:nvPr/>
        </p:nvPicPr>
        <p:blipFill>
          <a:blip r:embed="rId6"/>
          <a:stretch>
            <a:fillRect/>
          </a:stretch>
        </p:blipFill>
        <p:spPr>
          <a:xfrm>
            <a:off x="9919797" y="3271502"/>
            <a:ext cx="2193091" cy="2164070"/>
          </a:xfrm>
          <a:prstGeom prst="rect">
            <a:avLst/>
          </a:prstGeom>
        </p:spPr>
      </p:pic>
      <p:sp>
        <p:nvSpPr>
          <p:cNvPr id="11" name="Rectangle 10">
            <a:extLst>
              <a:ext uri="{FF2B5EF4-FFF2-40B4-BE49-F238E27FC236}">
                <a16:creationId xmlns:a16="http://schemas.microsoft.com/office/drawing/2014/main" id="{8BA36338-F9C9-D88D-7364-1E3E0BF0FCA9}"/>
              </a:ext>
            </a:extLst>
          </p:cNvPr>
          <p:cNvSpPr/>
          <p:nvPr/>
        </p:nvSpPr>
        <p:spPr>
          <a:xfrm>
            <a:off x="3922295" y="1116971"/>
            <a:ext cx="1058779" cy="1056734"/>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TextBox 12">
            <a:extLst>
              <a:ext uri="{FF2B5EF4-FFF2-40B4-BE49-F238E27FC236}">
                <a16:creationId xmlns:a16="http://schemas.microsoft.com/office/drawing/2014/main" id="{3831ABC3-B5CE-0F26-6C2D-D4A3DF38BDE2}"/>
              </a:ext>
            </a:extLst>
          </p:cNvPr>
          <p:cNvSpPr txBox="1"/>
          <p:nvPr/>
        </p:nvSpPr>
        <p:spPr>
          <a:xfrm>
            <a:off x="4036982" y="855361"/>
            <a:ext cx="769763" cy="261610"/>
          </a:xfrm>
          <a:prstGeom prst="rect">
            <a:avLst/>
          </a:prstGeom>
          <a:noFill/>
        </p:spPr>
        <p:txBody>
          <a:bodyPr wrap="none" rtlCol="0">
            <a:spAutoFit/>
          </a:bodyPr>
          <a:lstStyle/>
          <a:p>
            <a:r>
              <a:rPr lang="en-US" sz="1100" dirty="0">
                <a:solidFill>
                  <a:schemeClr val="accent5">
                    <a:lumMod val="40000"/>
                    <a:lumOff val="60000"/>
                  </a:schemeClr>
                </a:solidFill>
              </a:rPr>
              <a:t>voxel field</a:t>
            </a:r>
          </a:p>
        </p:txBody>
      </p:sp>
      <p:sp>
        <p:nvSpPr>
          <p:cNvPr id="14" name="Rectangle 13">
            <a:extLst>
              <a:ext uri="{FF2B5EF4-FFF2-40B4-BE49-F238E27FC236}">
                <a16:creationId xmlns:a16="http://schemas.microsoft.com/office/drawing/2014/main" id="{C7089B1D-329E-18AF-4563-E34C026B1C24}"/>
              </a:ext>
            </a:extLst>
          </p:cNvPr>
          <p:cNvSpPr/>
          <p:nvPr/>
        </p:nvSpPr>
        <p:spPr>
          <a:xfrm>
            <a:off x="3922295" y="2741234"/>
            <a:ext cx="1058779" cy="1417682"/>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Rectangle 14">
            <a:extLst>
              <a:ext uri="{FF2B5EF4-FFF2-40B4-BE49-F238E27FC236}">
                <a16:creationId xmlns:a16="http://schemas.microsoft.com/office/drawing/2014/main" id="{DB2A1081-80D8-84BD-26D3-EDFF09F428A0}"/>
              </a:ext>
            </a:extLst>
          </p:cNvPr>
          <p:cNvSpPr/>
          <p:nvPr/>
        </p:nvSpPr>
        <p:spPr>
          <a:xfrm>
            <a:off x="5173579" y="2741233"/>
            <a:ext cx="1058779" cy="743913"/>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Rectangle 15">
            <a:extLst>
              <a:ext uri="{FF2B5EF4-FFF2-40B4-BE49-F238E27FC236}">
                <a16:creationId xmlns:a16="http://schemas.microsoft.com/office/drawing/2014/main" id="{CC8B1101-D27C-FC32-3808-4F399C7A2B85}"/>
              </a:ext>
            </a:extLst>
          </p:cNvPr>
          <p:cNvSpPr/>
          <p:nvPr/>
        </p:nvSpPr>
        <p:spPr>
          <a:xfrm>
            <a:off x="6192253" y="1365623"/>
            <a:ext cx="1058779" cy="952461"/>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 name="TextBox 16">
            <a:extLst>
              <a:ext uri="{FF2B5EF4-FFF2-40B4-BE49-F238E27FC236}">
                <a16:creationId xmlns:a16="http://schemas.microsoft.com/office/drawing/2014/main" id="{63D152C9-A29E-46A9-8C03-8D20CE6AC89F}"/>
              </a:ext>
            </a:extLst>
          </p:cNvPr>
          <p:cNvSpPr txBox="1"/>
          <p:nvPr/>
        </p:nvSpPr>
        <p:spPr>
          <a:xfrm>
            <a:off x="3866427" y="2500503"/>
            <a:ext cx="1170513" cy="261610"/>
          </a:xfrm>
          <a:prstGeom prst="rect">
            <a:avLst/>
          </a:prstGeom>
          <a:noFill/>
        </p:spPr>
        <p:txBody>
          <a:bodyPr wrap="none" rtlCol="0">
            <a:spAutoFit/>
          </a:bodyPr>
          <a:lstStyle/>
          <a:p>
            <a:r>
              <a:rPr lang="en-US" sz="1100" dirty="0">
                <a:solidFill>
                  <a:schemeClr val="accent5">
                    <a:lumMod val="40000"/>
                    <a:lumOff val="60000"/>
                  </a:schemeClr>
                </a:solidFill>
              </a:rPr>
              <a:t>fractal noise field</a:t>
            </a:r>
          </a:p>
        </p:txBody>
      </p:sp>
      <p:sp>
        <p:nvSpPr>
          <p:cNvPr id="18" name="TextBox 17">
            <a:extLst>
              <a:ext uri="{FF2B5EF4-FFF2-40B4-BE49-F238E27FC236}">
                <a16:creationId xmlns:a16="http://schemas.microsoft.com/office/drawing/2014/main" id="{CD6B6879-A53E-7D86-037E-7E05DDA4BE23}"/>
              </a:ext>
            </a:extLst>
          </p:cNvPr>
          <p:cNvSpPr txBox="1"/>
          <p:nvPr/>
        </p:nvSpPr>
        <p:spPr>
          <a:xfrm>
            <a:off x="5273296" y="2500503"/>
            <a:ext cx="766557" cy="261610"/>
          </a:xfrm>
          <a:prstGeom prst="rect">
            <a:avLst/>
          </a:prstGeom>
          <a:noFill/>
        </p:spPr>
        <p:txBody>
          <a:bodyPr wrap="none" rtlCol="0">
            <a:spAutoFit/>
          </a:bodyPr>
          <a:lstStyle/>
          <a:p>
            <a:r>
              <a:rPr lang="en-US" sz="1100" dirty="0">
                <a:solidFill>
                  <a:schemeClr val="accent5">
                    <a:lumMod val="40000"/>
                    <a:lumOff val="60000"/>
                  </a:schemeClr>
                </a:solidFill>
              </a:rPr>
              <a:t>mask field</a:t>
            </a:r>
          </a:p>
        </p:txBody>
      </p:sp>
      <p:cxnSp>
        <p:nvCxnSpPr>
          <p:cNvPr id="21" name="Connector: Elbow 20">
            <a:extLst>
              <a:ext uri="{FF2B5EF4-FFF2-40B4-BE49-F238E27FC236}">
                <a16:creationId xmlns:a16="http://schemas.microsoft.com/office/drawing/2014/main" id="{32629527-E2C2-AEB6-1607-C0FD324DD514}"/>
              </a:ext>
            </a:extLst>
          </p:cNvPr>
          <p:cNvCxnSpPr>
            <a:stCxn id="7" idx="3"/>
            <a:endCxn id="5" idx="3"/>
          </p:cNvCxnSpPr>
          <p:nvPr/>
        </p:nvCxnSpPr>
        <p:spPr>
          <a:xfrm>
            <a:off x="9613255" y="3091335"/>
            <a:ext cx="17562" cy="2524404"/>
          </a:xfrm>
          <a:prstGeom prst="bentConnector3">
            <a:avLst>
              <a:gd name="adj1" fmla="val 830765"/>
            </a:avLst>
          </a:prstGeom>
          <a:ln>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C364EA38-8B64-E561-C530-F0EFFF0B0D25}"/>
              </a:ext>
            </a:extLst>
          </p:cNvPr>
          <p:cNvCxnSpPr>
            <a:cxnSpLocks/>
          </p:cNvCxnSpPr>
          <p:nvPr/>
        </p:nvCxnSpPr>
        <p:spPr>
          <a:xfrm>
            <a:off x="9763386" y="4353537"/>
            <a:ext cx="210313" cy="0"/>
          </a:xfrm>
          <a:prstGeom prst="straightConnector1">
            <a:avLst/>
          </a:prstGeom>
          <a:ln>
            <a:solidFill>
              <a:schemeClr val="accent5">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535D665E-F0B5-9373-C291-24ACBFDEB980}"/>
              </a:ext>
            </a:extLst>
          </p:cNvPr>
          <p:cNvCxnSpPr/>
          <p:nvPr/>
        </p:nvCxnSpPr>
        <p:spPr>
          <a:xfrm>
            <a:off x="6096000" y="5604710"/>
            <a:ext cx="1235242" cy="0"/>
          </a:xfrm>
          <a:prstGeom prst="straightConnector1">
            <a:avLst/>
          </a:prstGeom>
          <a:ln>
            <a:solidFill>
              <a:schemeClr val="accent5">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547B8DE5-CCAE-46BC-254C-7816185ABD44}"/>
              </a:ext>
            </a:extLst>
          </p:cNvPr>
          <p:cNvCxnSpPr>
            <a:stCxn id="14" idx="2"/>
          </p:cNvCxnSpPr>
          <p:nvPr/>
        </p:nvCxnSpPr>
        <p:spPr>
          <a:xfrm flipH="1">
            <a:off x="4451683" y="4158916"/>
            <a:ext cx="2" cy="403696"/>
          </a:xfrm>
          <a:prstGeom prst="line">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40" name="Connector: Elbow 39">
            <a:extLst>
              <a:ext uri="{FF2B5EF4-FFF2-40B4-BE49-F238E27FC236}">
                <a16:creationId xmlns:a16="http://schemas.microsoft.com/office/drawing/2014/main" id="{C1E2F55B-AC4B-D5D0-190A-4EEEBF54BA28}"/>
              </a:ext>
            </a:extLst>
          </p:cNvPr>
          <p:cNvCxnSpPr>
            <a:cxnSpLocks/>
            <a:stCxn id="15" idx="3"/>
          </p:cNvCxnSpPr>
          <p:nvPr/>
        </p:nvCxnSpPr>
        <p:spPr>
          <a:xfrm>
            <a:off x="6232358" y="3113190"/>
            <a:ext cx="1229431" cy="1990205"/>
          </a:xfrm>
          <a:prstGeom prst="bentConnector3">
            <a:avLst>
              <a:gd name="adj1" fmla="val 50000"/>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43" name="Connector: Elbow 42">
            <a:extLst>
              <a:ext uri="{FF2B5EF4-FFF2-40B4-BE49-F238E27FC236}">
                <a16:creationId xmlns:a16="http://schemas.microsoft.com/office/drawing/2014/main" id="{8E3BA1AC-E3CE-B7C6-0A00-3D4B3543BAD1}"/>
              </a:ext>
            </a:extLst>
          </p:cNvPr>
          <p:cNvCxnSpPr>
            <a:cxnSpLocks/>
            <a:stCxn id="11" idx="2"/>
          </p:cNvCxnSpPr>
          <p:nvPr/>
        </p:nvCxnSpPr>
        <p:spPr>
          <a:xfrm rot="16200000" flipH="1">
            <a:off x="5800806" y="824583"/>
            <a:ext cx="326798" cy="3025041"/>
          </a:xfrm>
          <a:prstGeom prst="bentConnector2">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45" name="Connector: Elbow 44">
            <a:extLst>
              <a:ext uri="{FF2B5EF4-FFF2-40B4-BE49-F238E27FC236}">
                <a16:creationId xmlns:a16="http://schemas.microsoft.com/office/drawing/2014/main" id="{B430BBED-AEF8-E283-22CB-01434D6035AF}"/>
              </a:ext>
            </a:extLst>
          </p:cNvPr>
          <p:cNvCxnSpPr>
            <a:stCxn id="16" idx="3"/>
            <a:endCxn id="8" idx="0"/>
          </p:cNvCxnSpPr>
          <p:nvPr/>
        </p:nvCxnSpPr>
        <p:spPr>
          <a:xfrm>
            <a:off x="7251032" y="1841854"/>
            <a:ext cx="3765311" cy="1429648"/>
          </a:xfrm>
          <a:prstGeom prst="bentConnector2">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334482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33274CB-4F2C-637A-05A8-1C5F7137088D}"/>
              </a:ext>
            </a:extLst>
          </p:cNvPr>
          <p:cNvPicPr>
            <a:picLocks noGrp="1" noRot="1" noChangeAspect="1" noMove="1" noResize="1" noEditPoints="1" noAdjustHandles="1" noChangeArrowheads="1" noChangeShapeType="1" noCrop="1"/>
          </p:cNvPicPr>
          <p:nvPr/>
        </p:nvPicPr>
        <p:blipFill rotWithShape="1">
          <a:blip r:embed="rId2"/>
          <a:srcRect l="1" r="-1105"/>
          <a:stretch/>
        </p:blipFill>
        <p:spPr>
          <a:xfrm>
            <a:off x="229970" y="668156"/>
            <a:ext cx="10891217" cy="3766039"/>
          </a:xfrm>
          <a:prstGeom prst="rect">
            <a:avLst/>
          </a:prstGeom>
        </p:spPr>
      </p:pic>
      <p:sp>
        <p:nvSpPr>
          <p:cNvPr id="2" name="Title 1">
            <a:extLst>
              <a:ext uri="{FF2B5EF4-FFF2-40B4-BE49-F238E27FC236}">
                <a16:creationId xmlns:a16="http://schemas.microsoft.com/office/drawing/2014/main" id="{C52AC2D7-8226-6B55-1793-7BF1ED6F36CB}"/>
              </a:ext>
            </a:extLst>
          </p:cNvPr>
          <p:cNvSpPr>
            <a:spLocks noGrp="1"/>
          </p:cNvSpPr>
          <p:nvPr>
            <p:ph type="ctrTitle"/>
          </p:nvPr>
        </p:nvSpPr>
        <p:spPr>
          <a:xfrm>
            <a:off x="50450" y="44144"/>
            <a:ext cx="2118885" cy="495595"/>
          </a:xfrm>
        </p:spPr>
        <p:txBody>
          <a:bodyPr>
            <a:normAutofit/>
          </a:bodyPr>
          <a:lstStyle/>
          <a:p>
            <a:r>
              <a:rPr lang="en-US" sz="2400" dirty="0">
                <a:solidFill>
                  <a:schemeClr val="accent5">
                    <a:lumMod val="40000"/>
                    <a:lumOff val="60000"/>
                  </a:schemeClr>
                </a:solidFill>
              </a:rPr>
              <a:t>Volume Basics</a:t>
            </a:r>
          </a:p>
        </p:txBody>
      </p:sp>
      <p:sp>
        <p:nvSpPr>
          <p:cNvPr id="20" name="TextBox 19">
            <a:extLst>
              <a:ext uri="{FF2B5EF4-FFF2-40B4-BE49-F238E27FC236}">
                <a16:creationId xmlns:a16="http://schemas.microsoft.com/office/drawing/2014/main" id="{415358FF-74D1-5E2F-A1FD-CD566A036903}"/>
              </a:ext>
            </a:extLst>
          </p:cNvPr>
          <p:cNvSpPr txBox="1"/>
          <p:nvPr/>
        </p:nvSpPr>
        <p:spPr>
          <a:xfrm>
            <a:off x="8991869" y="235794"/>
            <a:ext cx="3032782" cy="523220"/>
          </a:xfrm>
          <a:prstGeom prst="rect">
            <a:avLst/>
          </a:prstGeom>
          <a:noFill/>
        </p:spPr>
        <p:txBody>
          <a:bodyPr wrap="square" rtlCol="0">
            <a:spAutoFit/>
          </a:bodyPr>
          <a:lstStyle/>
          <a:p>
            <a:pPr algn="r"/>
            <a:r>
              <a:rPr lang="en-US" sz="1400" dirty="0">
                <a:solidFill>
                  <a:schemeClr val="accent5">
                    <a:lumMod val="40000"/>
                    <a:lumOff val="60000"/>
                  </a:schemeClr>
                </a:solidFill>
              </a:rPr>
              <a:t>Field to Volume</a:t>
            </a:r>
          </a:p>
          <a:p>
            <a:endParaRPr lang="en-US" sz="1400" dirty="0"/>
          </a:p>
        </p:txBody>
      </p:sp>
      <p:pic>
        <p:nvPicPr>
          <p:cNvPr id="8" name="Picture 7">
            <a:extLst>
              <a:ext uri="{FF2B5EF4-FFF2-40B4-BE49-F238E27FC236}">
                <a16:creationId xmlns:a16="http://schemas.microsoft.com/office/drawing/2014/main" id="{1D25481A-3460-EC4C-E642-187A0864D179}"/>
              </a:ext>
            </a:extLst>
          </p:cNvPr>
          <p:cNvPicPr>
            <a:picLocks noChangeAspect="1"/>
          </p:cNvPicPr>
          <p:nvPr/>
        </p:nvPicPr>
        <p:blipFill>
          <a:blip r:embed="rId3"/>
          <a:stretch>
            <a:fillRect/>
          </a:stretch>
        </p:blipFill>
        <p:spPr>
          <a:xfrm>
            <a:off x="4807771" y="4522675"/>
            <a:ext cx="2193091" cy="2164070"/>
          </a:xfrm>
          <a:prstGeom prst="rect">
            <a:avLst/>
          </a:prstGeom>
        </p:spPr>
      </p:pic>
      <p:sp>
        <p:nvSpPr>
          <p:cNvPr id="16" name="Rectangle 15">
            <a:extLst>
              <a:ext uri="{FF2B5EF4-FFF2-40B4-BE49-F238E27FC236}">
                <a16:creationId xmlns:a16="http://schemas.microsoft.com/office/drawing/2014/main" id="{CC8B1101-D27C-FC32-3808-4F399C7A2B85}"/>
              </a:ext>
            </a:extLst>
          </p:cNvPr>
          <p:cNvSpPr/>
          <p:nvPr/>
        </p:nvSpPr>
        <p:spPr>
          <a:xfrm>
            <a:off x="6192253" y="1365623"/>
            <a:ext cx="1058779" cy="952461"/>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 name="Rectangle 5">
            <a:extLst>
              <a:ext uri="{FF2B5EF4-FFF2-40B4-BE49-F238E27FC236}">
                <a16:creationId xmlns:a16="http://schemas.microsoft.com/office/drawing/2014/main" id="{24501310-5273-04FB-EB6F-FD5B253E6EB5}"/>
              </a:ext>
            </a:extLst>
          </p:cNvPr>
          <p:cNvSpPr/>
          <p:nvPr/>
        </p:nvSpPr>
        <p:spPr>
          <a:xfrm>
            <a:off x="7443537" y="1243263"/>
            <a:ext cx="1058779" cy="1315452"/>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Rectangle 9">
            <a:extLst>
              <a:ext uri="{FF2B5EF4-FFF2-40B4-BE49-F238E27FC236}">
                <a16:creationId xmlns:a16="http://schemas.microsoft.com/office/drawing/2014/main" id="{993A8E9C-023B-8B11-7051-F3973DC155B4}"/>
              </a:ext>
            </a:extLst>
          </p:cNvPr>
          <p:cNvSpPr/>
          <p:nvPr/>
        </p:nvSpPr>
        <p:spPr>
          <a:xfrm>
            <a:off x="8677410" y="1243263"/>
            <a:ext cx="1058779" cy="1315452"/>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22" name="Picture 21">
            <a:extLst>
              <a:ext uri="{FF2B5EF4-FFF2-40B4-BE49-F238E27FC236}">
                <a16:creationId xmlns:a16="http://schemas.microsoft.com/office/drawing/2014/main" id="{A7201BB6-8E11-A7C9-E4A9-885B836555D5}"/>
              </a:ext>
            </a:extLst>
          </p:cNvPr>
          <p:cNvPicPr>
            <a:picLocks noChangeAspect="1"/>
          </p:cNvPicPr>
          <p:nvPr/>
        </p:nvPicPr>
        <p:blipFill>
          <a:blip r:embed="rId4"/>
          <a:stretch>
            <a:fillRect/>
          </a:stretch>
        </p:blipFill>
        <p:spPr>
          <a:xfrm>
            <a:off x="6678505" y="2647195"/>
            <a:ext cx="1823811" cy="368356"/>
          </a:xfrm>
          <a:prstGeom prst="rect">
            <a:avLst/>
          </a:prstGeom>
        </p:spPr>
      </p:pic>
      <p:pic>
        <p:nvPicPr>
          <p:cNvPr id="25" name="Picture 24">
            <a:extLst>
              <a:ext uri="{FF2B5EF4-FFF2-40B4-BE49-F238E27FC236}">
                <a16:creationId xmlns:a16="http://schemas.microsoft.com/office/drawing/2014/main" id="{8325028E-152F-CAB4-ED14-2646C6EA8D07}"/>
              </a:ext>
            </a:extLst>
          </p:cNvPr>
          <p:cNvPicPr>
            <a:picLocks noChangeAspect="1"/>
          </p:cNvPicPr>
          <p:nvPr/>
        </p:nvPicPr>
        <p:blipFill>
          <a:blip r:embed="rId5"/>
          <a:stretch>
            <a:fillRect/>
          </a:stretch>
        </p:blipFill>
        <p:spPr>
          <a:xfrm>
            <a:off x="8400683" y="4540136"/>
            <a:ext cx="1790503" cy="2194993"/>
          </a:xfrm>
          <a:prstGeom prst="rect">
            <a:avLst/>
          </a:prstGeom>
        </p:spPr>
      </p:pic>
      <p:cxnSp>
        <p:nvCxnSpPr>
          <p:cNvPr id="26" name="Straight Arrow Connector 25">
            <a:extLst>
              <a:ext uri="{FF2B5EF4-FFF2-40B4-BE49-F238E27FC236}">
                <a16:creationId xmlns:a16="http://schemas.microsoft.com/office/drawing/2014/main" id="{FBFDED2C-4722-3A2E-CA3D-347EA647C604}"/>
              </a:ext>
            </a:extLst>
          </p:cNvPr>
          <p:cNvCxnSpPr>
            <a:cxnSpLocks/>
          </p:cNvCxnSpPr>
          <p:nvPr/>
        </p:nvCxnSpPr>
        <p:spPr>
          <a:xfrm>
            <a:off x="7206916" y="5564605"/>
            <a:ext cx="1050757" cy="0"/>
          </a:xfrm>
          <a:prstGeom prst="straightConnector1">
            <a:avLst/>
          </a:prstGeom>
          <a:ln>
            <a:solidFill>
              <a:schemeClr val="accent5">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a16="http://schemas.microsoft.com/office/drawing/2014/main" id="{13F6BBA7-1019-E969-2240-FCCA5373F063}"/>
              </a:ext>
            </a:extLst>
          </p:cNvPr>
          <p:cNvSpPr txBox="1"/>
          <p:nvPr/>
        </p:nvSpPr>
        <p:spPr>
          <a:xfrm>
            <a:off x="7455234" y="937413"/>
            <a:ext cx="1047082" cy="261610"/>
          </a:xfrm>
          <a:prstGeom prst="rect">
            <a:avLst/>
          </a:prstGeom>
          <a:noFill/>
        </p:spPr>
        <p:txBody>
          <a:bodyPr wrap="none" rtlCol="0">
            <a:spAutoFit/>
          </a:bodyPr>
          <a:lstStyle/>
          <a:p>
            <a:r>
              <a:rPr lang="en-US" sz="1100" dirty="0">
                <a:solidFill>
                  <a:schemeClr val="accent5">
                    <a:lumMod val="40000"/>
                    <a:lumOff val="60000"/>
                  </a:schemeClr>
                </a:solidFill>
              </a:rPr>
              <a:t>field to volume</a:t>
            </a:r>
          </a:p>
        </p:txBody>
      </p:sp>
      <p:sp>
        <p:nvSpPr>
          <p:cNvPr id="30" name="TextBox 29">
            <a:extLst>
              <a:ext uri="{FF2B5EF4-FFF2-40B4-BE49-F238E27FC236}">
                <a16:creationId xmlns:a16="http://schemas.microsoft.com/office/drawing/2014/main" id="{C6740A96-7CFE-2E16-8815-6783EF662624}"/>
              </a:ext>
            </a:extLst>
          </p:cNvPr>
          <p:cNvSpPr txBox="1"/>
          <p:nvPr/>
        </p:nvSpPr>
        <p:spPr>
          <a:xfrm>
            <a:off x="8653602" y="937413"/>
            <a:ext cx="1106393" cy="261610"/>
          </a:xfrm>
          <a:prstGeom prst="rect">
            <a:avLst/>
          </a:prstGeom>
          <a:noFill/>
        </p:spPr>
        <p:txBody>
          <a:bodyPr wrap="none" rtlCol="0">
            <a:spAutoFit/>
          </a:bodyPr>
          <a:lstStyle/>
          <a:p>
            <a:r>
              <a:rPr lang="en-US" sz="1100" dirty="0">
                <a:solidFill>
                  <a:schemeClr val="accent5">
                    <a:lumMod val="40000"/>
                    <a:lumOff val="60000"/>
                  </a:schemeClr>
                </a:solidFill>
              </a:rPr>
              <a:t>volume to mesh</a:t>
            </a:r>
          </a:p>
        </p:txBody>
      </p:sp>
      <p:cxnSp>
        <p:nvCxnSpPr>
          <p:cNvPr id="33" name="Straight Connector 32">
            <a:extLst>
              <a:ext uri="{FF2B5EF4-FFF2-40B4-BE49-F238E27FC236}">
                <a16:creationId xmlns:a16="http://schemas.microsoft.com/office/drawing/2014/main" id="{97A96D9A-5560-DC06-A2D1-D8F4C307C933}"/>
              </a:ext>
            </a:extLst>
          </p:cNvPr>
          <p:cNvCxnSpPr>
            <a:stCxn id="10" idx="2"/>
          </p:cNvCxnSpPr>
          <p:nvPr/>
        </p:nvCxnSpPr>
        <p:spPr>
          <a:xfrm flipH="1">
            <a:off x="9206798" y="2558715"/>
            <a:ext cx="2" cy="1963960"/>
          </a:xfrm>
          <a:prstGeom prst="line">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cxnSp>
      <p:pic>
        <p:nvPicPr>
          <p:cNvPr id="35" name="Picture 34">
            <a:extLst>
              <a:ext uri="{FF2B5EF4-FFF2-40B4-BE49-F238E27FC236}">
                <a16:creationId xmlns:a16="http://schemas.microsoft.com/office/drawing/2014/main" id="{D3C0F266-1713-EF09-2BA3-03EB8EB831FD}"/>
              </a:ext>
            </a:extLst>
          </p:cNvPr>
          <p:cNvPicPr>
            <a:picLocks noChangeAspect="1"/>
          </p:cNvPicPr>
          <p:nvPr/>
        </p:nvPicPr>
        <p:blipFill rotWithShape="1">
          <a:blip r:embed="rId6"/>
          <a:srcRect t="20994" b="44653"/>
          <a:stretch/>
        </p:blipFill>
        <p:spPr>
          <a:xfrm>
            <a:off x="6678505" y="3088786"/>
            <a:ext cx="1822195" cy="993930"/>
          </a:xfrm>
          <a:prstGeom prst="rect">
            <a:avLst/>
          </a:prstGeom>
        </p:spPr>
      </p:pic>
    </p:spTree>
    <p:extLst>
      <p:ext uri="{BB962C8B-B14F-4D97-AF65-F5344CB8AC3E}">
        <p14:creationId xmlns:p14="http://schemas.microsoft.com/office/powerpoint/2010/main" val="745703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526BA17-3BA9-3B72-72EB-696BA29BC0BC}"/>
              </a:ext>
            </a:extLst>
          </p:cNvPr>
          <p:cNvPicPr>
            <a:picLocks noGrp="1" noRot="1" noChangeAspect="1" noMove="1" noResize="1" noEditPoints="1" noAdjustHandles="1" noChangeArrowheads="1" noChangeShapeType="1" noCrop="1"/>
          </p:cNvPicPr>
          <p:nvPr/>
        </p:nvPicPr>
        <p:blipFill>
          <a:blip r:embed="rId2"/>
          <a:stretch>
            <a:fillRect/>
          </a:stretch>
        </p:blipFill>
        <p:spPr>
          <a:xfrm>
            <a:off x="2629536" y="539739"/>
            <a:ext cx="6639165" cy="3824005"/>
          </a:xfrm>
          <a:prstGeom prst="rect">
            <a:avLst/>
          </a:prstGeom>
        </p:spPr>
      </p:pic>
      <p:sp>
        <p:nvSpPr>
          <p:cNvPr id="2" name="Title 1">
            <a:extLst>
              <a:ext uri="{FF2B5EF4-FFF2-40B4-BE49-F238E27FC236}">
                <a16:creationId xmlns:a16="http://schemas.microsoft.com/office/drawing/2014/main" id="{C52AC2D7-8226-6B55-1793-7BF1ED6F36CB}"/>
              </a:ext>
            </a:extLst>
          </p:cNvPr>
          <p:cNvSpPr>
            <a:spLocks noGrp="1"/>
          </p:cNvSpPr>
          <p:nvPr>
            <p:ph type="ctrTitle"/>
          </p:nvPr>
        </p:nvSpPr>
        <p:spPr>
          <a:xfrm>
            <a:off x="50450" y="44144"/>
            <a:ext cx="2118885" cy="495595"/>
          </a:xfrm>
        </p:spPr>
        <p:txBody>
          <a:bodyPr>
            <a:normAutofit/>
          </a:bodyPr>
          <a:lstStyle/>
          <a:p>
            <a:r>
              <a:rPr lang="en-US" sz="2400" dirty="0">
                <a:solidFill>
                  <a:schemeClr val="accent5">
                    <a:lumMod val="40000"/>
                    <a:lumOff val="60000"/>
                  </a:schemeClr>
                </a:solidFill>
              </a:rPr>
              <a:t>Volume Basics</a:t>
            </a:r>
          </a:p>
        </p:txBody>
      </p:sp>
      <p:sp>
        <p:nvSpPr>
          <p:cNvPr id="20" name="TextBox 19">
            <a:extLst>
              <a:ext uri="{FF2B5EF4-FFF2-40B4-BE49-F238E27FC236}">
                <a16:creationId xmlns:a16="http://schemas.microsoft.com/office/drawing/2014/main" id="{415358FF-74D1-5E2F-A1FD-CD566A036903}"/>
              </a:ext>
            </a:extLst>
          </p:cNvPr>
          <p:cNvSpPr txBox="1"/>
          <p:nvPr/>
        </p:nvSpPr>
        <p:spPr>
          <a:xfrm>
            <a:off x="8991869" y="235794"/>
            <a:ext cx="3032782" cy="523220"/>
          </a:xfrm>
          <a:prstGeom prst="rect">
            <a:avLst/>
          </a:prstGeom>
          <a:noFill/>
        </p:spPr>
        <p:txBody>
          <a:bodyPr wrap="square" rtlCol="0">
            <a:spAutoFit/>
          </a:bodyPr>
          <a:lstStyle/>
          <a:p>
            <a:pPr algn="r"/>
            <a:r>
              <a:rPr lang="en-US" sz="1400" dirty="0">
                <a:solidFill>
                  <a:schemeClr val="accent5">
                    <a:lumMod val="40000"/>
                    <a:lumOff val="60000"/>
                  </a:schemeClr>
                </a:solidFill>
              </a:rPr>
              <a:t>Field to Volume</a:t>
            </a:r>
          </a:p>
          <a:p>
            <a:endParaRPr lang="en-US" sz="1400" dirty="0"/>
          </a:p>
        </p:txBody>
      </p:sp>
      <p:sp>
        <p:nvSpPr>
          <p:cNvPr id="16" name="Rectangle 15">
            <a:extLst>
              <a:ext uri="{FF2B5EF4-FFF2-40B4-BE49-F238E27FC236}">
                <a16:creationId xmlns:a16="http://schemas.microsoft.com/office/drawing/2014/main" id="{CC8B1101-D27C-FC32-3808-4F399C7A2B85}"/>
              </a:ext>
            </a:extLst>
          </p:cNvPr>
          <p:cNvSpPr/>
          <p:nvPr/>
        </p:nvSpPr>
        <p:spPr>
          <a:xfrm>
            <a:off x="2923299" y="3170360"/>
            <a:ext cx="1708859" cy="1004598"/>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 name="Rectangle 5">
            <a:extLst>
              <a:ext uri="{FF2B5EF4-FFF2-40B4-BE49-F238E27FC236}">
                <a16:creationId xmlns:a16="http://schemas.microsoft.com/office/drawing/2014/main" id="{24501310-5273-04FB-EB6F-FD5B253E6EB5}"/>
              </a:ext>
            </a:extLst>
          </p:cNvPr>
          <p:cNvSpPr/>
          <p:nvPr/>
        </p:nvSpPr>
        <p:spPr>
          <a:xfrm>
            <a:off x="2783306" y="2995862"/>
            <a:ext cx="6336632" cy="1303424"/>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25" name="Picture 24">
            <a:extLst>
              <a:ext uri="{FF2B5EF4-FFF2-40B4-BE49-F238E27FC236}">
                <a16:creationId xmlns:a16="http://schemas.microsoft.com/office/drawing/2014/main" id="{8325028E-152F-CAB4-ED14-2646C6EA8D07}"/>
              </a:ext>
            </a:extLst>
          </p:cNvPr>
          <p:cNvPicPr>
            <a:picLocks noChangeAspect="1"/>
          </p:cNvPicPr>
          <p:nvPr/>
        </p:nvPicPr>
        <p:blipFill>
          <a:blip r:embed="rId3"/>
          <a:stretch>
            <a:fillRect/>
          </a:stretch>
        </p:blipFill>
        <p:spPr>
          <a:xfrm>
            <a:off x="2854125" y="4412802"/>
            <a:ext cx="1994601" cy="2445198"/>
          </a:xfrm>
          <a:prstGeom prst="rect">
            <a:avLst/>
          </a:prstGeom>
        </p:spPr>
      </p:pic>
      <p:sp>
        <p:nvSpPr>
          <p:cNvPr id="28" name="TextBox 27">
            <a:extLst>
              <a:ext uri="{FF2B5EF4-FFF2-40B4-BE49-F238E27FC236}">
                <a16:creationId xmlns:a16="http://schemas.microsoft.com/office/drawing/2014/main" id="{13F6BBA7-1019-E969-2240-FCCA5373F063}"/>
              </a:ext>
            </a:extLst>
          </p:cNvPr>
          <p:cNvSpPr txBox="1"/>
          <p:nvPr/>
        </p:nvSpPr>
        <p:spPr>
          <a:xfrm>
            <a:off x="4632158" y="3720759"/>
            <a:ext cx="2081463" cy="553998"/>
          </a:xfrm>
          <a:prstGeom prst="rect">
            <a:avLst/>
          </a:prstGeom>
          <a:noFill/>
        </p:spPr>
        <p:txBody>
          <a:bodyPr wrap="square" rtlCol="0">
            <a:spAutoFit/>
          </a:bodyPr>
          <a:lstStyle/>
          <a:p>
            <a:r>
              <a:rPr lang="en-US" sz="1000" dirty="0">
                <a:solidFill>
                  <a:schemeClr val="accent5">
                    <a:lumMod val="40000"/>
                    <a:lumOff val="60000"/>
                  </a:schemeClr>
                </a:solidFill>
              </a:rPr>
              <a:t>inverse the fractal noise field and repeat the same process to create its complementary shape </a:t>
            </a:r>
          </a:p>
        </p:txBody>
      </p:sp>
      <p:sp>
        <p:nvSpPr>
          <p:cNvPr id="30" name="TextBox 29">
            <a:extLst>
              <a:ext uri="{FF2B5EF4-FFF2-40B4-BE49-F238E27FC236}">
                <a16:creationId xmlns:a16="http://schemas.microsoft.com/office/drawing/2014/main" id="{C6740A96-7CFE-2E16-8815-6783EF662624}"/>
              </a:ext>
            </a:extLst>
          </p:cNvPr>
          <p:cNvSpPr txBox="1"/>
          <p:nvPr/>
        </p:nvSpPr>
        <p:spPr>
          <a:xfrm>
            <a:off x="4787075" y="5392613"/>
            <a:ext cx="338554" cy="461665"/>
          </a:xfrm>
          <a:prstGeom prst="rect">
            <a:avLst/>
          </a:prstGeom>
          <a:noFill/>
        </p:spPr>
        <p:txBody>
          <a:bodyPr wrap="none" rtlCol="0">
            <a:spAutoFit/>
          </a:bodyPr>
          <a:lstStyle/>
          <a:p>
            <a:r>
              <a:rPr lang="en-US" sz="2400" dirty="0">
                <a:solidFill>
                  <a:schemeClr val="accent5">
                    <a:lumMod val="40000"/>
                    <a:lumOff val="60000"/>
                  </a:schemeClr>
                </a:solidFill>
              </a:rPr>
              <a:t>+</a:t>
            </a:r>
          </a:p>
        </p:txBody>
      </p:sp>
      <p:pic>
        <p:nvPicPr>
          <p:cNvPr id="4" name="Picture 3">
            <a:extLst>
              <a:ext uri="{FF2B5EF4-FFF2-40B4-BE49-F238E27FC236}">
                <a16:creationId xmlns:a16="http://schemas.microsoft.com/office/drawing/2014/main" id="{5941BA1D-964F-2D37-22DE-606201507628}"/>
              </a:ext>
            </a:extLst>
          </p:cNvPr>
          <p:cNvPicPr>
            <a:picLocks noChangeAspect="1"/>
          </p:cNvPicPr>
          <p:nvPr/>
        </p:nvPicPr>
        <p:blipFill>
          <a:blip r:embed="rId4"/>
          <a:stretch>
            <a:fillRect/>
          </a:stretch>
        </p:blipFill>
        <p:spPr>
          <a:xfrm>
            <a:off x="7831741" y="4482532"/>
            <a:ext cx="1799711" cy="2277759"/>
          </a:xfrm>
          <a:prstGeom prst="rect">
            <a:avLst/>
          </a:prstGeom>
        </p:spPr>
      </p:pic>
      <p:grpSp>
        <p:nvGrpSpPr>
          <p:cNvPr id="19" name="Group 18">
            <a:extLst>
              <a:ext uri="{FF2B5EF4-FFF2-40B4-BE49-F238E27FC236}">
                <a16:creationId xmlns:a16="http://schemas.microsoft.com/office/drawing/2014/main" id="{2EE723DA-7772-9587-82D3-D5A39723BB35}"/>
              </a:ext>
            </a:extLst>
          </p:cNvPr>
          <p:cNvGrpSpPr/>
          <p:nvPr/>
        </p:nvGrpSpPr>
        <p:grpSpPr>
          <a:xfrm>
            <a:off x="5277928" y="4482532"/>
            <a:ext cx="1816973" cy="2375468"/>
            <a:chOff x="5229801" y="4482532"/>
            <a:chExt cx="1816973" cy="2375468"/>
          </a:xfrm>
        </p:grpSpPr>
        <p:pic>
          <p:nvPicPr>
            <p:cNvPr id="17" name="Picture 16">
              <a:extLst>
                <a:ext uri="{FF2B5EF4-FFF2-40B4-BE49-F238E27FC236}">
                  <a16:creationId xmlns:a16="http://schemas.microsoft.com/office/drawing/2014/main" id="{D2DCD5CE-BF77-CB76-860F-1E0D3EA876A4}"/>
                </a:ext>
              </a:extLst>
            </p:cNvPr>
            <p:cNvPicPr>
              <a:picLocks noChangeAspect="1"/>
            </p:cNvPicPr>
            <p:nvPr/>
          </p:nvPicPr>
          <p:blipFill>
            <a:blip r:embed="rId5"/>
            <a:stretch>
              <a:fillRect/>
            </a:stretch>
          </p:blipFill>
          <p:spPr>
            <a:xfrm>
              <a:off x="5229801" y="4482532"/>
              <a:ext cx="1816973" cy="2375468"/>
            </a:xfrm>
            <a:prstGeom prst="rect">
              <a:avLst/>
            </a:prstGeom>
          </p:spPr>
        </p:pic>
        <p:sp>
          <p:nvSpPr>
            <p:cNvPr id="18" name="Rectangle 17">
              <a:extLst>
                <a:ext uri="{FF2B5EF4-FFF2-40B4-BE49-F238E27FC236}">
                  <a16:creationId xmlns:a16="http://schemas.microsoft.com/office/drawing/2014/main" id="{860D988F-95BC-78A5-9B6C-38DC2D729B5D}"/>
                </a:ext>
              </a:extLst>
            </p:cNvPr>
            <p:cNvSpPr/>
            <p:nvPr/>
          </p:nvSpPr>
          <p:spPr>
            <a:xfrm>
              <a:off x="6138287" y="6067926"/>
              <a:ext cx="202355" cy="13234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21" name="Straight Connector 20">
            <a:extLst>
              <a:ext uri="{FF2B5EF4-FFF2-40B4-BE49-F238E27FC236}">
                <a16:creationId xmlns:a16="http://schemas.microsoft.com/office/drawing/2014/main" id="{17C89FE1-88BE-1353-C084-1FFE1A12A725}"/>
              </a:ext>
            </a:extLst>
          </p:cNvPr>
          <p:cNvCxnSpPr>
            <a:cxnSpLocks/>
          </p:cNvCxnSpPr>
          <p:nvPr/>
        </p:nvCxnSpPr>
        <p:spPr>
          <a:xfrm>
            <a:off x="6095998" y="4299286"/>
            <a:ext cx="0" cy="255473"/>
          </a:xfrm>
          <a:prstGeom prst="line">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82B3EA27-BE4A-2987-FCCE-325A5633EE28}"/>
              </a:ext>
            </a:extLst>
          </p:cNvPr>
          <p:cNvCxnSpPr>
            <a:cxnSpLocks/>
          </p:cNvCxnSpPr>
          <p:nvPr/>
        </p:nvCxnSpPr>
        <p:spPr>
          <a:xfrm>
            <a:off x="7174832" y="5652836"/>
            <a:ext cx="509337" cy="0"/>
          </a:xfrm>
          <a:prstGeom prst="straightConnector1">
            <a:avLst/>
          </a:prstGeom>
          <a:ln>
            <a:solidFill>
              <a:schemeClr val="accent5">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651893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05F2382C-4CEE-BC5D-F03F-296B90CEC476}"/>
              </a:ext>
            </a:extLst>
          </p:cNvPr>
          <p:cNvPicPr>
            <a:picLocks noChangeAspect="1"/>
          </p:cNvPicPr>
          <p:nvPr/>
        </p:nvPicPr>
        <p:blipFill>
          <a:blip r:embed="rId4"/>
          <a:stretch>
            <a:fillRect/>
          </a:stretch>
        </p:blipFill>
        <p:spPr>
          <a:xfrm>
            <a:off x="0" y="621034"/>
            <a:ext cx="12192000" cy="4444211"/>
          </a:xfrm>
          <a:prstGeom prst="rect">
            <a:avLst/>
          </a:prstGeom>
        </p:spPr>
      </p:pic>
      <p:sp>
        <p:nvSpPr>
          <p:cNvPr id="2" name="Title 1">
            <a:extLst>
              <a:ext uri="{FF2B5EF4-FFF2-40B4-BE49-F238E27FC236}">
                <a16:creationId xmlns:a16="http://schemas.microsoft.com/office/drawing/2014/main" id="{C52AC2D7-8226-6B55-1793-7BF1ED6F36CB}"/>
              </a:ext>
            </a:extLst>
          </p:cNvPr>
          <p:cNvSpPr>
            <a:spLocks noGrp="1"/>
          </p:cNvSpPr>
          <p:nvPr>
            <p:ph type="ctrTitle"/>
          </p:nvPr>
        </p:nvSpPr>
        <p:spPr>
          <a:xfrm>
            <a:off x="50450" y="44144"/>
            <a:ext cx="2118885" cy="495595"/>
          </a:xfrm>
        </p:spPr>
        <p:txBody>
          <a:bodyPr>
            <a:normAutofit/>
          </a:bodyPr>
          <a:lstStyle/>
          <a:p>
            <a:r>
              <a:rPr lang="en-US" sz="2400" dirty="0">
                <a:solidFill>
                  <a:schemeClr val="accent5">
                    <a:lumMod val="40000"/>
                    <a:lumOff val="60000"/>
                  </a:schemeClr>
                </a:solidFill>
              </a:rPr>
              <a:t>Volume Basics</a:t>
            </a:r>
          </a:p>
        </p:txBody>
      </p:sp>
      <p:sp>
        <p:nvSpPr>
          <p:cNvPr id="20" name="TextBox 19">
            <a:extLst>
              <a:ext uri="{FF2B5EF4-FFF2-40B4-BE49-F238E27FC236}">
                <a16:creationId xmlns:a16="http://schemas.microsoft.com/office/drawing/2014/main" id="{415358FF-74D1-5E2F-A1FD-CD566A036903}"/>
              </a:ext>
            </a:extLst>
          </p:cNvPr>
          <p:cNvSpPr txBox="1"/>
          <p:nvPr/>
        </p:nvSpPr>
        <p:spPr>
          <a:xfrm>
            <a:off x="8991869" y="235794"/>
            <a:ext cx="3032782" cy="523220"/>
          </a:xfrm>
          <a:prstGeom prst="rect">
            <a:avLst/>
          </a:prstGeom>
          <a:noFill/>
        </p:spPr>
        <p:txBody>
          <a:bodyPr wrap="square" rtlCol="0">
            <a:spAutoFit/>
          </a:bodyPr>
          <a:lstStyle/>
          <a:p>
            <a:pPr algn="r"/>
            <a:r>
              <a:rPr lang="en-US" sz="1400" dirty="0">
                <a:solidFill>
                  <a:schemeClr val="accent5">
                    <a:lumMod val="40000"/>
                    <a:lumOff val="60000"/>
                  </a:schemeClr>
                </a:solidFill>
              </a:rPr>
              <a:t>Field to Volume</a:t>
            </a:r>
          </a:p>
          <a:p>
            <a:endParaRPr lang="en-US" sz="1400" dirty="0"/>
          </a:p>
        </p:txBody>
      </p:sp>
      <p:sp>
        <p:nvSpPr>
          <p:cNvPr id="16" name="Rectangle 15">
            <a:extLst>
              <a:ext uri="{FF2B5EF4-FFF2-40B4-BE49-F238E27FC236}">
                <a16:creationId xmlns:a16="http://schemas.microsoft.com/office/drawing/2014/main" id="{CC8B1101-D27C-FC32-3808-4F399C7A2B85}"/>
              </a:ext>
            </a:extLst>
          </p:cNvPr>
          <p:cNvSpPr/>
          <p:nvPr/>
        </p:nvSpPr>
        <p:spPr>
          <a:xfrm>
            <a:off x="87857" y="2151686"/>
            <a:ext cx="3533648" cy="1975145"/>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 name="TextBox 27">
            <a:extLst>
              <a:ext uri="{FF2B5EF4-FFF2-40B4-BE49-F238E27FC236}">
                <a16:creationId xmlns:a16="http://schemas.microsoft.com/office/drawing/2014/main" id="{13F6BBA7-1019-E969-2240-FCCA5373F063}"/>
              </a:ext>
            </a:extLst>
          </p:cNvPr>
          <p:cNvSpPr txBox="1"/>
          <p:nvPr/>
        </p:nvSpPr>
        <p:spPr>
          <a:xfrm>
            <a:off x="1227221" y="1905465"/>
            <a:ext cx="2081463" cy="246221"/>
          </a:xfrm>
          <a:prstGeom prst="rect">
            <a:avLst/>
          </a:prstGeom>
          <a:noFill/>
        </p:spPr>
        <p:txBody>
          <a:bodyPr wrap="square" rtlCol="0">
            <a:spAutoFit/>
          </a:bodyPr>
          <a:lstStyle/>
          <a:p>
            <a:r>
              <a:rPr lang="en-US" sz="1000" dirty="0">
                <a:solidFill>
                  <a:schemeClr val="accent5">
                    <a:lumMod val="40000"/>
                    <a:lumOff val="60000"/>
                  </a:schemeClr>
                </a:solidFill>
              </a:rPr>
              <a:t>animate the field</a:t>
            </a:r>
          </a:p>
        </p:txBody>
      </p:sp>
      <p:pic>
        <p:nvPicPr>
          <p:cNvPr id="3" name="mushroom_animation">
            <a:hlinkClick r:id="" action="ppaction://media"/>
            <a:extLst>
              <a:ext uri="{FF2B5EF4-FFF2-40B4-BE49-F238E27FC236}">
                <a16:creationId xmlns:a16="http://schemas.microsoft.com/office/drawing/2014/main" id="{BDC80E42-1C97-A215-01D3-8943E7CF8FC7}"/>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t="10574" b="7062"/>
          <a:stretch/>
        </p:blipFill>
        <p:spPr>
          <a:xfrm>
            <a:off x="611698" y="4298133"/>
            <a:ext cx="2696986" cy="2559868"/>
          </a:xfrm>
          <a:prstGeom prst="rect">
            <a:avLst/>
          </a:prstGeom>
        </p:spPr>
      </p:pic>
    </p:spTree>
    <p:extLst>
      <p:ext uri="{BB962C8B-B14F-4D97-AF65-F5344CB8AC3E}">
        <p14:creationId xmlns:p14="http://schemas.microsoft.com/office/powerpoint/2010/main" val="12784356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66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2AC2D7-8226-6B55-1793-7BF1ED6F36CB}"/>
              </a:ext>
            </a:extLst>
          </p:cNvPr>
          <p:cNvSpPr>
            <a:spLocks noGrp="1"/>
          </p:cNvSpPr>
          <p:nvPr>
            <p:ph type="ctrTitle"/>
          </p:nvPr>
        </p:nvSpPr>
        <p:spPr>
          <a:xfrm>
            <a:off x="210871" y="44144"/>
            <a:ext cx="5211361" cy="495595"/>
          </a:xfrm>
        </p:spPr>
        <p:txBody>
          <a:bodyPr>
            <a:normAutofit/>
          </a:bodyPr>
          <a:lstStyle/>
          <a:p>
            <a:pPr algn="l"/>
            <a:r>
              <a:rPr lang="en-US" sz="2400" dirty="0">
                <a:solidFill>
                  <a:schemeClr val="accent5">
                    <a:lumMod val="40000"/>
                    <a:lumOff val="60000"/>
                  </a:schemeClr>
                </a:solidFill>
              </a:rPr>
              <a:t>Create Shapes and Details with Volumes</a:t>
            </a:r>
          </a:p>
        </p:txBody>
      </p:sp>
      <p:pic>
        <p:nvPicPr>
          <p:cNvPr id="21" name="Picture 20">
            <a:extLst>
              <a:ext uri="{FF2B5EF4-FFF2-40B4-BE49-F238E27FC236}">
                <a16:creationId xmlns:a16="http://schemas.microsoft.com/office/drawing/2014/main" id="{C798C4DF-EFA5-40D9-33FD-81B2253A3F6D}"/>
              </a:ext>
            </a:extLst>
          </p:cNvPr>
          <p:cNvPicPr>
            <a:picLocks noChangeAspect="1"/>
          </p:cNvPicPr>
          <p:nvPr/>
        </p:nvPicPr>
        <p:blipFill>
          <a:blip r:embed="rId3"/>
          <a:stretch>
            <a:fillRect/>
          </a:stretch>
        </p:blipFill>
        <p:spPr>
          <a:xfrm>
            <a:off x="3071754" y="641445"/>
            <a:ext cx="5968201" cy="6091452"/>
          </a:xfrm>
          <a:prstGeom prst="rect">
            <a:avLst/>
          </a:prstGeom>
        </p:spPr>
      </p:pic>
    </p:spTree>
    <p:extLst>
      <p:ext uri="{BB962C8B-B14F-4D97-AF65-F5344CB8AC3E}">
        <p14:creationId xmlns:p14="http://schemas.microsoft.com/office/powerpoint/2010/main" val="425566117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BDCC3BCD-617D-A654-39D9-757C559D6D8F}"/>
              </a:ext>
            </a:extLst>
          </p:cNvPr>
          <p:cNvPicPr>
            <a:picLocks noChangeAspect="1"/>
          </p:cNvPicPr>
          <p:nvPr/>
        </p:nvPicPr>
        <p:blipFill rotWithShape="1">
          <a:blip r:embed="rId2"/>
          <a:srcRect t="4281" b="4358"/>
          <a:stretch/>
        </p:blipFill>
        <p:spPr>
          <a:xfrm>
            <a:off x="8830102" y="4505686"/>
            <a:ext cx="1178247" cy="2314615"/>
          </a:xfrm>
          <a:prstGeom prst="rect">
            <a:avLst/>
          </a:prstGeom>
        </p:spPr>
      </p:pic>
      <p:pic>
        <p:nvPicPr>
          <p:cNvPr id="30" name="Picture 29">
            <a:extLst>
              <a:ext uri="{FF2B5EF4-FFF2-40B4-BE49-F238E27FC236}">
                <a16:creationId xmlns:a16="http://schemas.microsoft.com/office/drawing/2014/main" id="{BC258E0A-F3AD-8803-2577-85010C6E1992}"/>
              </a:ext>
            </a:extLst>
          </p:cNvPr>
          <p:cNvPicPr>
            <a:picLocks noChangeAspect="1"/>
          </p:cNvPicPr>
          <p:nvPr/>
        </p:nvPicPr>
        <p:blipFill>
          <a:blip r:embed="rId3"/>
          <a:stretch>
            <a:fillRect/>
          </a:stretch>
        </p:blipFill>
        <p:spPr>
          <a:xfrm>
            <a:off x="327264" y="4997116"/>
            <a:ext cx="2738934" cy="1440149"/>
          </a:xfrm>
          <a:prstGeom prst="rect">
            <a:avLst/>
          </a:prstGeom>
        </p:spPr>
      </p:pic>
      <p:sp>
        <p:nvSpPr>
          <p:cNvPr id="2" name="Title 1">
            <a:extLst>
              <a:ext uri="{FF2B5EF4-FFF2-40B4-BE49-F238E27FC236}">
                <a16:creationId xmlns:a16="http://schemas.microsoft.com/office/drawing/2014/main" id="{C52AC2D7-8226-6B55-1793-7BF1ED6F36CB}"/>
              </a:ext>
            </a:extLst>
          </p:cNvPr>
          <p:cNvSpPr>
            <a:spLocks noGrp="1"/>
          </p:cNvSpPr>
          <p:nvPr>
            <p:ph type="ctrTitle"/>
          </p:nvPr>
        </p:nvSpPr>
        <p:spPr>
          <a:xfrm>
            <a:off x="210871" y="44144"/>
            <a:ext cx="5211361" cy="495595"/>
          </a:xfrm>
        </p:spPr>
        <p:txBody>
          <a:bodyPr>
            <a:normAutofit fontScale="90000"/>
          </a:bodyPr>
          <a:lstStyle/>
          <a:p>
            <a:pPr algn="l"/>
            <a:r>
              <a:rPr lang="en-US" sz="2400" dirty="0">
                <a:solidFill>
                  <a:schemeClr val="accent5">
                    <a:lumMod val="40000"/>
                    <a:lumOff val="60000"/>
                  </a:schemeClr>
                </a:solidFill>
              </a:rPr>
              <a:t>Create Shapes and Textures with Volumes</a:t>
            </a:r>
          </a:p>
        </p:txBody>
      </p:sp>
      <p:pic>
        <p:nvPicPr>
          <p:cNvPr id="10" name="Picture 9">
            <a:extLst>
              <a:ext uri="{FF2B5EF4-FFF2-40B4-BE49-F238E27FC236}">
                <a16:creationId xmlns:a16="http://schemas.microsoft.com/office/drawing/2014/main" id="{E3BA67CE-BDDD-6489-CEA6-2DD9921AEA5B}"/>
              </a:ext>
            </a:extLst>
          </p:cNvPr>
          <p:cNvPicPr>
            <a:picLocks noGrp="1" noRot="1" noChangeAspect="1" noMove="1" noResize="1" noEditPoints="1" noAdjustHandles="1" noChangeArrowheads="1" noChangeShapeType="1" noCrop="1"/>
          </p:cNvPicPr>
          <p:nvPr/>
        </p:nvPicPr>
        <p:blipFill rotWithShape="1">
          <a:blip r:embed="rId4"/>
          <a:srcRect t="11375" b="3256"/>
          <a:stretch/>
        </p:blipFill>
        <p:spPr>
          <a:xfrm>
            <a:off x="445169" y="597568"/>
            <a:ext cx="11229474" cy="3690212"/>
          </a:xfrm>
          <a:prstGeom prst="rect">
            <a:avLst/>
          </a:prstGeom>
        </p:spPr>
      </p:pic>
      <p:sp>
        <p:nvSpPr>
          <p:cNvPr id="11" name="Rectangle 10">
            <a:extLst>
              <a:ext uri="{FF2B5EF4-FFF2-40B4-BE49-F238E27FC236}">
                <a16:creationId xmlns:a16="http://schemas.microsoft.com/office/drawing/2014/main" id="{6DB9E946-345C-BB4A-BDCB-6961C514A9A1}"/>
              </a:ext>
            </a:extLst>
          </p:cNvPr>
          <p:cNvSpPr/>
          <p:nvPr/>
        </p:nvSpPr>
        <p:spPr>
          <a:xfrm>
            <a:off x="565111" y="789323"/>
            <a:ext cx="1841206" cy="1219951"/>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TextBox 11">
            <a:extLst>
              <a:ext uri="{FF2B5EF4-FFF2-40B4-BE49-F238E27FC236}">
                <a16:creationId xmlns:a16="http://schemas.microsoft.com/office/drawing/2014/main" id="{0542D95C-3DE8-6D80-4070-6D6276A027BF}"/>
              </a:ext>
            </a:extLst>
          </p:cNvPr>
          <p:cNvSpPr txBox="1"/>
          <p:nvPr/>
        </p:nvSpPr>
        <p:spPr>
          <a:xfrm>
            <a:off x="3385739" y="3243498"/>
            <a:ext cx="3552471" cy="400110"/>
          </a:xfrm>
          <a:prstGeom prst="rect">
            <a:avLst/>
          </a:prstGeom>
          <a:noFill/>
        </p:spPr>
        <p:txBody>
          <a:bodyPr wrap="square" rtlCol="0">
            <a:spAutoFit/>
          </a:bodyPr>
          <a:lstStyle/>
          <a:p>
            <a:r>
              <a:rPr lang="en-US" sz="1000" dirty="0">
                <a:solidFill>
                  <a:schemeClr val="accent5">
                    <a:lumMod val="40000"/>
                    <a:lumOff val="60000"/>
                  </a:schemeClr>
                </a:solidFill>
              </a:rPr>
              <a:t>Generate scaling factors based on the positions of the points</a:t>
            </a:r>
          </a:p>
          <a:p>
            <a:r>
              <a:rPr lang="en-US" sz="1000" dirty="0">
                <a:solidFill>
                  <a:schemeClr val="accent5">
                    <a:lumMod val="40000"/>
                    <a:lumOff val="60000"/>
                  </a:schemeClr>
                </a:solidFill>
              </a:rPr>
              <a:t>Further from the center </a:t>
            </a:r>
            <a:r>
              <a:rPr lang="en-US" sz="1000" dirty="0">
                <a:solidFill>
                  <a:schemeClr val="accent5">
                    <a:lumMod val="40000"/>
                    <a:lumOff val="60000"/>
                  </a:schemeClr>
                </a:solidFill>
                <a:sym typeface="Wingdings" panose="05000000000000000000" pitchFamily="2" charset="2"/>
              </a:rPr>
              <a:t> smaller scale</a:t>
            </a:r>
            <a:endParaRPr lang="en-US" sz="1000" dirty="0">
              <a:solidFill>
                <a:schemeClr val="accent5">
                  <a:lumMod val="40000"/>
                  <a:lumOff val="60000"/>
                </a:schemeClr>
              </a:solidFill>
            </a:endParaRPr>
          </a:p>
        </p:txBody>
      </p:sp>
      <p:sp>
        <p:nvSpPr>
          <p:cNvPr id="14" name="Rectangle 13">
            <a:extLst>
              <a:ext uri="{FF2B5EF4-FFF2-40B4-BE49-F238E27FC236}">
                <a16:creationId xmlns:a16="http://schemas.microsoft.com/office/drawing/2014/main" id="{BE256A2D-850C-A32A-E40C-35FC297DB84E}"/>
              </a:ext>
            </a:extLst>
          </p:cNvPr>
          <p:cNvSpPr/>
          <p:nvPr/>
        </p:nvSpPr>
        <p:spPr>
          <a:xfrm>
            <a:off x="2490537" y="1828800"/>
            <a:ext cx="5179300" cy="1356869"/>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Rectangle 14">
            <a:extLst>
              <a:ext uri="{FF2B5EF4-FFF2-40B4-BE49-F238E27FC236}">
                <a16:creationId xmlns:a16="http://schemas.microsoft.com/office/drawing/2014/main" id="{6F0E0D85-710F-ED5F-3DD5-155DF4E10DD2}"/>
              </a:ext>
            </a:extLst>
          </p:cNvPr>
          <p:cNvSpPr/>
          <p:nvPr/>
        </p:nvSpPr>
        <p:spPr>
          <a:xfrm>
            <a:off x="8650704" y="2174044"/>
            <a:ext cx="1950827" cy="2053578"/>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Rectangle 15">
            <a:extLst>
              <a:ext uri="{FF2B5EF4-FFF2-40B4-BE49-F238E27FC236}">
                <a16:creationId xmlns:a16="http://schemas.microsoft.com/office/drawing/2014/main" id="{DB9F8372-F60E-D61A-E8FD-7BCB478621FF}"/>
              </a:ext>
            </a:extLst>
          </p:cNvPr>
          <p:cNvSpPr/>
          <p:nvPr/>
        </p:nvSpPr>
        <p:spPr>
          <a:xfrm>
            <a:off x="10732168" y="1106905"/>
            <a:ext cx="855097" cy="1126958"/>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8" name="Straight Connector 17">
            <a:extLst>
              <a:ext uri="{FF2B5EF4-FFF2-40B4-BE49-F238E27FC236}">
                <a16:creationId xmlns:a16="http://schemas.microsoft.com/office/drawing/2014/main" id="{93BDBF3C-84C1-399B-EA97-2FDB6539F281}"/>
              </a:ext>
            </a:extLst>
          </p:cNvPr>
          <p:cNvCxnSpPr>
            <a:cxnSpLocks/>
          </p:cNvCxnSpPr>
          <p:nvPr/>
        </p:nvCxnSpPr>
        <p:spPr>
          <a:xfrm>
            <a:off x="1485716" y="2009275"/>
            <a:ext cx="0" cy="2987841"/>
          </a:xfrm>
          <a:prstGeom prst="line">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A13E42F9-0503-67F4-A4DC-8B587AAB3EF2}"/>
              </a:ext>
            </a:extLst>
          </p:cNvPr>
          <p:cNvSpPr txBox="1"/>
          <p:nvPr/>
        </p:nvSpPr>
        <p:spPr>
          <a:xfrm>
            <a:off x="762963" y="555550"/>
            <a:ext cx="1445499" cy="246221"/>
          </a:xfrm>
          <a:prstGeom prst="rect">
            <a:avLst/>
          </a:prstGeom>
          <a:noFill/>
        </p:spPr>
        <p:txBody>
          <a:bodyPr wrap="square" rtlCol="0">
            <a:spAutoFit/>
          </a:bodyPr>
          <a:lstStyle/>
          <a:p>
            <a:r>
              <a:rPr lang="en-US" sz="1000" dirty="0">
                <a:solidFill>
                  <a:schemeClr val="accent5">
                    <a:lumMod val="40000"/>
                    <a:lumOff val="60000"/>
                  </a:schemeClr>
                </a:solidFill>
              </a:rPr>
              <a:t>scatter points on a disc</a:t>
            </a:r>
          </a:p>
        </p:txBody>
      </p:sp>
      <p:sp>
        <p:nvSpPr>
          <p:cNvPr id="21" name="TextBox 20">
            <a:extLst>
              <a:ext uri="{FF2B5EF4-FFF2-40B4-BE49-F238E27FC236}">
                <a16:creationId xmlns:a16="http://schemas.microsoft.com/office/drawing/2014/main" id="{706A1FE4-99B7-EA30-12CC-3F4004CC27CC}"/>
              </a:ext>
            </a:extLst>
          </p:cNvPr>
          <p:cNvSpPr txBox="1"/>
          <p:nvPr/>
        </p:nvSpPr>
        <p:spPr>
          <a:xfrm>
            <a:off x="8471513" y="1927823"/>
            <a:ext cx="2309208" cy="246221"/>
          </a:xfrm>
          <a:prstGeom prst="rect">
            <a:avLst/>
          </a:prstGeom>
          <a:noFill/>
        </p:spPr>
        <p:txBody>
          <a:bodyPr wrap="square" rtlCol="0">
            <a:spAutoFit/>
          </a:bodyPr>
          <a:lstStyle/>
          <a:p>
            <a:r>
              <a:rPr lang="en-US" sz="1000" dirty="0">
                <a:solidFill>
                  <a:schemeClr val="accent5">
                    <a:lumMod val="40000"/>
                    <a:lumOff val="60000"/>
                  </a:schemeClr>
                </a:solidFill>
              </a:rPr>
              <a:t>instance geometry (cylinder with noise)</a:t>
            </a:r>
          </a:p>
        </p:txBody>
      </p:sp>
      <p:sp>
        <p:nvSpPr>
          <p:cNvPr id="22" name="TextBox 21">
            <a:extLst>
              <a:ext uri="{FF2B5EF4-FFF2-40B4-BE49-F238E27FC236}">
                <a16:creationId xmlns:a16="http://schemas.microsoft.com/office/drawing/2014/main" id="{5BB192FE-7273-CF31-8798-A44498C6A9C6}"/>
              </a:ext>
            </a:extLst>
          </p:cNvPr>
          <p:cNvSpPr txBox="1"/>
          <p:nvPr/>
        </p:nvSpPr>
        <p:spPr>
          <a:xfrm>
            <a:off x="10644753" y="853590"/>
            <a:ext cx="1029890" cy="246221"/>
          </a:xfrm>
          <a:prstGeom prst="rect">
            <a:avLst/>
          </a:prstGeom>
          <a:noFill/>
        </p:spPr>
        <p:txBody>
          <a:bodyPr wrap="square" rtlCol="0">
            <a:spAutoFit/>
          </a:bodyPr>
          <a:lstStyle/>
          <a:p>
            <a:r>
              <a:rPr lang="en-US" sz="1000" dirty="0">
                <a:solidFill>
                  <a:schemeClr val="accent5">
                    <a:lumMod val="40000"/>
                    <a:lumOff val="60000"/>
                  </a:schemeClr>
                </a:solidFill>
              </a:rPr>
              <a:t>create instances</a:t>
            </a:r>
          </a:p>
        </p:txBody>
      </p:sp>
      <p:cxnSp>
        <p:nvCxnSpPr>
          <p:cNvPr id="23" name="Straight Connector 22">
            <a:extLst>
              <a:ext uri="{FF2B5EF4-FFF2-40B4-BE49-F238E27FC236}">
                <a16:creationId xmlns:a16="http://schemas.microsoft.com/office/drawing/2014/main" id="{6562EDF1-7634-4E1B-FA19-29FF8655D9DC}"/>
              </a:ext>
            </a:extLst>
          </p:cNvPr>
          <p:cNvCxnSpPr>
            <a:cxnSpLocks/>
          </p:cNvCxnSpPr>
          <p:nvPr/>
        </p:nvCxnSpPr>
        <p:spPr>
          <a:xfrm>
            <a:off x="11159698" y="2233863"/>
            <a:ext cx="0" cy="2157663"/>
          </a:xfrm>
          <a:prstGeom prst="line">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73A41CD0-445A-D059-D139-992A61216605}"/>
              </a:ext>
            </a:extLst>
          </p:cNvPr>
          <p:cNvCxnSpPr>
            <a:cxnSpLocks/>
          </p:cNvCxnSpPr>
          <p:nvPr/>
        </p:nvCxnSpPr>
        <p:spPr>
          <a:xfrm>
            <a:off x="9388560" y="4233285"/>
            <a:ext cx="0" cy="246221"/>
          </a:xfrm>
          <a:prstGeom prst="line">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cxnSp>
      <p:pic>
        <p:nvPicPr>
          <p:cNvPr id="34" name="Picture 33">
            <a:extLst>
              <a:ext uri="{FF2B5EF4-FFF2-40B4-BE49-F238E27FC236}">
                <a16:creationId xmlns:a16="http://schemas.microsoft.com/office/drawing/2014/main" id="{0DFE007D-9F25-B539-3BCA-836D8426E20F}"/>
              </a:ext>
            </a:extLst>
          </p:cNvPr>
          <p:cNvPicPr>
            <a:picLocks noChangeAspect="1"/>
          </p:cNvPicPr>
          <p:nvPr/>
        </p:nvPicPr>
        <p:blipFill>
          <a:blip r:embed="rId5"/>
          <a:stretch>
            <a:fillRect/>
          </a:stretch>
        </p:blipFill>
        <p:spPr>
          <a:xfrm>
            <a:off x="10553400" y="4416900"/>
            <a:ext cx="1212595" cy="2427295"/>
          </a:xfrm>
          <a:prstGeom prst="rect">
            <a:avLst/>
          </a:prstGeom>
        </p:spPr>
      </p:pic>
    </p:spTree>
    <p:extLst>
      <p:ext uri="{BB962C8B-B14F-4D97-AF65-F5344CB8AC3E}">
        <p14:creationId xmlns:p14="http://schemas.microsoft.com/office/powerpoint/2010/main" val="4423113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9" name="Picture 38">
            <a:extLst>
              <a:ext uri="{FF2B5EF4-FFF2-40B4-BE49-F238E27FC236}">
                <a16:creationId xmlns:a16="http://schemas.microsoft.com/office/drawing/2014/main" id="{0D5F899B-6EDB-915D-833A-927A167732AA}"/>
              </a:ext>
            </a:extLst>
          </p:cNvPr>
          <p:cNvPicPr>
            <a:picLocks noChangeAspect="1"/>
          </p:cNvPicPr>
          <p:nvPr/>
        </p:nvPicPr>
        <p:blipFill>
          <a:blip r:embed="rId3"/>
          <a:stretch>
            <a:fillRect/>
          </a:stretch>
        </p:blipFill>
        <p:spPr>
          <a:xfrm>
            <a:off x="9246659" y="3960247"/>
            <a:ext cx="2441550" cy="2858758"/>
          </a:xfrm>
          <a:prstGeom prst="rect">
            <a:avLst/>
          </a:prstGeom>
        </p:spPr>
      </p:pic>
      <p:pic>
        <p:nvPicPr>
          <p:cNvPr id="37" name="Picture 36">
            <a:extLst>
              <a:ext uri="{FF2B5EF4-FFF2-40B4-BE49-F238E27FC236}">
                <a16:creationId xmlns:a16="http://schemas.microsoft.com/office/drawing/2014/main" id="{23502DF6-991B-C711-E466-8454E6BCF573}"/>
              </a:ext>
            </a:extLst>
          </p:cNvPr>
          <p:cNvPicPr>
            <a:picLocks noChangeAspect="1"/>
          </p:cNvPicPr>
          <p:nvPr/>
        </p:nvPicPr>
        <p:blipFill>
          <a:blip r:embed="rId4"/>
          <a:stretch>
            <a:fillRect/>
          </a:stretch>
        </p:blipFill>
        <p:spPr>
          <a:xfrm>
            <a:off x="6031832" y="3885724"/>
            <a:ext cx="2945062" cy="2972275"/>
          </a:xfrm>
          <a:prstGeom prst="rect">
            <a:avLst/>
          </a:prstGeom>
        </p:spPr>
      </p:pic>
      <p:pic>
        <p:nvPicPr>
          <p:cNvPr id="35" name="Picture 34">
            <a:extLst>
              <a:ext uri="{FF2B5EF4-FFF2-40B4-BE49-F238E27FC236}">
                <a16:creationId xmlns:a16="http://schemas.microsoft.com/office/drawing/2014/main" id="{0D1BC059-3E52-8189-0517-0D63106D7AA3}"/>
              </a:ext>
            </a:extLst>
          </p:cNvPr>
          <p:cNvPicPr>
            <a:picLocks noChangeAspect="1"/>
          </p:cNvPicPr>
          <p:nvPr/>
        </p:nvPicPr>
        <p:blipFill rotWithShape="1">
          <a:blip r:embed="rId5"/>
          <a:srcRect t="15470" b="11633"/>
          <a:stretch/>
        </p:blipFill>
        <p:spPr>
          <a:xfrm>
            <a:off x="2546201" y="5576470"/>
            <a:ext cx="3097255" cy="988102"/>
          </a:xfrm>
          <a:prstGeom prst="rect">
            <a:avLst/>
          </a:prstGeom>
        </p:spPr>
      </p:pic>
      <p:sp>
        <p:nvSpPr>
          <p:cNvPr id="2" name="Title 1">
            <a:extLst>
              <a:ext uri="{FF2B5EF4-FFF2-40B4-BE49-F238E27FC236}">
                <a16:creationId xmlns:a16="http://schemas.microsoft.com/office/drawing/2014/main" id="{C52AC2D7-8226-6B55-1793-7BF1ED6F36CB}"/>
              </a:ext>
            </a:extLst>
          </p:cNvPr>
          <p:cNvSpPr>
            <a:spLocks noGrp="1"/>
          </p:cNvSpPr>
          <p:nvPr>
            <p:ph type="ctrTitle"/>
          </p:nvPr>
        </p:nvSpPr>
        <p:spPr>
          <a:xfrm>
            <a:off x="210871" y="44144"/>
            <a:ext cx="5211361" cy="495595"/>
          </a:xfrm>
        </p:spPr>
        <p:txBody>
          <a:bodyPr>
            <a:normAutofit/>
          </a:bodyPr>
          <a:lstStyle/>
          <a:p>
            <a:pPr algn="l"/>
            <a:r>
              <a:rPr lang="en-US" sz="2400" dirty="0">
                <a:solidFill>
                  <a:schemeClr val="accent5">
                    <a:lumMod val="40000"/>
                    <a:lumOff val="60000"/>
                  </a:schemeClr>
                </a:solidFill>
              </a:rPr>
              <a:t>Create Shapes and Details with Volumes</a:t>
            </a:r>
          </a:p>
        </p:txBody>
      </p:sp>
      <p:pic>
        <p:nvPicPr>
          <p:cNvPr id="15" name="Picture 14">
            <a:extLst>
              <a:ext uri="{FF2B5EF4-FFF2-40B4-BE49-F238E27FC236}">
                <a16:creationId xmlns:a16="http://schemas.microsoft.com/office/drawing/2014/main" id="{B4707A4A-CC2F-25AE-79BA-60C44F0EC1EC}"/>
              </a:ext>
            </a:extLst>
          </p:cNvPr>
          <p:cNvPicPr>
            <a:picLocks noChangeAspect="1"/>
          </p:cNvPicPr>
          <p:nvPr/>
        </p:nvPicPr>
        <p:blipFill rotWithShape="1">
          <a:blip r:embed="rId6"/>
          <a:srcRect t="19522" b="3020"/>
          <a:stretch/>
        </p:blipFill>
        <p:spPr>
          <a:xfrm>
            <a:off x="685801" y="579664"/>
            <a:ext cx="10692063" cy="3247526"/>
          </a:xfrm>
          <a:prstGeom prst="rect">
            <a:avLst/>
          </a:prstGeom>
        </p:spPr>
      </p:pic>
      <p:sp>
        <p:nvSpPr>
          <p:cNvPr id="17" name="TextBox 16">
            <a:extLst>
              <a:ext uri="{FF2B5EF4-FFF2-40B4-BE49-F238E27FC236}">
                <a16:creationId xmlns:a16="http://schemas.microsoft.com/office/drawing/2014/main" id="{DFEA6F8C-00DA-C35C-9159-98C8AB8084F8}"/>
              </a:ext>
            </a:extLst>
          </p:cNvPr>
          <p:cNvSpPr txBox="1"/>
          <p:nvPr/>
        </p:nvSpPr>
        <p:spPr>
          <a:xfrm>
            <a:off x="3132387" y="2162693"/>
            <a:ext cx="1460941" cy="246221"/>
          </a:xfrm>
          <a:prstGeom prst="rect">
            <a:avLst/>
          </a:prstGeom>
          <a:noFill/>
        </p:spPr>
        <p:txBody>
          <a:bodyPr wrap="square" rtlCol="0">
            <a:spAutoFit/>
          </a:bodyPr>
          <a:lstStyle/>
          <a:p>
            <a:r>
              <a:rPr lang="en-US" sz="1000" dirty="0">
                <a:solidFill>
                  <a:schemeClr val="accent5">
                    <a:lumMod val="40000"/>
                    <a:lumOff val="60000"/>
                  </a:schemeClr>
                </a:solidFill>
              </a:rPr>
              <a:t>scatter points on a plane</a:t>
            </a:r>
          </a:p>
        </p:txBody>
      </p:sp>
      <p:sp>
        <p:nvSpPr>
          <p:cNvPr id="18" name="Rectangle 17">
            <a:extLst>
              <a:ext uri="{FF2B5EF4-FFF2-40B4-BE49-F238E27FC236}">
                <a16:creationId xmlns:a16="http://schemas.microsoft.com/office/drawing/2014/main" id="{16096778-8779-D796-905F-D295537B2EC0}"/>
              </a:ext>
            </a:extLst>
          </p:cNvPr>
          <p:cNvSpPr/>
          <p:nvPr/>
        </p:nvSpPr>
        <p:spPr>
          <a:xfrm>
            <a:off x="814136" y="887010"/>
            <a:ext cx="2006625" cy="1305101"/>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 name="Rectangle 18">
            <a:extLst>
              <a:ext uri="{FF2B5EF4-FFF2-40B4-BE49-F238E27FC236}">
                <a16:creationId xmlns:a16="http://schemas.microsoft.com/office/drawing/2014/main" id="{3151B1D7-60CB-AC36-3C42-63306A346597}"/>
              </a:ext>
            </a:extLst>
          </p:cNvPr>
          <p:cNvSpPr/>
          <p:nvPr/>
        </p:nvSpPr>
        <p:spPr>
          <a:xfrm>
            <a:off x="1948972" y="2404645"/>
            <a:ext cx="3982382" cy="1346844"/>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 name="Rectangle 19">
            <a:extLst>
              <a:ext uri="{FF2B5EF4-FFF2-40B4-BE49-F238E27FC236}">
                <a16:creationId xmlns:a16="http://schemas.microsoft.com/office/drawing/2014/main" id="{611BE6C5-920E-C7C1-BD45-E67C5D69CEA4}"/>
              </a:ext>
            </a:extLst>
          </p:cNvPr>
          <p:cNvSpPr/>
          <p:nvPr/>
        </p:nvSpPr>
        <p:spPr>
          <a:xfrm>
            <a:off x="5965801" y="722539"/>
            <a:ext cx="2108678" cy="1337019"/>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 name="Rectangle 20">
            <a:extLst>
              <a:ext uri="{FF2B5EF4-FFF2-40B4-BE49-F238E27FC236}">
                <a16:creationId xmlns:a16="http://schemas.microsoft.com/office/drawing/2014/main" id="{A2506AD2-D566-3FEF-6B3A-D1CE0A5E4831}"/>
              </a:ext>
            </a:extLst>
          </p:cNvPr>
          <p:cNvSpPr/>
          <p:nvPr/>
        </p:nvSpPr>
        <p:spPr>
          <a:xfrm>
            <a:off x="8151351" y="722539"/>
            <a:ext cx="2956159" cy="1337019"/>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 name="TextBox 21">
            <a:extLst>
              <a:ext uri="{FF2B5EF4-FFF2-40B4-BE49-F238E27FC236}">
                <a16:creationId xmlns:a16="http://schemas.microsoft.com/office/drawing/2014/main" id="{065AD336-B182-6BA0-B541-84713EFCA275}"/>
              </a:ext>
            </a:extLst>
          </p:cNvPr>
          <p:cNvSpPr txBox="1"/>
          <p:nvPr/>
        </p:nvSpPr>
        <p:spPr>
          <a:xfrm>
            <a:off x="6059841" y="2059558"/>
            <a:ext cx="1460941" cy="400110"/>
          </a:xfrm>
          <a:prstGeom prst="rect">
            <a:avLst/>
          </a:prstGeom>
          <a:noFill/>
        </p:spPr>
        <p:txBody>
          <a:bodyPr wrap="square" rtlCol="0">
            <a:spAutoFit/>
          </a:bodyPr>
          <a:lstStyle/>
          <a:p>
            <a:r>
              <a:rPr lang="en-US" sz="1000" dirty="0">
                <a:solidFill>
                  <a:schemeClr val="accent5">
                    <a:lumMod val="40000"/>
                    <a:lumOff val="60000"/>
                  </a:schemeClr>
                </a:solidFill>
              </a:rPr>
              <a:t>create instances of the baked meshes </a:t>
            </a:r>
          </a:p>
        </p:txBody>
      </p:sp>
      <p:sp>
        <p:nvSpPr>
          <p:cNvPr id="23" name="TextBox 22">
            <a:extLst>
              <a:ext uri="{FF2B5EF4-FFF2-40B4-BE49-F238E27FC236}">
                <a16:creationId xmlns:a16="http://schemas.microsoft.com/office/drawing/2014/main" id="{0B7C8344-3F58-23B1-8768-6C5B0879B692}"/>
              </a:ext>
            </a:extLst>
          </p:cNvPr>
          <p:cNvSpPr txBox="1"/>
          <p:nvPr/>
        </p:nvSpPr>
        <p:spPr>
          <a:xfrm>
            <a:off x="732534" y="2192111"/>
            <a:ext cx="1107222" cy="553998"/>
          </a:xfrm>
          <a:prstGeom prst="rect">
            <a:avLst/>
          </a:prstGeom>
          <a:noFill/>
        </p:spPr>
        <p:txBody>
          <a:bodyPr wrap="square" rtlCol="0">
            <a:spAutoFit/>
          </a:bodyPr>
          <a:lstStyle/>
          <a:p>
            <a:r>
              <a:rPr lang="en-US" sz="1000" dirty="0">
                <a:solidFill>
                  <a:schemeClr val="accent5">
                    <a:lumMod val="40000"/>
                    <a:lumOff val="60000"/>
                  </a:schemeClr>
                </a:solidFill>
              </a:rPr>
              <a:t>bake instanced geometry into merged meshes </a:t>
            </a:r>
          </a:p>
        </p:txBody>
      </p:sp>
      <p:sp>
        <p:nvSpPr>
          <p:cNvPr id="24" name="TextBox 23">
            <a:extLst>
              <a:ext uri="{FF2B5EF4-FFF2-40B4-BE49-F238E27FC236}">
                <a16:creationId xmlns:a16="http://schemas.microsoft.com/office/drawing/2014/main" id="{C084CF26-8760-CAD7-DA83-3CAABD2918EF}"/>
              </a:ext>
            </a:extLst>
          </p:cNvPr>
          <p:cNvSpPr txBox="1"/>
          <p:nvPr/>
        </p:nvSpPr>
        <p:spPr>
          <a:xfrm>
            <a:off x="8100761" y="2056440"/>
            <a:ext cx="2563174" cy="400110"/>
          </a:xfrm>
          <a:prstGeom prst="rect">
            <a:avLst/>
          </a:prstGeom>
          <a:noFill/>
        </p:spPr>
        <p:txBody>
          <a:bodyPr wrap="square" rtlCol="0">
            <a:spAutoFit/>
          </a:bodyPr>
          <a:lstStyle/>
          <a:p>
            <a:r>
              <a:rPr lang="en-US" sz="1000" dirty="0">
                <a:solidFill>
                  <a:schemeClr val="accent5">
                    <a:lumMod val="40000"/>
                    <a:lumOff val="60000"/>
                  </a:schemeClr>
                </a:solidFill>
              </a:rPr>
              <a:t>convert the mesh to volume to merge them into one shape and convert it back to mesh</a:t>
            </a:r>
          </a:p>
        </p:txBody>
      </p:sp>
      <p:cxnSp>
        <p:nvCxnSpPr>
          <p:cNvPr id="25" name="Straight Connector 24">
            <a:extLst>
              <a:ext uri="{FF2B5EF4-FFF2-40B4-BE49-F238E27FC236}">
                <a16:creationId xmlns:a16="http://schemas.microsoft.com/office/drawing/2014/main" id="{53F09A7A-BC34-0275-29C8-DA6EE9AC6B2E}"/>
              </a:ext>
            </a:extLst>
          </p:cNvPr>
          <p:cNvCxnSpPr>
            <a:cxnSpLocks/>
          </p:cNvCxnSpPr>
          <p:nvPr/>
        </p:nvCxnSpPr>
        <p:spPr>
          <a:xfrm>
            <a:off x="10555541" y="2056440"/>
            <a:ext cx="0" cy="1960962"/>
          </a:xfrm>
          <a:prstGeom prst="line">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78216221-1829-4C98-FECB-1BC8E6666064}"/>
              </a:ext>
            </a:extLst>
          </p:cNvPr>
          <p:cNvCxnSpPr>
            <a:cxnSpLocks/>
          </p:cNvCxnSpPr>
          <p:nvPr/>
        </p:nvCxnSpPr>
        <p:spPr>
          <a:xfrm>
            <a:off x="7523984" y="2056440"/>
            <a:ext cx="0" cy="1960962"/>
          </a:xfrm>
          <a:prstGeom prst="line">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9CE1CF31-D14F-6419-D7D2-1F8EBEE9C7B7}"/>
              </a:ext>
            </a:extLst>
          </p:cNvPr>
          <p:cNvCxnSpPr>
            <a:cxnSpLocks/>
          </p:cNvCxnSpPr>
          <p:nvPr/>
        </p:nvCxnSpPr>
        <p:spPr>
          <a:xfrm>
            <a:off x="1780409" y="2200856"/>
            <a:ext cx="0" cy="1816546"/>
          </a:xfrm>
          <a:prstGeom prst="line">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8B3A945D-C6DF-EC27-2F0D-B042C311E45A}"/>
              </a:ext>
            </a:extLst>
          </p:cNvPr>
          <p:cNvCxnSpPr>
            <a:cxnSpLocks/>
          </p:cNvCxnSpPr>
          <p:nvPr/>
        </p:nvCxnSpPr>
        <p:spPr>
          <a:xfrm>
            <a:off x="4303174" y="3751489"/>
            <a:ext cx="0" cy="1816546"/>
          </a:xfrm>
          <a:prstGeom prst="line">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cxnSp>
      <p:pic>
        <p:nvPicPr>
          <p:cNvPr id="33" name="Picture 32">
            <a:extLst>
              <a:ext uri="{FF2B5EF4-FFF2-40B4-BE49-F238E27FC236}">
                <a16:creationId xmlns:a16="http://schemas.microsoft.com/office/drawing/2014/main" id="{13B439BF-0DA2-1A5E-B1F9-57497F61F3AE}"/>
              </a:ext>
            </a:extLst>
          </p:cNvPr>
          <p:cNvPicPr>
            <a:picLocks noChangeAspect="1"/>
          </p:cNvPicPr>
          <p:nvPr/>
        </p:nvPicPr>
        <p:blipFill>
          <a:blip r:embed="rId7"/>
          <a:stretch>
            <a:fillRect/>
          </a:stretch>
        </p:blipFill>
        <p:spPr>
          <a:xfrm>
            <a:off x="1081182" y="3964023"/>
            <a:ext cx="1347448" cy="2697235"/>
          </a:xfrm>
          <a:prstGeom prst="rect">
            <a:avLst/>
          </a:prstGeom>
        </p:spPr>
      </p:pic>
    </p:spTree>
    <p:extLst>
      <p:ext uri="{BB962C8B-B14F-4D97-AF65-F5344CB8AC3E}">
        <p14:creationId xmlns:p14="http://schemas.microsoft.com/office/powerpoint/2010/main" val="31073400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2AC2D7-8226-6B55-1793-7BF1ED6F36CB}"/>
              </a:ext>
            </a:extLst>
          </p:cNvPr>
          <p:cNvSpPr>
            <a:spLocks noGrp="1"/>
          </p:cNvSpPr>
          <p:nvPr>
            <p:ph type="ctrTitle"/>
          </p:nvPr>
        </p:nvSpPr>
        <p:spPr>
          <a:xfrm>
            <a:off x="50450" y="44144"/>
            <a:ext cx="2118885" cy="495595"/>
          </a:xfrm>
        </p:spPr>
        <p:txBody>
          <a:bodyPr>
            <a:normAutofit/>
          </a:bodyPr>
          <a:lstStyle/>
          <a:p>
            <a:r>
              <a:rPr lang="en-US" sz="2400" dirty="0">
                <a:solidFill>
                  <a:schemeClr val="accent5">
                    <a:lumMod val="40000"/>
                    <a:lumOff val="60000"/>
                  </a:schemeClr>
                </a:solidFill>
              </a:rPr>
              <a:t>Volume Basics</a:t>
            </a:r>
          </a:p>
        </p:txBody>
      </p:sp>
      <p:pic>
        <p:nvPicPr>
          <p:cNvPr id="7" name="Picture 6">
            <a:extLst>
              <a:ext uri="{FF2B5EF4-FFF2-40B4-BE49-F238E27FC236}">
                <a16:creationId xmlns:a16="http://schemas.microsoft.com/office/drawing/2014/main" id="{07D54CE1-4BE7-D93E-4C9F-56027610E050}"/>
              </a:ext>
            </a:extLst>
          </p:cNvPr>
          <p:cNvPicPr>
            <a:picLocks noChangeAspect="1"/>
          </p:cNvPicPr>
          <p:nvPr/>
        </p:nvPicPr>
        <p:blipFill rotWithShape="1">
          <a:blip r:embed="rId2"/>
          <a:srcRect r="52560"/>
          <a:stretch/>
        </p:blipFill>
        <p:spPr>
          <a:xfrm>
            <a:off x="1141246" y="1656348"/>
            <a:ext cx="2953502" cy="3608220"/>
          </a:xfrm>
          <a:prstGeom prst="rect">
            <a:avLst/>
          </a:prstGeom>
        </p:spPr>
      </p:pic>
      <p:pic>
        <p:nvPicPr>
          <p:cNvPr id="8" name="Picture 7">
            <a:extLst>
              <a:ext uri="{FF2B5EF4-FFF2-40B4-BE49-F238E27FC236}">
                <a16:creationId xmlns:a16="http://schemas.microsoft.com/office/drawing/2014/main" id="{B50CA526-F92D-1B31-D8EA-C0613E3443D3}"/>
              </a:ext>
            </a:extLst>
          </p:cNvPr>
          <p:cNvPicPr>
            <a:picLocks noChangeAspect="1"/>
          </p:cNvPicPr>
          <p:nvPr/>
        </p:nvPicPr>
        <p:blipFill rotWithShape="1">
          <a:blip r:embed="rId2"/>
          <a:srcRect l="52888" r="-328"/>
          <a:stretch/>
        </p:blipFill>
        <p:spPr>
          <a:xfrm>
            <a:off x="7959141" y="1700464"/>
            <a:ext cx="2953502" cy="3608220"/>
          </a:xfrm>
          <a:prstGeom prst="rect">
            <a:avLst/>
          </a:prstGeom>
        </p:spPr>
      </p:pic>
      <p:pic>
        <p:nvPicPr>
          <p:cNvPr id="10" name="Picture 9">
            <a:extLst>
              <a:ext uri="{FF2B5EF4-FFF2-40B4-BE49-F238E27FC236}">
                <a16:creationId xmlns:a16="http://schemas.microsoft.com/office/drawing/2014/main" id="{4ECDB5AC-620E-37C0-81DC-B8D29D8F0AEC}"/>
              </a:ext>
            </a:extLst>
          </p:cNvPr>
          <p:cNvPicPr>
            <a:picLocks noChangeAspect="1"/>
          </p:cNvPicPr>
          <p:nvPr/>
        </p:nvPicPr>
        <p:blipFill>
          <a:blip r:embed="rId3"/>
          <a:stretch>
            <a:fillRect/>
          </a:stretch>
        </p:blipFill>
        <p:spPr>
          <a:xfrm>
            <a:off x="4597766" y="1342022"/>
            <a:ext cx="2959260" cy="3608221"/>
          </a:xfrm>
          <a:prstGeom prst="rect">
            <a:avLst/>
          </a:prstGeom>
        </p:spPr>
      </p:pic>
    </p:spTree>
    <p:extLst>
      <p:ext uri="{BB962C8B-B14F-4D97-AF65-F5344CB8AC3E}">
        <p14:creationId xmlns:p14="http://schemas.microsoft.com/office/powerpoint/2010/main" val="22167745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id="{C8B69B48-FB5D-03EC-4CA6-7C6DF84A106E}"/>
              </a:ext>
            </a:extLst>
          </p:cNvPr>
          <p:cNvGrpSpPr/>
          <p:nvPr/>
        </p:nvGrpSpPr>
        <p:grpSpPr>
          <a:xfrm>
            <a:off x="2947967" y="612771"/>
            <a:ext cx="6296065" cy="3190247"/>
            <a:chOff x="2947967" y="612771"/>
            <a:chExt cx="6296065" cy="3190247"/>
          </a:xfrm>
        </p:grpSpPr>
        <p:pic>
          <p:nvPicPr>
            <p:cNvPr id="10" name="Picture 9">
              <a:extLst>
                <a:ext uri="{FF2B5EF4-FFF2-40B4-BE49-F238E27FC236}">
                  <a16:creationId xmlns:a16="http://schemas.microsoft.com/office/drawing/2014/main" id="{79A43599-202E-239E-F5FD-2E4E15DF935B}"/>
                </a:ext>
              </a:extLst>
            </p:cNvPr>
            <p:cNvPicPr>
              <a:picLocks noChangeAspect="1"/>
            </p:cNvPicPr>
            <p:nvPr/>
          </p:nvPicPr>
          <p:blipFill>
            <a:blip r:embed="rId3"/>
            <a:stretch>
              <a:fillRect/>
            </a:stretch>
          </p:blipFill>
          <p:spPr>
            <a:xfrm>
              <a:off x="2947967" y="612771"/>
              <a:ext cx="6296065" cy="3190247"/>
            </a:xfrm>
            <a:prstGeom prst="rect">
              <a:avLst/>
            </a:prstGeom>
          </p:spPr>
        </p:pic>
        <p:pic>
          <p:nvPicPr>
            <p:cNvPr id="25" name="Picture 24">
              <a:extLst>
                <a:ext uri="{FF2B5EF4-FFF2-40B4-BE49-F238E27FC236}">
                  <a16:creationId xmlns:a16="http://schemas.microsoft.com/office/drawing/2014/main" id="{8FDA551F-18F9-AB84-64DC-8D82AC3A34D7}"/>
                </a:ext>
              </a:extLst>
            </p:cNvPr>
            <p:cNvPicPr>
              <a:picLocks noChangeAspect="1"/>
            </p:cNvPicPr>
            <p:nvPr/>
          </p:nvPicPr>
          <p:blipFill>
            <a:blip r:embed="rId4"/>
            <a:stretch>
              <a:fillRect/>
            </a:stretch>
          </p:blipFill>
          <p:spPr>
            <a:xfrm>
              <a:off x="4932167" y="2026763"/>
              <a:ext cx="376213" cy="76986"/>
            </a:xfrm>
            <a:prstGeom prst="rect">
              <a:avLst/>
            </a:prstGeom>
          </p:spPr>
        </p:pic>
      </p:grpSp>
      <p:sp>
        <p:nvSpPr>
          <p:cNvPr id="2" name="Title 1">
            <a:extLst>
              <a:ext uri="{FF2B5EF4-FFF2-40B4-BE49-F238E27FC236}">
                <a16:creationId xmlns:a16="http://schemas.microsoft.com/office/drawing/2014/main" id="{C52AC2D7-8226-6B55-1793-7BF1ED6F36CB}"/>
              </a:ext>
            </a:extLst>
          </p:cNvPr>
          <p:cNvSpPr>
            <a:spLocks noGrp="1"/>
          </p:cNvSpPr>
          <p:nvPr>
            <p:ph type="ctrTitle"/>
          </p:nvPr>
        </p:nvSpPr>
        <p:spPr>
          <a:xfrm>
            <a:off x="210871" y="44144"/>
            <a:ext cx="5211361" cy="495595"/>
          </a:xfrm>
        </p:spPr>
        <p:txBody>
          <a:bodyPr>
            <a:normAutofit/>
          </a:bodyPr>
          <a:lstStyle/>
          <a:p>
            <a:pPr algn="l"/>
            <a:r>
              <a:rPr lang="en-US" sz="2400" dirty="0">
                <a:solidFill>
                  <a:schemeClr val="accent5">
                    <a:lumMod val="40000"/>
                    <a:lumOff val="60000"/>
                  </a:schemeClr>
                </a:solidFill>
              </a:rPr>
              <a:t>Create Shapes and Details with Volumes</a:t>
            </a:r>
          </a:p>
        </p:txBody>
      </p:sp>
      <p:sp>
        <p:nvSpPr>
          <p:cNvPr id="12" name="Arrow: Right 11">
            <a:extLst>
              <a:ext uri="{FF2B5EF4-FFF2-40B4-BE49-F238E27FC236}">
                <a16:creationId xmlns:a16="http://schemas.microsoft.com/office/drawing/2014/main" id="{757FD375-F1A7-749D-8194-C6E430F6F85B}"/>
              </a:ext>
            </a:extLst>
          </p:cNvPr>
          <p:cNvSpPr/>
          <p:nvPr/>
        </p:nvSpPr>
        <p:spPr>
          <a:xfrm>
            <a:off x="5640677" y="5180040"/>
            <a:ext cx="910644" cy="207433"/>
          </a:xfrm>
          <a:prstGeom prst="rightArrow">
            <a:avLst>
              <a:gd name="adj1" fmla="val 32312"/>
              <a:gd name="adj2" fmla="val 55247"/>
            </a:avLst>
          </a:prstGeom>
          <a:solidFill>
            <a:srgbClr val="1F4E7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FC4D6D73-2B30-513F-88E4-BBF51CFC08AD}"/>
              </a:ext>
            </a:extLst>
          </p:cNvPr>
          <p:cNvSpPr txBox="1"/>
          <p:nvPr/>
        </p:nvSpPr>
        <p:spPr>
          <a:xfrm>
            <a:off x="3778725" y="604607"/>
            <a:ext cx="2317274" cy="246221"/>
          </a:xfrm>
          <a:prstGeom prst="rect">
            <a:avLst/>
          </a:prstGeom>
          <a:noFill/>
        </p:spPr>
        <p:txBody>
          <a:bodyPr wrap="square" rtlCol="0">
            <a:spAutoFit/>
          </a:bodyPr>
          <a:lstStyle/>
          <a:p>
            <a:r>
              <a:rPr lang="en-US" sz="1000" dirty="0">
                <a:solidFill>
                  <a:schemeClr val="accent5">
                    <a:lumMod val="40000"/>
                    <a:lumOff val="60000"/>
                  </a:schemeClr>
                </a:solidFill>
              </a:rPr>
              <a:t>scatter points on the merged mesh</a:t>
            </a:r>
          </a:p>
        </p:txBody>
      </p:sp>
      <p:sp>
        <p:nvSpPr>
          <p:cNvPr id="15" name="Rectangle 14">
            <a:extLst>
              <a:ext uri="{FF2B5EF4-FFF2-40B4-BE49-F238E27FC236}">
                <a16:creationId xmlns:a16="http://schemas.microsoft.com/office/drawing/2014/main" id="{A0D24A54-3981-2B32-A2CA-5C2E70674DF8}"/>
              </a:ext>
            </a:extLst>
          </p:cNvPr>
          <p:cNvSpPr/>
          <p:nvPr/>
        </p:nvSpPr>
        <p:spPr>
          <a:xfrm>
            <a:off x="3030740" y="850828"/>
            <a:ext cx="3476196" cy="1014711"/>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TextBox 15">
            <a:extLst>
              <a:ext uri="{FF2B5EF4-FFF2-40B4-BE49-F238E27FC236}">
                <a16:creationId xmlns:a16="http://schemas.microsoft.com/office/drawing/2014/main" id="{2BD43827-0BAE-9E94-51BC-6CC4A22A8C02}"/>
              </a:ext>
            </a:extLst>
          </p:cNvPr>
          <p:cNvSpPr txBox="1"/>
          <p:nvPr/>
        </p:nvSpPr>
        <p:spPr>
          <a:xfrm>
            <a:off x="6506936" y="3366939"/>
            <a:ext cx="1275754" cy="400110"/>
          </a:xfrm>
          <a:prstGeom prst="rect">
            <a:avLst/>
          </a:prstGeom>
          <a:noFill/>
        </p:spPr>
        <p:txBody>
          <a:bodyPr wrap="square" rtlCol="0">
            <a:spAutoFit/>
          </a:bodyPr>
          <a:lstStyle/>
          <a:p>
            <a:r>
              <a:rPr lang="en-US" sz="1000" dirty="0">
                <a:solidFill>
                  <a:schemeClr val="accent5">
                    <a:lumMod val="40000"/>
                    <a:lumOff val="60000"/>
                  </a:schemeClr>
                </a:solidFill>
              </a:rPr>
              <a:t>instance geometry: ellipse with noise</a:t>
            </a:r>
          </a:p>
        </p:txBody>
      </p:sp>
      <p:sp>
        <p:nvSpPr>
          <p:cNvPr id="17" name="Rectangle 16">
            <a:extLst>
              <a:ext uri="{FF2B5EF4-FFF2-40B4-BE49-F238E27FC236}">
                <a16:creationId xmlns:a16="http://schemas.microsoft.com/office/drawing/2014/main" id="{5436D07D-F97E-1E49-0F5E-6FE487064447}"/>
              </a:ext>
            </a:extLst>
          </p:cNvPr>
          <p:cNvSpPr/>
          <p:nvPr/>
        </p:nvSpPr>
        <p:spPr>
          <a:xfrm>
            <a:off x="4772025" y="1938571"/>
            <a:ext cx="1734911" cy="1792508"/>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 name="Rectangle 17">
            <a:extLst>
              <a:ext uri="{FF2B5EF4-FFF2-40B4-BE49-F238E27FC236}">
                <a16:creationId xmlns:a16="http://schemas.microsoft.com/office/drawing/2014/main" id="{6551926E-8AA0-2EBA-EF89-18F995218DC6}"/>
              </a:ext>
            </a:extLst>
          </p:cNvPr>
          <p:cNvSpPr/>
          <p:nvPr/>
        </p:nvSpPr>
        <p:spPr>
          <a:xfrm>
            <a:off x="6643437" y="1263124"/>
            <a:ext cx="2501049" cy="1092272"/>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 name="TextBox 18">
            <a:extLst>
              <a:ext uri="{FF2B5EF4-FFF2-40B4-BE49-F238E27FC236}">
                <a16:creationId xmlns:a16="http://schemas.microsoft.com/office/drawing/2014/main" id="{366EAEB3-AD1B-655D-085F-0A8CAA0FEA2A}"/>
              </a:ext>
            </a:extLst>
          </p:cNvPr>
          <p:cNvSpPr txBox="1"/>
          <p:nvPr/>
        </p:nvSpPr>
        <p:spPr>
          <a:xfrm>
            <a:off x="6981120" y="854850"/>
            <a:ext cx="1856719" cy="400110"/>
          </a:xfrm>
          <a:prstGeom prst="rect">
            <a:avLst/>
          </a:prstGeom>
          <a:noFill/>
        </p:spPr>
        <p:txBody>
          <a:bodyPr wrap="square" rtlCol="0">
            <a:spAutoFit/>
          </a:bodyPr>
          <a:lstStyle/>
          <a:p>
            <a:r>
              <a:rPr lang="en-US" sz="1000" dirty="0">
                <a:solidFill>
                  <a:schemeClr val="accent5">
                    <a:lumMod val="40000"/>
                    <a:lumOff val="60000"/>
                  </a:schemeClr>
                </a:solidFill>
              </a:rPr>
              <a:t>Create instances of the cube and convert them into volume</a:t>
            </a:r>
          </a:p>
        </p:txBody>
      </p:sp>
      <p:pic>
        <p:nvPicPr>
          <p:cNvPr id="21" name="Picture 20">
            <a:extLst>
              <a:ext uri="{FF2B5EF4-FFF2-40B4-BE49-F238E27FC236}">
                <a16:creationId xmlns:a16="http://schemas.microsoft.com/office/drawing/2014/main" id="{079FC10A-2527-7985-87C9-8A15764619B8}"/>
              </a:ext>
            </a:extLst>
          </p:cNvPr>
          <p:cNvPicPr>
            <a:picLocks noChangeAspect="1"/>
          </p:cNvPicPr>
          <p:nvPr/>
        </p:nvPicPr>
        <p:blipFill>
          <a:blip r:embed="rId5"/>
          <a:stretch>
            <a:fillRect/>
          </a:stretch>
        </p:blipFill>
        <p:spPr>
          <a:xfrm>
            <a:off x="2841680" y="3849911"/>
            <a:ext cx="2552608" cy="2848925"/>
          </a:xfrm>
          <a:prstGeom prst="rect">
            <a:avLst/>
          </a:prstGeom>
        </p:spPr>
      </p:pic>
      <p:pic>
        <p:nvPicPr>
          <p:cNvPr id="23" name="Picture 22">
            <a:extLst>
              <a:ext uri="{FF2B5EF4-FFF2-40B4-BE49-F238E27FC236}">
                <a16:creationId xmlns:a16="http://schemas.microsoft.com/office/drawing/2014/main" id="{99320AA5-3BB3-DA91-664D-665F0645279E}"/>
              </a:ext>
            </a:extLst>
          </p:cNvPr>
          <p:cNvPicPr>
            <a:picLocks noChangeAspect="1"/>
          </p:cNvPicPr>
          <p:nvPr/>
        </p:nvPicPr>
        <p:blipFill>
          <a:blip r:embed="rId6"/>
          <a:stretch>
            <a:fillRect/>
          </a:stretch>
        </p:blipFill>
        <p:spPr>
          <a:xfrm>
            <a:off x="6592465" y="3823321"/>
            <a:ext cx="2757855" cy="2890255"/>
          </a:xfrm>
          <a:prstGeom prst="rect">
            <a:avLst/>
          </a:prstGeom>
        </p:spPr>
      </p:pic>
      <p:pic>
        <p:nvPicPr>
          <p:cNvPr id="29" name="Picture 28">
            <a:extLst>
              <a:ext uri="{FF2B5EF4-FFF2-40B4-BE49-F238E27FC236}">
                <a16:creationId xmlns:a16="http://schemas.microsoft.com/office/drawing/2014/main" id="{EFCABC0F-CA23-4427-7F23-318AF9032A47}"/>
              </a:ext>
            </a:extLst>
          </p:cNvPr>
          <p:cNvPicPr>
            <a:picLocks noChangeAspect="1"/>
          </p:cNvPicPr>
          <p:nvPr/>
        </p:nvPicPr>
        <p:blipFill rotWithShape="1">
          <a:blip r:embed="rId7"/>
          <a:srcRect l="5248" t="15185" r="2897" b="6078"/>
          <a:stretch/>
        </p:blipFill>
        <p:spPr>
          <a:xfrm>
            <a:off x="6592465" y="2841927"/>
            <a:ext cx="966575" cy="504709"/>
          </a:xfrm>
          <a:prstGeom prst="rect">
            <a:avLst/>
          </a:prstGeom>
        </p:spPr>
      </p:pic>
    </p:spTree>
    <p:extLst>
      <p:ext uri="{BB962C8B-B14F-4D97-AF65-F5344CB8AC3E}">
        <p14:creationId xmlns:p14="http://schemas.microsoft.com/office/powerpoint/2010/main" val="15296937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5" name="Picture 24">
            <a:extLst>
              <a:ext uri="{FF2B5EF4-FFF2-40B4-BE49-F238E27FC236}">
                <a16:creationId xmlns:a16="http://schemas.microsoft.com/office/drawing/2014/main" id="{AD35F747-D900-8D05-26D7-36D72F1B793F}"/>
              </a:ext>
            </a:extLst>
          </p:cNvPr>
          <p:cNvPicPr>
            <a:picLocks noChangeAspect="1"/>
          </p:cNvPicPr>
          <p:nvPr/>
        </p:nvPicPr>
        <p:blipFill>
          <a:blip r:embed="rId2"/>
          <a:stretch>
            <a:fillRect/>
          </a:stretch>
        </p:blipFill>
        <p:spPr>
          <a:xfrm>
            <a:off x="6436729" y="3851682"/>
            <a:ext cx="2757855" cy="2961512"/>
          </a:xfrm>
          <a:prstGeom prst="rect">
            <a:avLst/>
          </a:prstGeom>
        </p:spPr>
      </p:pic>
      <p:pic>
        <p:nvPicPr>
          <p:cNvPr id="20" name="Picture 19">
            <a:extLst>
              <a:ext uri="{FF2B5EF4-FFF2-40B4-BE49-F238E27FC236}">
                <a16:creationId xmlns:a16="http://schemas.microsoft.com/office/drawing/2014/main" id="{700C2A7E-2DCC-EFE2-9A1A-13A8166F7741}"/>
              </a:ext>
            </a:extLst>
          </p:cNvPr>
          <p:cNvPicPr>
            <a:picLocks noChangeAspect="1"/>
          </p:cNvPicPr>
          <p:nvPr/>
        </p:nvPicPr>
        <p:blipFill>
          <a:blip r:embed="rId3"/>
          <a:stretch>
            <a:fillRect/>
          </a:stretch>
        </p:blipFill>
        <p:spPr>
          <a:xfrm>
            <a:off x="1987124" y="3922939"/>
            <a:ext cx="2757855" cy="2890255"/>
          </a:xfrm>
          <a:prstGeom prst="rect">
            <a:avLst/>
          </a:prstGeom>
        </p:spPr>
      </p:pic>
      <p:sp>
        <p:nvSpPr>
          <p:cNvPr id="2" name="Title 1">
            <a:extLst>
              <a:ext uri="{FF2B5EF4-FFF2-40B4-BE49-F238E27FC236}">
                <a16:creationId xmlns:a16="http://schemas.microsoft.com/office/drawing/2014/main" id="{C52AC2D7-8226-6B55-1793-7BF1ED6F36CB}"/>
              </a:ext>
            </a:extLst>
          </p:cNvPr>
          <p:cNvSpPr>
            <a:spLocks noGrp="1"/>
          </p:cNvSpPr>
          <p:nvPr>
            <p:ph type="ctrTitle"/>
          </p:nvPr>
        </p:nvSpPr>
        <p:spPr>
          <a:xfrm>
            <a:off x="210871" y="44144"/>
            <a:ext cx="5211361" cy="495595"/>
          </a:xfrm>
        </p:spPr>
        <p:txBody>
          <a:bodyPr>
            <a:normAutofit/>
          </a:bodyPr>
          <a:lstStyle/>
          <a:p>
            <a:pPr algn="l"/>
            <a:r>
              <a:rPr lang="en-US" sz="2400" dirty="0">
                <a:solidFill>
                  <a:schemeClr val="accent5">
                    <a:lumMod val="40000"/>
                    <a:lumOff val="60000"/>
                  </a:schemeClr>
                </a:solidFill>
              </a:rPr>
              <a:t>Create Shapes and Details with Volumes</a:t>
            </a:r>
          </a:p>
        </p:txBody>
      </p:sp>
      <p:pic>
        <p:nvPicPr>
          <p:cNvPr id="9" name="Picture 8" descr="Logo&#10;&#10;Description automatically generated with medium confidence">
            <a:extLst>
              <a:ext uri="{FF2B5EF4-FFF2-40B4-BE49-F238E27FC236}">
                <a16:creationId xmlns:a16="http://schemas.microsoft.com/office/drawing/2014/main" id="{821C8C42-CA84-CCF8-F4F7-56E0415318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28633" y="746729"/>
            <a:ext cx="3063367" cy="1361007"/>
          </a:xfrm>
          <a:prstGeom prst="rect">
            <a:avLst/>
          </a:prstGeom>
        </p:spPr>
      </p:pic>
      <p:sp>
        <p:nvSpPr>
          <p:cNvPr id="10" name="TextBox 9">
            <a:extLst>
              <a:ext uri="{FF2B5EF4-FFF2-40B4-BE49-F238E27FC236}">
                <a16:creationId xmlns:a16="http://schemas.microsoft.com/office/drawing/2014/main" id="{0A069251-BDCE-56D6-4439-15BC6F7D2ABC}"/>
              </a:ext>
            </a:extLst>
          </p:cNvPr>
          <p:cNvSpPr txBox="1"/>
          <p:nvPr/>
        </p:nvSpPr>
        <p:spPr>
          <a:xfrm>
            <a:off x="9908016" y="608230"/>
            <a:ext cx="1856719" cy="276999"/>
          </a:xfrm>
          <a:prstGeom prst="rect">
            <a:avLst/>
          </a:prstGeom>
          <a:noFill/>
        </p:spPr>
        <p:txBody>
          <a:bodyPr wrap="square" rtlCol="0">
            <a:spAutoFit/>
          </a:bodyPr>
          <a:lstStyle/>
          <a:p>
            <a:r>
              <a:rPr lang="en-US" sz="1200" dirty="0">
                <a:solidFill>
                  <a:schemeClr val="accent5">
                    <a:lumMod val="40000"/>
                    <a:lumOff val="60000"/>
                  </a:schemeClr>
                </a:solidFill>
              </a:rPr>
              <a:t>Boolean Operations</a:t>
            </a:r>
          </a:p>
        </p:txBody>
      </p:sp>
      <p:sp>
        <p:nvSpPr>
          <p:cNvPr id="12" name="TextBox 11">
            <a:extLst>
              <a:ext uri="{FF2B5EF4-FFF2-40B4-BE49-F238E27FC236}">
                <a16:creationId xmlns:a16="http://schemas.microsoft.com/office/drawing/2014/main" id="{68B0732D-6B33-A92E-DA50-13D4E019E4F2}"/>
              </a:ext>
            </a:extLst>
          </p:cNvPr>
          <p:cNvSpPr txBox="1"/>
          <p:nvPr/>
        </p:nvSpPr>
        <p:spPr>
          <a:xfrm>
            <a:off x="5390594" y="3023627"/>
            <a:ext cx="2425063" cy="861774"/>
          </a:xfrm>
          <a:prstGeom prst="rect">
            <a:avLst/>
          </a:prstGeom>
          <a:noFill/>
        </p:spPr>
        <p:txBody>
          <a:bodyPr wrap="square" rtlCol="0">
            <a:spAutoFit/>
          </a:bodyPr>
          <a:lstStyle/>
          <a:p>
            <a:r>
              <a:rPr lang="en-US" sz="1000" dirty="0">
                <a:solidFill>
                  <a:schemeClr val="accent5">
                    <a:lumMod val="40000"/>
                    <a:lumOff val="60000"/>
                  </a:schemeClr>
                </a:solidFill>
              </a:rPr>
              <a:t>“merge_volume” combines volumes based on the selected mode. In this case, “difference” is selected to subtract the cube volume from the cliff volume to create the dents.</a:t>
            </a:r>
          </a:p>
        </p:txBody>
      </p:sp>
      <p:sp>
        <p:nvSpPr>
          <p:cNvPr id="14" name="TextBox 13">
            <a:extLst>
              <a:ext uri="{FF2B5EF4-FFF2-40B4-BE49-F238E27FC236}">
                <a16:creationId xmlns:a16="http://schemas.microsoft.com/office/drawing/2014/main" id="{D26416FE-FBF8-5CE1-B780-A0D5ED6B4D0C}"/>
              </a:ext>
            </a:extLst>
          </p:cNvPr>
          <p:cNvSpPr txBox="1"/>
          <p:nvPr/>
        </p:nvSpPr>
        <p:spPr>
          <a:xfrm>
            <a:off x="9385503" y="1824482"/>
            <a:ext cx="493283" cy="246221"/>
          </a:xfrm>
          <a:prstGeom prst="rect">
            <a:avLst/>
          </a:prstGeom>
          <a:noFill/>
        </p:spPr>
        <p:txBody>
          <a:bodyPr wrap="square" rtlCol="0">
            <a:spAutoFit/>
          </a:bodyPr>
          <a:lstStyle/>
          <a:p>
            <a:r>
              <a:rPr lang="en-US" sz="1000" dirty="0">
                <a:solidFill>
                  <a:schemeClr val="accent5">
                    <a:lumMod val="40000"/>
                    <a:lumOff val="60000"/>
                  </a:schemeClr>
                </a:solidFill>
              </a:rPr>
              <a:t>union</a:t>
            </a:r>
          </a:p>
        </p:txBody>
      </p:sp>
      <p:sp>
        <p:nvSpPr>
          <p:cNvPr id="16" name="TextBox 15">
            <a:extLst>
              <a:ext uri="{FF2B5EF4-FFF2-40B4-BE49-F238E27FC236}">
                <a16:creationId xmlns:a16="http://schemas.microsoft.com/office/drawing/2014/main" id="{B4EB9F6E-9CE9-6074-2684-FE80DFBECE80}"/>
              </a:ext>
            </a:extLst>
          </p:cNvPr>
          <p:cNvSpPr txBox="1"/>
          <p:nvPr/>
        </p:nvSpPr>
        <p:spPr>
          <a:xfrm>
            <a:off x="10209743" y="1824482"/>
            <a:ext cx="746728" cy="246221"/>
          </a:xfrm>
          <a:prstGeom prst="rect">
            <a:avLst/>
          </a:prstGeom>
          <a:noFill/>
        </p:spPr>
        <p:txBody>
          <a:bodyPr wrap="square" rtlCol="0">
            <a:spAutoFit/>
          </a:bodyPr>
          <a:lstStyle/>
          <a:p>
            <a:r>
              <a:rPr lang="en-US" sz="1000" dirty="0">
                <a:solidFill>
                  <a:schemeClr val="accent5">
                    <a:lumMod val="40000"/>
                    <a:lumOff val="60000"/>
                  </a:schemeClr>
                </a:solidFill>
              </a:rPr>
              <a:t>difference</a:t>
            </a:r>
          </a:p>
        </p:txBody>
      </p:sp>
      <p:sp>
        <p:nvSpPr>
          <p:cNvPr id="17" name="TextBox 16">
            <a:extLst>
              <a:ext uri="{FF2B5EF4-FFF2-40B4-BE49-F238E27FC236}">
                <a16:creationId xmlns:a16="http://schemas.microsoft.com/office/drawing/2014/main" id="{E28C4608-4F80-A784-B2C7-DDFDA134CB33}"/>
              </a:ext>
            </a:extLst>
          </p:cNvPr>
          <p:cNvSpPr txBox="1"/>
          <p:nvPr/>
        </p:nvSpPr>
        <p:spPr>
          <a:xfrm>
            <a:off x="11079240" y="1824482"/>
            <a:ext cx="873274" cy="246221"/>
          </a:xfrm>
          <a:prstGeom prst="rect">
            <a:avLst/>
          </a:prstGeom>
          <a:noFill/>
        </p:spPr>
        <p:txBody>
          <a:bodyPr wrap="square" rtlCol="0">
            <a:spAutoFit/>
          </a:bodyPr>
          <a:lstStyle/>
          <a:p>
            <a:r>
              <a:rPr lang="en-US" sz="1000" dirty="0">
                <a:solidFill>
                  <a:schemeClr val="accent5">
                    <a:lumMod val="40000"/>
                    <a:lumOff val="60000"/>
                  </a:schemeClr>
                </a:solidFill>
              </a:rPr>
              <a:t>intersection</a:t>
            </a:r>
          </a:p>
        </p:txBody>
      </p:sp>
      <p:sp>
        <p:nvSpPr>
          <p:cNvPr id="18" name="Arrow: Right 17">
            <a:extLst>
              <a:ext uri="{FF2B5EF4-FFF2-40B4-BE49-F238E27FC236}">
                <a16:creationId xmlns:a16="http://schemas.microsoft.com/office/drawing/2014/main" id="{8EB1E78F-D7F4-24AA-6359-802A2B3B827B}"/>
              </a:ext>
            </a:extLst>
          </p:cNvPr>
          <p:cNvSpPr/>
          <p:nvPr/>
        </p:nvSpPr>
        <p:spPr>
          <a:xfrm>
            <a:off x="4778195" y="5220623"/>
            <a:ext cx="1625318" cy="207433"/>
          </a:xfrm>
          <a:prstGeom prst="rightArrow">
            <a:avLst>
              <a:gd name="adj1" fmla="val 32312"/>
              <a:gd name="adj2" fmla="val 55247"/>
            </a:avLst>
          </a:prstGeom>
          <a:solidFill>
            <a:srgbClr val="1F4E7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6F7E6889-0D1A-5C52-73A7-CD3A7B403FB4}"/>
              </a:ext>
            </a:extLst>
          </p:cNvPr>
          <p:cNvSpPr/>
          <p:nvPr/>
        </p:nvSpPr>
        <p:spPr>
          <a:xfrm>
            <a:off x="7747907" y="2539092"/>
            <a:ext cx="885825" cy="1289958"/>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23" name="Group 22">
            <a:extLst>
              <a:ext uri="{FF2B5EF4-FFF2-40B4-BE49-F238E27FC236}">
                <a16:creationId xmlns:a16="http://schemas.microsoft.com/office/drawing/2014/main" id="{181863AA-AE4F-D26D-3AAB-34BBEBBA0EA0}"/>
              </a:ext>
            </a:extLst>
          </p:cNvPr>
          <p:cNvGrpSpPr>
            <a:grpSpLocks noGrp="1" noUngrp="1" noRot="1" noMove="1" noResize="1"/>
          </p:cNvGrpSpPr>
          <p:nvPr/>
        </p:nvGrpSpPr>
        <p:grpSpPr>
          <a:xfrm>
            <a:off x="0" y="672958"/>
            <a:ext cx="9119103" cy="3294885"/>
            <a:chOff x="0" y="672958"/>
            <a:chExt cx="9119103" cy="3294885"/>
          </a:xfrm>
        </p:grpSpPr>
        <p:pic>
          <p:nvPicPr>
            <p:cNvPr id="7" name="Picture 6">
              <a:extLst>
                <a:ext uri="{FF2B5EF4-FFF2-40B4-BE49-F238E27FC236}">
                  <a16:creationId xmlns:a16="http://schemas.microsoft.com/office/drawing/2014/main" id="{719B81ED-2FEE-7D75-B2D3-ABD474EA61D9}"/>
                </a:ext>
              </a:extLst>
            </p:cNvPr>
            <p:cNvPicPr>
              <a:picLocks noGrp="1" noRot="1" noChangeAspect="1" noMove="1" noResize="1" noEditPoints="1" noAdjustHandles="1" noChangeArrowheads="1" noChangeShapeType="1" noCrop="1"/>
            </p:cNvPicPr>
            <p:nvPr/>
          </p:nvPicPr>
          <p:blipFill>
            <a:blip r:embed="rId5"/>
            <a:stretch>
              <a:fillRect/>
            </a:stretch>
          </p:blipFill>
          <p:spPr>
            <a:xfrm>
              <a:off x="0" y="672958"/>
              <a:ext cx="9119103" cy="3294885"/>
            </a:xfrm>
            <a:prstGeom prst="rect">
              <a:avLst/>
            </a:prstGeom>
          </p:spPr>
        </p:pic>
        <p:pic>
          <p:nvPicPr>
            <p:cNvPr id="22" name="Picture 21">
              <a:extLst>
                <a:ext uri="{FF2B5EF4-FFF2-40B4-BE49-F238E27FC236}">
                  <a16:creationId xmlns:a16="http://schemas.microsoft.com/office/drawing/2014/main" id="{739D03CD-EC03-3CA9-F093-F20396062897}"/>
                </a:ext>
              </a:extLst>
            </p:cNvPr>
            <p:cNvPicPr>
              <a:picLocks noGrp="1" noRot="1" noChangeAspect="1" noMove="1" noResize="1" noEditPoints="1" noAdjustHandles="1" noChangeArrowheads="1" noChangeShapeType="1" noCrop="1"/>
            </p:cNvPicPr>
            <p:nvPr/>
          </p:nvPicPr>
          <p:blipFill>
            <a:blip r:embed="rId6"/>
            <a:stretch>
              <a:fillRect/>
            </a:stretch>
          </p:blipFill>
          <p:spPr>
            <a:xfrm>
              <a:off x="3599448" y="2729831"/>
              <a:ext cx="337820" cy="66675"/>
            </a:xfrm>
            <a:prstGeom prst="rect">
              <a:avLst/>
            </a:prstGeom>
          </p:spPr>
        </p:pic>
      </p:grpSp>
      <p:sp>
        <p:nvSpPr>
          <p:cNvPr id="26" name="TextBox 25">
            <a:extLst>
              <a:ext uri="{FF2B5EF4-FFF2-40B4-BE49-F238E27FC236}">
                <a16:creationId xmlns:a16="http://schemas.microsoft.com/office/drawing/2014/main" id="{0EE2AB8D-8675-6420-28D1-7953424F4071}"/>
              </a:ext>
            </a:extLst>
          </p:cNvPr>
          <p:cNvSpPr txBox="1"/>
          <p:nvPr/>
        </p:nvSpPr>
        <p:spPr>
          <a:xfrm>
            <a:off x="7747907" y="1500797"/>
            <a:ext cx="1257957" cy="1015663"/>
          </a:xfrm>
          <a:prstGeom prst="rect">
            <a:avLst/>
          </a:prstGeom>
          <a:noFill/>
        </p:spPr>
        <p:txBody>
          <a:bodyPr wrap="square" rtlCol="0">
            <a:spAutoFit/>
          </a:bodyPr>
          <a:lstStyle/>
          <a:p>
            <a:r>
              <a:rPr lang="en-US" sz="1000" dirty="0">
                <a:solidFill>
                  <a:schemeClr val="accent5">
                    <a:lumMod val="40000"/>
                    <a:lumOff val="60000"/>
                  </a:schemeClr>
                </a:solidFill>
              </a:rPr>
              <a:t>“merge_volumes” combines volumes through Boolean operations including union, difference and intersection. </a:t>
            </a:r>
          </a:p>
        </p:txBody>
      </p:sp>
      <p:sp>
        <p:nvSpPr>
          <p:cNvPr id="27" name="Rectangle 26">
            <a:extLst>
              <a:ext uri="{FF2B5EF4-FFF2-40B4-BE49-F238E27FC236}">
                <a16:creationId xmlns:a16="http://schemas.microsoft.com/office/drawing/2014/main" id="{9C18E9DB-6ED7-D428-90D4-6BBA6E079428}"/>
              </a:ext>
            </a:extLst>
          </p:cNvPr>
          <p:cNvSpPr/>
          <p:nvPr/>
        </p:nvSpPr>
        <p:spPr>
          <a:xfrm>
            <a:off x="7815656" y="2539092"/>
            <a:ext cx="818076" cy="1230148"/>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8" name="TextBox 27">
            <a:extLst>
              <a:ext uri="{FF2B5EF4-FFF2-40B4-BE49-F238E27FC236}">
                <a16:creationId xmlns:a16="http://schemas.microsoft.com/office/drawing/2014/main" id="{27618F42-BB7B-DF17-9776-AD656F33800A}"/>
              </a:ext>
            </a:extLst>
          </p:cNvPr>
          <p:cNvSpPr txBox="1"/>
          <p:nvPr/>
        </p:nvSpPr>
        <p:spPr>
          <a:xfrm>
            <a:off x="4706096" y="4649140"/>
            <a:ext cx="1802732" cy="553998"/>
          </a:xfrm>
          <a:prstGeom prst="rect">
            <a:avLst/>
          </a:prstGeom>
          <a:noFill/>
        </p:spPr>
        <p:txBody>
          <a:bodyPr wrap="square" rtlCol="0">
            <a:spAutoFit/>
          </a:bodyPr>
          <a:lstStyle/>
          <a:p>
            <a:r>
              <a:rPr lang="en-US" sz="1000" dirty="0">
                <a:solidFill>
                  <a:schemeClr val="accent5">
                    <a:lumMod val="40000"/>
                    <a:lumOff val="60000"/>
                  </a:schemeClr>
                </a:solidFill>
              </a:rPr>
              <a:t>The volume of the ellipses is subtracted from the volume of the rock to create the dents</a:t>
            </a:r>
          </a:p>
        </p:txBody>
      </p:sp>
      <p:pic>
        <p:nvPicPr>
          <p:cNvPr id="4" name="Picture 3">
            <a:extLst>
              <a:ext uri="{FF2B5EF4-FFF2-40B4-BE49-F238E27FC236}">
                <a16:creationId xmlns:a16="http://schemas.microsoft.com/office/drawing/2014/main" id="{EFED186A-4A96-D925-1541-3E4B4EB02AD5}"/>
              </a:ext>
            </a:extLst>
          </p:cNvPr>
          <p:cNvPicPr>
            <a:picLocks noChangeAspect="1"/>
          </p:cNvPicPr>
          <p:nvPr/>
        </p:nvPicPr>
        <p:blipFill rotWithShape="1">
          <a:blip r:embed="rId7"/>
          <a:srcRect b="25645"/>
          <a:stretch/>
        </p:blipFill>
        <p:spPr>
          <a:xfrm>
            <a:off x="9385503" y="3091955"/>
            <a:ext cx="2071239" cy="2639102"/>
          </a:xfrm>
          <a:prstGeom prst="rect">
            <a:avLst/>
          </a:prstGeom>
        </p:spPr>
      </p:pic>
      <p:cxnSp>
        <p:nvCxnSpPr>
          <p:cNvPr id="5" name="Straight Connector 4">
            <a:extLst>
              <a:ext uri="{FF2B5EF4-FFF2-40B4-BE49-F238E27FC236}">
                <a16:creationId xmlns:a16="http://schemas.microsoft.com/office/drawing/2014/main" id="{268DADAA-6E9D-DE90-E796-2B3D4C7E8E0D}"/>
              </a:ext>
            </a:extLst>
          </p:cNvPr>
          <p:cNvCxnSpPr>
            <a:cxnSpLocks/>
          </p:cNvCxnSpPr>
          <p:nvPr/>
        </p:nvCxnSpPr>
        <p:spPr>
          <a:xfrm>
            <a:off x="8629978" y="3327420"/>
            <a:ext cx="751771" cy="0"/>
          </a:xfrm>
          <a:prstGeom prst="line">
            <a:avLst/>
          </a:prstGeom>
          <a:ln w="9525">
            <a:solidFill>
              <a:schemeClr val="accent5">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AA55694B-B11B-2F88-B158-5A99C4CBD125}"/>
              </a:ext>
            </a:extLst>
          </p:cNvPr>
          <p:cNvSpPr/>
          <p:nvPr/>
        </p:nvSpPr>
        <p:spPr>
          <a:xfrm>
            <a:off x="9554817" y="4448314"/>
            <a:ext cx="1855305" cy="191992"/>
          </a:xfrm>
          <a:prstGeom prst="rect">
            <a:avLst/>
          </a:prstGeom>
          <a:ln w="9525">
            <a:solidFill>
              <a:schemeClr val="accent2"/>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3511511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4" name="Picture 23">
            <a:extLst>
              <a:ext uri="{FF2B5EF4-FFF2-40B4-BE49-F238E27FC236}">
                <a16:creationId xmlns:a16="http://schemas.microsoft.com/office/drawing/2014/main" id="{4CF830A8-BD2F-34A0-5C88-47933DF16D3A}"/>
              </a:ext>
            </a:extLst>
          </p:cNvPr>
          <p:cNvPicPr>
            <a:picLocks noGrp="1" noRot="1" noChangeAspect="1" noMove="1" noResize="1" noEditPoints="1" noAdjustHandles="1" noChangeArrowheads="1" noChangeShapeType="1" noCrop="1"/>
          </p:cNvPicPr>
          <p:nvPr/>
        </p:nvPicPr>
        <p:blipFill>
          <a:blip r:embed="rId3"/>
          <a:stretch>
            <a:fillRect/>
          </a:stretch>
        </p:blipFill>
        <p:spPr>
          <a:xfrm>
            <a:off x="707409" y="663563"/>
            <a:ext cx="10777182" cy="3339052"/>
          </a:xfrm>
          <a:prstGeom prst="rect">
            <a:avLst/>
          </a:prstGeom>
        </p:spPr>
      </p:pic>
      <p:sp>
        <p:nvSpPr>
          <p:cNvPr id="2" name="Title 1">
            <a:extLst>
              <a:ext uri="{FF2B5EF4-FFF2-40B4-BE49-F238E27FC236}">
                <a16:creationId xmlns:a16="http://schemas.microsoft.com/office/drawing/2014/main" id="{C52AC2D7-8226-6B55-1793-7BF1ED6F36CB}"/>
              </a:ext>
            </a:extLst>
          </p:cNvPr>
          <p:cNvSpPr>
            <a:spLocks noGrp="1"/>
          </p:cNvSpPr>
          <p:nvPr>
            <p:ph type="ctrTitle"/>
          </p:nvPr>
        </p:nvSpPr>
        <p:spPr>
          <a:xfrm>
            <a:off x="210871" y="44144"/>
            <a:ext cx="5211361" cy="495595"/>
          </a:xfrm>
        </p:spPr>
        <p:txBody>
          <a:bodyPr>
            <a:normAutofit/>
          </a:bodyPr>
          <a:lstStyle/>
          <a:p>
            <a:pPr algn="l"/>
            <a:r>
              <a:rPr lang="en-US" sz="2400" dirty="0">
                <a:solidFill>
                  <a:schemeClr val="accent5">
                    <a:lumMod val="40000"/>
                    <a:lumOff val="60000"/>
                  </a:schemeClr>
                </a:solidFill>
              </a:rPr>
              <a:t>Create Shapes and Details with Volumes</a:t>
            </a:r>
          </a:p>
        </p:txBody>
      </p:sp>
      <p:sp>
        <p:nvSpPr>
          <p:cNvPr id="11" name="Arrow: Right 10">
            <a:extLst>
              <a:ext uri="{FF2B5EF4-FFF2-40B4-BE49-F238E27FC236}">
                <a16:creationId xmlns:a16="http://schemas.microsoft.com/office/drawing/2014/main" id="{66658BDB-94A8-DD4D-750B-C347B59B86EC}"/>
              </a:ext>
            </a:extLst>
          </p:cNvPr>
          <p:cNvSpPr/>
          <p:nvPr/>
        </p:nvSpPr>
        <p:spPr>
          <a:xfrm>
            <a:off x="3319531" y="5305419"/>
            <a:ext cx="545495" cy="207433"/>
          </a:xfrm>
          <a:prstGeom prst="rightArrow">
            <a:avLst>
              <a:gd name="adj1" fmla="val 32312"/>
              <a:gd name="adj2" fmla="val 55247"/>
            </a:avLst>
          </a:prstGeom>
          <a:solidFill>
            <a:srgbClr val="1F4E7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row: Right 11">
            <a:extLst>
              <a:ext uri="{FF2B5EF4-FFF2-40B4-BE49-F238E27FC236}">
                <a16:creationId xmlns:a16="http://schemas.microsoft.com/office/drawing/2014/main" id="{3B476F2B-20E9-9752-A4D8-4D5C6D437DF1}"/>
              </a:ext>
            </a:extLst>
          </p:cNvPr>
          <p:cNvSpPr/>
          <p:nvPr/>
        </p:nvSpPr>
        <p:spPr>
          <a:xfrm>
            <a:off x="7038279" y="5305419"/>
            <a:ext cx="1696659" cy="207433"/>
          </a:xfrm>
          <a:prstGeom prst="rightArrow">
            <a:avLst>
              <a:gd name="adj1" fmla="val 32312"/>
              <a:gd name="adj2" fmla="val 55247"/>
            </a:avLst>
          </a:prstGeom>
          <a:solidFill>
            <a:srgbClr val="1F4E7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FDB151F9-E131-4529-181D-E967A07A1756}"/>
              </a:ext>
            </a:extLst>
          </p:cNvPr>
          <p:cNvSpPr txBox="1"/>
          <p:nvPr/>
        </p:nvSpPr>
        <p:spPr>
          <a:xfrm>
            <a:off x="3159016" y="740705"/>
            <a:ext cx="2533629" cy="246221"/>
          </a:xfrm>
          <a:prstGeom prst="rect">
            <a:avLst/>
          </a:prstGeom>
          <a:noFill/>
        </p:spPr>
        <p:txBody>
          <a:bodyPr wrap="square" rtlCol="0">
            <a:spAutoFit/>
          </a:bodyPr>
          <a:lstStyle/>
          <a:p>
            <a:r>
              <a:rPr lang="en-US" sz="1000" dirty="0">
                <a:solidFill>
                  <a:schemeClr val="accent5">
                    <a:lumMod val="40000"/>
                    <a:lumOff val="60000"/>
                  </a:schemeClr>
                </a:solidFill>
              </a:rPr>
              <a:t>displace mesh points with a fractal noise field</a:t>
            </a:r>
          </a:p>
        </p:txBody>
      </p:sp>
      <p:sp>
        <p:nvSpPr>
          <p:cNvPr id="14" name="Rectangle 13">
            <a:extLst>
              <a:ext uri="{FF2B5EF4-FFF2-40B4-BE49-F238E27FC236}">
                <a16:creationId xmlns:a16="http://schemas.microsoft.com/office/drawing/2014/main" id="{73A7B19A-1362-A7DC-D34A-F6AAF6161937}"/>
              </a:ext>
            </a:extLst>
          </p:cNvPr>
          <p:cNvSpPr/>
          <p:nvPr/>
        </p:nvSpPr>
        <p:spPr>
          <a:xfrm>
            <a:off x="3107140" y="1019234"/>
            <a:ext cx="2637382" cy="2832774"/>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Rectangle 14">
            <a:extLst>
              <a:ext uri="{FF2B5EF4-FFF2-40B4-BE49-F238E27FC236}">
                <a16:creationId xmlns:a16="http://schemas.microsoft.com/office/drawing/2014/main" id="{3EB62094-1164-8CD7-6AF6-0EF17875185E}"/>
              </a:ext>
            </a:extLst>
          </p:cNvPr>
          <p:cNvSpPr/>
          <p:nvPr/>
        </p:nvSpPr>
        <p:spPr>
          <a:xfrm>
            <a:off x="5860864" y="1019234"/>
            <a:ext cx="5581884" cy="2832774"/>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TextBox 15">
            <a:extLst>
              <a:ext uri="{FF2B5EF4-FFF2-40B4-BE49-F238E27FC236}">
                <a16:creationId xmlns:a16="http://schemas.microsoft.com/office/drawing/2014/main" id="{D4725580-1415-1CF8-0203-F67D4CB31524}"/>
              </a:ext>
            </a:extLst>
          </p:cNvPr>
          <p:cNvSpPr txBox="1"/>
          <p:nvPr/>
        </p:nvSpPr>
        <p:spPr>
          <a:xfrm>
            <a:off x="6267427" y="740705"/>
            <a:ext cx="4935022" cy="246221"/>
          </a:xfrm>
          <a:prstGeom prst="rect">
            <a:avLst/>
          </a:prstGeom>
          <a:noFill/>
        </p:spPr>
        <p:txBody>
          <a:bodyPr wrap="square" rtlCol="0">
            <a:spAutoFit/>
          </a:bodyPr>
          <a:lstStyle/>
          <a:p>
            <a:r>
              <a:rPr lang="en-US" sz="1000" dirty="0">
                <a:solidFill>
                  <a:schemeClr val="accent5">
                    <a:lumMod val="40000"/>
                    <a:lumOff val="60000"/>
                  </a:schemeClr>
                </a:solidFill>
              </a:rPr>
              <a:t>displace mesh points again with another fractal noise field of different parameters</a:t>
            </a:r>
          </a:p>
        </p:txBody>
      </p:sp>
      <p:sp>
        <p:nvSpPr>
          <p:cNvPr id="17" name="TextBox 16">
            <a:extLst>
              <a:ext uri="{FF2B5EF4-FFF2-40B4-BE49-F238E27FC236}">
                <a16:creationId xmlns:a16="http://schemas.microsoft.com/office/drawing/2014/main" id="{B688B7BA-194B-AC3F-D5B5-6642869EFE9A}"/>
              </a:ext>
            </a:extLst>
          </p:cNvPr>
          <p:cNvSpPr txBox="1"/>
          <p:nvPr/>
        </p:nvSpPr>
        <p:spPr>
          <a:xfrm>
            <a:off x="6848008" y="1509424"/>
            <a:ext cx="2492408" cy="400110"/>
          </a:xfrm>
          <a:prstGeom prst="rect">
            <a:avLst/>
          </a:prstGeom>
          <a:noFill/>
        </p:spPr>
        <p:txBody>
          <a:bodyPr wrap="square" rtlCol="0">
            <a:spAutoFit/>
          </a:bodyPr>
          <a:lstStyle/>
          <a:p>
            <a:r>
              <a:rPr lang="en-US" sz="1000" dirty="0">
                <a:solidFill>
                  <a:schemeClr val="accent5">
                    <a:lumMod val="40000"/>
                    <a:lumOff val="60000"/>
                  </a:schemeClr>
                </a:solidFill>
              </a:rPr>
              <a:t>scale the y coordinates of the mesh point positions to create the striated texture</a:t>
            </a:r>
          </a:p>
        </p:txBody>
      </p:sp>
      <p:pic>
        <p:nvPicPr>
          <p:cNvPr id="18" name="Picture 17">
            <a:extLst>
              <a:ext uri="{FF2B5EF4-FFF2-40B4-BE49-F238E27FC236}">
                <a16:creationId xmlns:a16="http://schemas.microsoft.com/office/drawing/2014/main" id="{F4859F77-D5CE-720B-451C-8D3675ACC3F8}"/>
              </a:ext>
            </a:extLst>
          </p:cNvPr>
          <p:cNvPicPr>
            <a:picLocks noChangeAspect="1"/>
          </p:cNvPicPr>
          <p:nvPr/>
        </p:nvPicPr>
        <p:blipFill rotWithShape="1">
          <a:blip r:embed="rId4"/>
          <a:srcRect t="3051" b="2366"/>
          <a:stretch/>
        </p:blipFill>
        <p:spPr>
          <a:xfrm>
            <a:off x="536624" y="4024213"/>
            <a:ext cx="2702741" cy="2745077"/>
          </a:xfrm>
          <a:prstGeom prst="rect">
            <a:avLst/>
          </a:prstGeom>
        </p:spPr>
      </p:pic>
      <p:pic>
        <p:nvPicPr>
          <p:cNvPr id="20" name="Picture 19">
            <a:extLst>
              <a:ext uri="{FF2B5EF4-FFF2-40B4-BE49-F238E27FC236}">
                <a16:creationId xmlns:a16="http://schemas.microsoft.com/office/drawing/2014/main" id="{A403A9EF-64B8-7DA1-2255-D80966E1BF78}"/>
              </a:ext>
            </a:extLst>
          </p:cNvPr>
          <p:cNvPicPr>
            <a:picLocks noChangeAspect="1"/>
          </p:cNvPicPr>
          <p:nvPr/>
        </p:nvPicPr>
        <p:blipFill>
          <a:blip r:embed="rId5"/>
          <a:stretch>
            <a:fillRect/>
          </a:stretch>
        </p:blipFill>
        <p:spPr>
          <a:xfrm>
            <a:off x="4166305" y="4067230"/>
            <a:ext cx="2511853" cy="2702060"/>
          </a:xfrm>
          <a:prstGeom prst="rect">
            <a:avLst/>
          </a:prstGeom>
        </p:spPr>
      </p:pic>
      <p:pic>
        <p:nvPicPr>
          <p:cNvPr id="22" name="Picture 21">
            <a:extLst>
              <a:ext uri="{FF2B5EF4-FFF2-40B4-BE49-F238E27FC236}">
                <a16:creationId xmlns:a16="http://schemas.microsoft.com/office/drawing/2014/main" id="{A1BD72DF-2CB9-42BF-0648-D299CCCE3D2D}"/>
              </a:ext>
            </a:extLst>
          </p:cNvPr>
          <p:cNvPicPr>
            <a:picLocks noChangeAspect="1"/>
          </p:cNvPicPr>
          <p:nvPr/>
        </p:nvPicPr>
        <p:blipFill>
          <a:blip r:embed="rId6"/>
          <a:stretch>
            <a:fillRect/>
          </a:stretch>
        </p:blipFill>
        <p:spPr>
          <a:xfrm>
            <a:off x="8802805" y="4003147"/>
            <a:ext cx="2639942" cy="2744634"/>
          </a:xfrm>
          <a:prstGeom prst="rect">
            <a:avLst/>
          </a:prstGeom>
        </p:spPr>
      </p:pic>
      <p:sp>
        <p:nvSpPr>
          <p:cNvPr id="25" name="Rectangle 24">
            <a:extLst>
              <a:ext uri="{FF2B5EF4-FFF2-40B4-BE49-F238E27FC236}">
                <a16:creationId xmlns:a16="http://schemas.microsoft.com/office/drawing/2014/main" id="{F6C56A32-512A-3013-E0B4-5707E366ECF6}"/>
              </a:ext>
            </a:extLst>
          </p:cNvPr>
          <p:cNvSpPr/>
          <p:nvPr/>
        </p:nvSpPr>
        <p:spPr>
          <a:xfrm>
            <a:off x="6901218" y="2101016"/>
            <a:ext cx="2201839" cy="1624824"/>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6" name="Straight Connector 25">
            <a:extLst>
              <a:ext uri="{FF2B5EF4-FFF2-40B4-BE49-F238E27FC236}">
                <a16:creationId xmlns:a16="http://schemas.microsoft.com/office/drawing/2014/main" id="{F0DE28D3-5D71-685F-61FD-05B85960B07D}"/>
              </a:ext>
            </a:extLst>
          </p:cNvPr>
          <p:cNvCxnSpPr>
            <a:cxnSpLocks/>
          </p:cNvCxnSpPr>
          <p:nvPr/>
        </p:nvCxnSpPr>
        <p:spPr>
          <a:xfrm>
            <a:off x="7974422" y="1874293"/>
            <a:ext cx="0" cy="226723"/>
          </a:xfrm>
          <a:prstGeom prst="line">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25156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descr="A picture containing nature, spring, smoke, dark&#10;&#10;Description automatically generated">
            <a:extLst>
              <a:ext uri="{FF2B5EF4-FFF2-40B4-BE49-F238E27FC236}">
                <a16:creationId xmlns:a16="http://schemas.microsoft.com/office/drawing/2014/main" id="{ABD8034F-6106-A0DD-A719-FA18B621E5E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C52AC2D7-8226-6B55-1793-7BF1ED6F36CB}"/>
              </a:ext>
            </a:extLst>
          </p:cNvPr>
          <p:cNvSpPr>
            <a:spLocks noGrp="1"/>
          </p:cNvSpPr>
          <p:nvPr>
            <p:ph type="ctrTitle"/>
          </p:nvPr>
        </p:nvSpPr>
        <p:spPr>
          <a:xfrm>
            <a:off x="210871" y="44144"/>
            <a:ext cx="2118885" cy="495595"/>
          </a:xfrm>
        </p:spPr>
        <p:txBody>
          <a:bodyPr>
            <a:normAutofit/>
          </a:bodyPr>
          <a:lstStyle/>
          <a:p>
            <a:pPr algn="l"/>
            <a:r>
              <a:rPr lang="en-US" sz="2400" dirty="0">
                <a:solidFill>
                  <a:schemeClr val="accent5">
                    <a:lumMod val="40000"/>
                    <a:lumOff val="60000"/>
                  </a:schemeClr>
                </a:solidFill>
              </a:rPr>
              <a:t>Advection</a:t>
            </a:r>
          </a:p>
        </p:txBody>
      </p:sp>
    </p:spTree>
    <p:extLst>
      <p:ext uri="{BB962C8B-B14F-4D97-AF65-F5344CB8AC3E}">
        <p14:creationId xmlns:p14="http://schemas.microsoft.com/office/powerpoint/2010/main" val="12508142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5025B2B7-4785-8A60-4919-A29E193E743E}"/>
              </a:ext>
            </a:extLst>
          </p:cNvPr>
          <p:cNvPicPr>
            <a:picLocks noChangeAspect="1"/>
          </p:cNvPicPr>
          <p:nvPr/>
        </p:nvPicPr>
        <p:blipFill>
          <a:blip r:embed="rId2"/>
          <a:stretch>
            <a:fillRect/>
          </a:stretch>
        </p:blipFill>
        <p:spPr>
          <a:xfrm>
            <a:off x="8096111" y="2059198"/>
            <a:ext cx="3753877" cy="2736850"/>
          </a:xfrm>
          <a:prstGeom prst="rect">
            <a:avLst/>
          </a:prstGeom>
        </p:spPr>
      </p:pic>
      <p:sp>
        <p:nvSpPr>
          <p:cNvPr id="2" name="Title 1">
            <a:extLst>
              <a:ext uri="{FF2B5EF4-FFF2-40B4-BE49-F238E27FC236}">
                <a16:creationId xmlns:a16="http://schemas.microsoft.com/office/drawing/2014/main" id="{C52AC2D7-8226-6B55-1793-7BF1ED6F36CB}"/>
              </a:ext>
            </a:extLst>
          </p:cNvPr>
          <p:cNvSpPr>
            <a:spLocks noGrp="1"/>
          </p:cNvSpPr>
          <p:nvPr>
            <p:ph type="ctrTitle"/>
          </p:nvPr>
        </p:nvSpPr>
        <p:spPr>
          <a:xfrm>
            <a:off x="210871" y="44144"/>
            <a:ext cx="2118885" cy="495595"/>
          </a:xfrm>
        </p:spPr>
        <p:txBody>
          <a:bodyPr>
            <a:normAutofit/>
          </a:bodyPr>
          <a:lstStyle/>
          <a:p>
            <a:pPr algn="l"/>
            <a:r>
              <a:rPr lang="en-US" sz="2400" dirty="0">
                <a:solidFill>
                  <a:schemeClr val="accent5">
                    <a:lumMod val="40000"/>
                    <a:lumOff val="60000"/>
                  </a:schemeClr>
                </a:solidFill>
              </a:rPr>
              <a:t>Advection</a:t>
            </a:r>
          </a:p>
        </p:txBody>
      </p:sp>
      <p:pic>
        <p:nvPicPr>
          <p:cNvPr id="13" name="Picture 12">
            <a:extLst>
              <a:ext uri="{FF2B5EF4-FFF2-40B4-BE49-F238E27FC236}">
                <a16:creationId xmlns:a16="http://schemas.microsoft.com/office/drawing/2014/main" id="{110CD41F-1615-05D0-83BB-E2328678FC46}"/>
              </a:ext>
            </a:extLst>
          </p:cNvPr>
          <p:cNvPicPr>
            <a:picLocks noChangeAspect="1"/>
          </p:cNvPicPr>
          <p:nvPr/>
        </p:nvPicPr>
        <p:blipFill>
          <a:blip r:embed="rId3"/>
          <a:stretch>
            <a:fillRect/>
          </a:stretch>
        </p:blipFill>
        <p:spPr>
          <a:xfrm>
            <a:off x="3505049" y="2059198"/>
            <a:ext cx="3766611" cy="2739604"/>
          </a:xfrm>
          <a:prstGeom prst="rect">
            <a:avLst/>
          </a:prstGeom>
        </p:spPr>
      </p:pic>
      <p:sp>
        <p:nvSpPr>
          <p:cNvPr id="14" name="Arrow: Right 13">
            <a:extLst>
              <a:ext uri="{FF2B5EF4-FFF2-40B4-BE49-F238E27FC236}">
                <a16:creationId xmlns:a16="http://schemas.microsoft.com/office/drawing/2014/main" id="{B3E1C374-1112-D4DC-6157-C2261793BBB7}"/>
              </a:ext>
            </a:extLst>
          </p:cNvPr>
          <p:cNvSpPr/>
          <p:nvPr/>
        </p:nvSpPr>
        <p:spPr>
          <a:xfrm>
            <a:off x="2840961" y="3360948"/>
            <a:ext cx="365789" cy="225159"/>
          </a:xfrm>
          <a:prstGeom prst="rightArrow">
            <a:avLst>
              <a:gd name="adj1" fmla="val 32312"/>
              <a:gd name="adj2" fmla="val 55247"/>
            </a:avLst>
          </a:prstGeom>
          <a:solidFill>
            <a:srgbClr val="1F4E7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rrow: Right 14">
            <a:extLst>
              <a:ext uri="{FF2B5EF4-FFF2-40B4-BE49-F238E27FC236}">
                <a16:creationId xmlns:a16="http://schemas.microsoft.com/office/drawing/2014/main" id="{FEE302B8-EE72-A5A7-A188-1BE1F68C68DA}"/>
              </a:ext>
            </a:extLst>
          </p:cNvPr>
          <p:cNvSpPr/>
          <p:nvPr/>
        </p:nvSpPr>
        <p:spPr>
          <a:xfrm>
            <a:off x="7500991" y="3360948"/>
            <a:ext cx="365789" cy="225159"/>
          </a:xfrm>
          <a:prstGeom prst="rightArrow">
            <a:avLst>
              <a:gd name="adj1" fmla="val 32312"/>
              <a:gd name="adj2" fmla="val 55247"/>
            </a:avLst>
          </a:prstGeom>
          <a:solidFill>
            <a:srgbClr val="1F4E7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5F632D1E-8FD4-102C-4672-7FF13AED0D89}"/>
              </a:ext>
            </a:extLst>
          </p:cNvPr>
          <p:cNvSpPr txBox="1"/>
          <p:nvPr/>
        </p:nvSpPr>
        <p:spPr>
          <a:xfrm>
            <a:off x="4966139" y="4922437"/>
            <a:ext cx="925328" cy="276999"/>
          </a:xfrm>
          <a:prstGeom prst="rect">
            <a:avLst/>
          </a:prstGeom>
          <a:noFill/>
        </p:spPr>
        <p:txBody>
          <a:bodyPr wrap="square" rtlCol="0">
            <a:spAutoFit/>
          </a:bodyPr>
          <a:lstStyle/>
          <a:p>
            <a:r>
              <a:rPr lang="en-US" sz="1200" dirty="0">
                <a:solidFill>
                  <a:schemeClr val="accent5">
                    <a:lumMod val="40000"/>
                    <a:lumOff val="60000"/>
                  </a:schemeClr>
                </a:solidFill>
              </a:rPr>
              <a:t>Voxel field</a:t>
            </a:r>
          </a:p>
        </p:txBody>
      </p:sp>
      <p:sp>
        <p:nvSpPr>
          <p:cNvPr id="19" name="TextBox 18">
            <a:extLst>
              <a:ext uri="{FF2B5EF4-FFF2-40B4-BE49-F238E27FC236}">
                <a16:creationId xmlns:a16="http://schemas.microsoft.com/office/drawing/2014/main" id="{B0AD03BD-9AC8-0E44-F223-38E12151569A}"/>
              </a:ext>
            </a:extLst>
          </p:cNvPr>
          <p:cNvSpPr txBox="1"/>
          <p:nvPr/>
        </p:nvSpPr>
        <p:spPr>
          <a:xfrm>
            <a:off x="9492645" y="4922437"/>
            <a:ext cx="1339127" cy="276999"/>
          </a:xfrm>
          <a:prstGeom prst="rect">
            <a:avLst/>
          </a:prstGeom>
          <a:noFill/>
        </p:spPr>
        <p:txBody>
          <a:bodyPr wrap="square" rtlCol="0">
            <a:spAutoFit/>
          </a:bodyPr>
          <a:lstStyle/>
          <a:p>
            <a:r>
              <a:rPr lang="en-US" sz="1200" dirty="0">
                <a:solidFill>
                  <a:schemeClr val="accent5">
                    <a:lumMod val="40000"/>
                    <a:lumOff val="60000"/>
                  </a:schemeClr>
                </a:solidFill>
              </a:rPr>
              <a:t>Advected field</a:t>
            </a:r>
          </a:p>
        </p:txBody>
      </p:sp>
      <p:pic>
        <p:nvPicPr>
          <p:cNvPr id="21" name="Picture 20">
            <a:extLst>
              <a:ext uri="{FF2B5EF4-FFF2-40B4-BE49-F238E27FC236}">
                <a16:creationId xmlns:a16="http://schemas.microsoft.com/office/drawing/2014/main" id="{117C47DD-27DE-C61F-F699-94986075F9EB}"/>
              </a:ext>
            </a:extLst>
          </p:cNvPr>
          <p:cNvPicPr>
            <a:picLocks noChangeAspect="1"/>
          </p:cNvPicPr>
          <p:nvPr/>
        </p:nvPicPr>
        <p:blipFill rotWithShape="1">
          <a:blip r:embed="rId4"/>
          <a:srcRect l="11591" t="20522" r="11272" b="10920"/>
          <a:stretch/>
        </p:blipFill>
        <p:spPr>
          <a:xfrm>
            <a:off x="888515" y="3022836"/>
            <a:ext cx="1654147" cy="901382"/>
          </a:xfrm>
          <a:prstGeom prst="rect">
            <a:avLst/>
          </a:prstGeom>
        </p:spPr>
      </p:pic>
    </p:spTree>
    <p:extLst>
      <p:ext uri="{BB962C8B-B14F-4D97-AF65-F5344CB8AC3E}">
        <p14:creationId xmlns:p14="http://schemas.microsoft.com/office/powerpoint/2010/main" val="33400360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2AC2D7-8226-6B55-1793-7BF1ED6F36CB}"/>
              </a:ext>
            </a:extLst>
          </p:cNvPr>
          <p:cNvSpPr>
            <a:spLocks noGrp="1"/>
          </p:cNvSpPr>
          <p:nvPr>
            <p:ph type="ctrTitle"/>
          </p:nvPr>
        </p:nvSpPr>
        <p:spPr>
          <a:xfrm>
            <a:off x="210871" y="44144"/>
            <a:ext cx="2118885" cy="495595"/>
          </a:xfrm>
        </p:spPr>
        <p:txBody>
          <a:bodyPr>
            <a:normAutofit/>
          </a:bodyPr>
          <a:lstStyle/>
          <a:p>
            <a:pPr algn="l"/>
            <a:r>
              <a:rPr lang="en-US" sz="2400" dirty="0">
                <a:solidFill>
                  <a:schemeClr val="accent5">
                    <a:lumMod val="40000"/>
                    <a:lumOff val="60000"/>
                  </a:schemeClr>
                </a:solidFill>
              </a:rPr>
              <a:t>Advection</a:t>
            </a:r>
          </a:p>
        </p:txBody>
      </p:sp>
      <p:pic>
        <p:nvPicPr>
          <p:cNvPr id="11" name="Picture 10">
            <a:extLst>
              <a:ext uri="{FF2B5EF4-FFF2-40B4-BE49-F238E27FC236}">
                <a16:creationId xmlns:a16="http://schemas.microsoft.com/office/drawing/2014/main" id="{DEF8625B-FCC4-B03F-8419-1F9FC3626FCF}"/>
              </a:ext>
            </a:extLst>
          </p:cNvPr>
          <p:cNvPicPr>
            <a:picLocks noChangeAspect="1"/>
          </p:cNvPicPr>
          <p:nvPr/>
        </p:nvPicPr>
        <p:blipFill>
          <a:blip r:embed="rId2"/>
          <a:stretch>
            <a:fillRect/>
          </a:stretch>
        </p:blipFill>
        <p:spPr>
          <a:xfrm>
            <a:off x="2902728" y="5350285"/>
            <a:ext cx="1417048" cy="713444"/>
          </a:xfrm>
          <a:prstGeom prst="rect">
            <a:avLst/>
          </a:prstGeom>
        </p:spPr>
      </p:pic>
      <p:pic>
        <p:nvPicPr>
          <p:cNvPr id="13" name="Picture 12">
            <a:extLst>
              <a:ext uri="{FF2B5EF4-FFF2-40B4-BE49-F238E27FC236}">
                <a16:creationId xmlns:a16="http://schemas.microsoft.com/office/drawing/2014/main" id="{110CD41F-1615-05D0-83BB-E2328678FC46}"/>
              </a:ext>
            </a:extLst>
          </p:cNvPr>
          <p:cNvPicPr>
            <a:picLocks noChangeAspect="1"/>
          </p:cNvPicPr>
          <p:nvPr/>
        </p:nvPicPr>
        <p:blipFill>
          <a:blip r:embed="rId3"/>
          <a:stretch>
            <a:fillRect/>
          </a:stretch>
        </p:blipFill>
        <p:spPr>
          <a:xfrm>
            <a:off x="6096000" y="4803031"/>
            <a:ext cx="2485707" cy="1807952"/>
          </a:xfrm>
          <a:prstGeom prst="rect">
            <a:avLst/>
          </a:prstGeom>
        </p:spPr>
      </p:pic>
      <p:pic>
        <p:nvPicPr>
          <p:cNvPr id="4" name="Picture 3">
            <a:extLst>
              <a:ext uri="{FF2B5EF4-FFF2-40B4-BE49-F238E27FC236}">
                <a16:creationId xmlns:a16="http://schemas.microsoft.com/office/drawing/2014/main" id="{E6916779-EF0D-7BFE-9346-DFCCE871E4EF}"/>
              </a:ext>
            </a:extLst>
          </p:cNvPr>
          <p:cNvPicPr>
            <a:picLocks noGrp="1" noRot="1" noChangeAspect="1" noMove="1" noResize="1" noEditPoints="1" noAdjustHandles="1" noChangeArrowheads="1" noChangeShapeType="1" noCrop="1"/>
          </p:cNvPicPr>
          <p:nvPr/>
        </p:nvPicPr>
        <p:blipFill rotWithShape="1">
          <a:blip r:embed="rId4"/>
          <a:srcRect t="3529" b="5317"/>
          <a:stretch/>
        </p:blipFill>
        <p:spPr>
          <a:xfrm>
            <a:off x="0" y="647699"/>
            <a:ext cx="12192000" cy="3886201"/>
          </a:xfrm>
          <a:prstGeom prst="rect">
            <a:avLst/>
          </a:prstGeom>
        </p:spPr>
      </p:pic>
      <p:sp>
        <p:nvSpPr>
          <p:cNvPr id="5" name="Rectangle 4">
            <a:extLst>
              <a:ext uri="{FF2B5EF4-FFF2-40B4-BE49-F238E27FC236}">
                <a16:creationId xmlns:a16="http://schemas.microsoft.com/office/drawing/2014/main" id="{52202AFA-9DE6-936D-BB34-72B7830ADFCB}"/>
              </a:ext>
            </a:extLst>
          </p:cNvPr>
          <p:cNvSpPr/>
          <p:nvPr/>
        </p:nvSpPr>
        <p:spPr>
          <a:xfrm>
            <a:off x="1727200" y="1200078"/>
            <a:ext cx="2990850" cy="1536772"/>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 name="Rectangle 5">
            <a:extLst>
              <a:ext uri="{FF2B5EF4-FFF2-40B4-BE49-F238E27FC236}">
                <a16:creationId xmlns:a16="http://schemas.microsoft.com/office/drawing/2014/main" id="{E4110774-AAEF-0F40-CB5C-4364DCE7BB98}"/>
              </a:ext>
            </a:extLst>
          </p:cNvPr>
          <p:cNvSpPr/>
          <p:nvPr/>
        </p:nvSpPr>
        <p:spPr>
          <a:xfrm>
            <a:off x="210871" y="1200078"/>
            <a:ext cx="1205179" cy="1276422"/>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8" name="Connector: Elbow 7">
            <a:extLst>
              <a:ext uri="{FF2B5EF4-FFF2-40B4-BE49-F238E27FC236}">
                <a16:creationId xmlns:a16="http://schemas.microsoft.com/office/drawing/2014/main" id="{EAEBD555-A112-DDA2-AD21-B55D2CBDFEF1}"/>
              </a:ext>
            </a:extLst>
          </p:cNvPr>
          <p:cNvCxnSpPr>
            <a:stCxn id="6" idx="2"/>
            <a:endCxn id="11" idx="0"/>
          </p:cNvCxnSpPr>
          <p:nvPr/>
        </p:nvCxnSpPr>
        <p:spPr>
          <a:xfrm rot="16200000" flipH="1">
            <a:off x="775464" y="2514496"/>
            <a:ext cx="2873785" cy="2797791"/>
          </a:xfrm>
          <a:prstGeom prst="bentConnector3">
            <a:avLst>
              <a:gd name="adj1" fmla="val 63921"/>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26" name="Connector: Elbow 25">
            <a:extLst>
              <a:ext uri="{FF2B5EF4-FFF2-40B4-BE49-F238E27FC236}">
                <a16:creationId xmlns:a16="http://schemas.microsoft.com/office/drawing/2014/main" id="{82B4B5A1-7A40-CDB2-8590-0D41C1AB5466}"/>
              </a:ext>
            </a:extLst>
          </p:cNvPr>
          <p:cNvCxnSpPr>
            <a:cxnSpLocks/>
            <a:endCxn id="13" idx="0"/>
          </p:cNvCxnSpPr>
          <p:nvPr/>
        </p:nvCxnSpPr>
        <p:spPr>
          <a:xfrm rot="16200000" flipH="1">
            <a:off x="4425274" y="1889451"/>
            <a:ext cx="3056890" cy="2770269"/>
          </a:xfrm>
          <a:prstGeom prst="bentConnector3">
            <a:avLst>
              <a:gd name="adj1" fmla="val 28123"/>
            </a:avLst>
          </a:prstGeom>
          <a:ln w="9525">
            <a:solidFill>
              <a:schemeClr val="accent5">
                <a:lumMod val="75000"/>
              </a:schemeClr>
            </a:solidFill>
            <a:prstDash val="dash"/>
            <a:headEnd type="oval"/>
            <a:tailEnd type="none"/>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8D1648C1-468D-03EB-4AFB-F46D1E82B5A4}"/>
              </a:ext>
            </a:extLst>
          </p:cNvPr>
          <p:cNvSpPr txBox="1"/>
          <p:nvPr/>
        </p:nvSpPr>
        <p:spPr>
          <a:xfrm>
            <a:off x="210871" y="923078"/>
            <a:ext cx="1856719" cy="276999"/>
          </a:xfrm>
          <a:prstGeom prst="rect">
            <a:avLst/>
          </a:prstGeom>
          <a:noFill/>
        </p:spPr>
        <p:txBody>
          <a:bodyPr wrap="square" rtlCol="0">
            <a:spAutoFit/>
          </a:bodyPr>
          <a:lstStyle/>
          <a:p>
            <a:r>
              <a:rPr lang="en-US" sz="1200" dirty="0">
                <a:solidFill>
                  <a:schemeClr val="accent5">
                    <a:lumMod val="40000"/>
                    <a:lumOff val="60000"/>
                  </a:schemeClr>
                </a:solidFill>
              </a:rPr>
              <a:t>Input Geometry</a:t>
            </a:r>
          </a:p>
        </p:txBody>
      </p:sp>
      <p:sp>
        <p:nvSpPr>
          <p:cNvPr id="33" name="TextBox 32">
            <a:extLst>
              <a:ext uri="{FF2B5EF4-FFF2-40B4-BE49-F238E27FC236}">
                <a16:creationId xmlns:a16="http://schemas.microsoft.com/office/drawing/2014/main" id="{C2E095EB-6BEA-9BFA-3C07-F256F1A0DC28}"/>
              </a:ext>
            </a:extLst>
          </p:cNvPr>
          <p:cNvSpPr txBox="1"/>
          <p:nvPr/>
        </p:nvSpPr>
        <p:spPr>
          <a:xfrm>
            <a:off x="2231289" y="909010"/>
            <a:ext cx="2323062" cy="276999"/>
          </a:xfrm>
          <a:prstGeom prst="rect">
            <a:avLst/>
          </a:prstGeom>
          <a:noFill/>
        </p:spPr>
        <p:txBody>
          <a:bodyPr wrap="square" rtlCol="0">
            <a:spAutoFit/>
          </a:bodyPr>
          <a:lstStyle/>
          <a:p>
            <a:r>
              <a:rPr lang="en-US" sz="1200" dirty="0">
                <a:solidFill>
                  <a:schemeClr val="accent5">
                    <a:lumMod val="40000"/>
                    <a:lumOff val="60000"/>
                  </a:schemeClr>
                </a:solidFill>
              </a:rPr>
              <a:t>Mesh </a:t>
            </a:r>
            <a:r>
              <a:rPr lang="en-US" sz="1200" dirty="0">
                <a:solidFill>
                  <a:schemeClr val="accent5">
                    <a:lumMod val="40000"/>
                    <a:lumOff val="60000"/>
                  </a:schemeClr>
                </a:solidFill>
                <a:sym typeface="Wingdings" panose="05000000000000000000" pitchFamily="2" charset="2"/>
              </a:rPr>
              <a:t> Volume  Voxel field</a:t>
            </a:r>
            <a:endParaRPr lang="en-US" sz="1200" dirty="0">
              <a:solidFill>
                <a:schemeClr val="accent5">
                  <a:lumMod val="40000"/>
                  <a:lumOff val="60000"/>
                </a:schemeClr>
              </a:solidFill>
            </a:endParaRPr>
          </a:p>
        </p:txBody>
      </p:sp>
      <p:sp>
        <p:nvSpPr>
          <p:cNvPr id="34" name="Arrow: Right 33">
            <a:extLst>
              <a:ext uri="{FF2B5EF4-FFF2-40B4-BE49-F238E27FC236}">
                <a16:creationId xmlns:a16="http://schemas.microsoft.com/office/drawing/2014/main" id="{44803A93-D6F5-59C8-2E18-E09E111DC68E}"/>
              </a:ext>
            </a:extLst>
          </p:cNvPr>
          <p:cNvSpPr/>
          <p:nvPr/>
        </p:nvSpPr>
        <p:spPr>
          <a:xfrm>
            <a:off x="4888125" y="5594427"/>
            <a:ext cx="725654" cy="225159"/>
          </a:xfrm>
          <a:prstGeom prst="rightArrow">
            <a:avLst>
              <a:gd name="adj1" fmla="val 32312"/>
              <a:gd name="adj2" fmla="val 55247"/>
            </a:avLst>
          </a:prstGeom>
          <a:solidFill>
            <a:srgbClr val="1F4E7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Picture 35">
            <a:extLst>
              <a:ext uri="{FF2B5EF4-FFF2-40B4-BE49-F238E27FC236}">
                <a16:creationId xmlns:a16="http://schemas.microsoft.com/office/drawing/2014/main" id="{19B1C004-740F-A9C5-F831-218749CBF56E}"/>
              </a:ext>
            </a:extLst>
          </p:cNvPr>
          <p:cNvPicPr>
            <a:picLocks noChangeAspect="1"/>
          </p:cNvPicPr>
          <p:nvPr/>
        </p:nvPicPr>
        <p:blipFill rotWithShape="1">
          <a:blip r:embed="rId5"/>
          <a:srcRect t="50704" b="16832"/>
          <a:stretch/>
        </p:blipFill>
        <p:spPr>
          <a:xfrm>
            <a:off x="3093896" y="2289978"/>
            <a:ext cx="1417448" cy="373040"/>
          </a:xfrm>
          <a:prstGeom prst="rect">
            <a:avLst/>
          </a:prstGeom>
        </p:spPr>
      </p:pic>
    </p:spTree>
    <p:extLst>
      <p:ext uri="{BB962C8B-B14F-4D97-AF65-F5344CB8AC3E}">
        <p14:creationId xmlns:p14="http://schemas.microsoft.com/office/powerpoint/2010/main" val="18308558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2AC2D7-8226-6B55-1793-7BF1ED6F36CB}"/>
              </a:ext>
            </a:extLst>
          </p:cNvPr>
          <p:cNvSpPr>
            <a:spLocks noGrp="1"/>
          </p:cNvSpPr>
          <p:nvPr>
            <p:ph type="ctrTitle"/>
          </p:nvPr>
        </p:nvSpPr>
        <p:spPr>
          <a:xfrm>
            <a:off x="210871" y="44144"/>
            <a:ext cx="2118885" cy="495595"/>
          </a:xfrm>
        </p:spPr>
        <p:txBody>
          <a:bodyPr>
            <a:normAutofit/>
          </a:bodyPr>
          <a:lstStyle/>
          <a:p>
            <a:pPr algn="l"/>
            <a:r>
              <a:rPr lang="en-US" sz="2400" dirty="0">
                <a:solidFill>
                  <a:schemeClr val="accent5">
                    <a:lumMod val="40000"/>
                    <a:lumOff val="60000"/>
                  </a:schemeClr>
                </a:solidFill>
              </a:rPr>
              <a:t>Advection</a:t>
            </a:r>
          </a:p>
        </p:txBody>
      </p:sp>
      <p:pic>
        <p:nvPicPr>
          <p:cNvPr id="13" name="Picture 12">
            <a:extLst>
              <a:ext uri="{FF2B5EF4-FFF2-40B4-BE49-F238E27FC236}">
                <a16:creationId xmlns:a16="http://schemas.microsoft.com/office/drawing/2014/main" id="{110CD41F-1615-05D0-83BB-E2328678FC46}"/>
              </a:ext>
            </a:extLst>
          </p:cNvPr>
          <p:cNvPicPr>
            <a:picLocks noChangeAspect="1"/>
          </p:cNvPicPr>
          <p:nvPr/>
        </p:nvPicPr>
        <p:blipFill>
          <a:blip r:embed="rId2"/>
          <a:stretch>
            <a:fillRect/>
          </a:stretch>
        </p:blipFill>
        <p:spPr>
          <a:xfrm>
            <a:off x="1186680" y="4803031"/>
            <a:ext cx="2314729" cy="1683593"/>
          </a:xfrm>
          <a:prstGeom prst="rect">
            <a:avLst/>
          </a:prstGeom>
        </p:spPr>
      </p:pic>
      <p:pic>
        <p:nvPicPr>
          <p:cNvPr id="4" name="Picture 3">
            <a:extLst>
              <a:ext uri="{FF2B5EF4-FFF2-40B4-BE49-F238E27FC236}">
                <a16:creationId xmlns:a16="http://schemas.microsoft.com/office/drawing/2014/main" id="{E6916779-EF0D-7BFE-9346-DFCCE871E4EF}"/>
              </a:ext>
            </a:extLst>
          </p:cNvPr>
          <p:cNvPicPr>
            <a:picLocks noGrp="1" noRot="1" noChangeAspect="1" noMove="1" noResize="1" noEditPoints="1" noAdjustHandles="1" noChangeArrowheads="1" noChangeShapeType="1" noCrop="1"/>
          </p:cNvPicPr>
          <p:nvPr/>
        </p:nvPicPr>
        <p:blipFill rotWithShape="1">
          <a:blip r:embed="rId3"/>
          <a:srcRect t="3529" b="5317"/>
          <a:stretch/>
        </p:blipFill>
        <p:spPr>
          <a:xfrm>
            <a:off x="0" y="647699"/>
            <a:ext cx="12192000" cy="3886201"/>
          </a:xfrm>
          <a:prstGeom prst="rect">
            <a:avLst/>
          </a:prstGeom>
        </p:spPr>
      </p:pic>
      <p:sp>
        <p:nvSpPr>
          <p:cNvPr id="5" name="Rectangle 4">
            <a:extLst>
              <a:ext uri="{FF2B5EF4-FFF2-40B4-BE49-F238E27FC236}">
                <a16:creationId xmlns:a16="http://schemas.microsoft.com/office/drawing/2014/main" id="{52202AFA-9DE6-936D-BB34-72B7830ADFCB}"/>
              </a:ext>
            </a:extLst>
          </p:cNvPr>
          <p:cNvSpPr/>
          <p:nvPr/>
        </p:nvSpPr>
        <p:spPr>
          <a:xfrm>
            <a:off x="1727200" y="1107388"/>
            <a:ext cx="2990850" cy="1629462"/>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 name="Rectangle 5">
            <a:extLst>
              <a:ext uri="{FF2B5EF4-FFF2-40B4-BE49-F238E27FC236}">
                <a16:creationId xmlns:a16="http://schemas.microsoft.com/office/drawing/2014/main" id="{E4110774-AAEF-0F40-CB5C-4364DCE7BB98}"/>
              </a:ext>
            </a:extLst>
          </p:cNvPr>
          <p:cNvSpPr/>
          <p:nvPr/>
        </p:nvSpPr>
        <p:spPr>
          <a:xfrm>
            <a:off x="210871" y="1107388"/>
            <a:ext cx="1205179" cy="1369112"/>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 name="TextBox 31">
            <a:extLst>
              <a:ext uri="{FF2B5EF4-FFF2-40B4-BE49-F238E27FC236}">
                <a16:creationId xmlns:a16="http://schemas.microsoft.com/office/drawing/2014/main" id="{8D1648C1-468D-03EB-4AFB-F46D1E82B5A4}"/>
              </a:ext>
            </a:extLst>
          </p:cNvPr>
          <p:cNvSpPr txBox="1"/>
          <p:nvPr/>
        </p:nvSpPr>
        <p:spPr>
          <a:xfrm>
            <a:off x="210871" y="792447"/>
            <a:ext cx="1856719" cy="276999"/>
          </a:xfrm>
          <a:prstGeom prst="rect">
            <a:avLst/>
          </a:prstGeom>
          <a:noFill/>
        </p:spPr>
        <p:txBody>
          <a:bodyPr wrap="square" rtlCol="0">
            <a:spAutoFit/>
          </a:bodyPr>
          <a:lstStyle/>
          <a:p>
            <a:r>
              <a:rPr lang="en-US" sz="1200" dirty="0">
                <a:solidFill>
                  <a:schemeClr val="accent5">
                    <a:lumMod val="40000"/>
                    <a:lumOff val="60000"/>
                  </a:schemeClr>
                </a:solidFill>
              </a:rPr>
              <a:t>Input Geometry</a:t>
            </a:r>
          </a:p>
        </p:txBody>
      </p:sp>
      <p:sp>
        <p:nvSpPr>
          <p:cNvPr id="33" name="TextBox 32">
            <a:extLst>
              <a:ext uri="{FF2B5EF4-FFF2-40B4-BE49-F238E27FC236}">
                <a16:creationId xmlns:a16="http://schemas.microsoft.com/office/drawing/2014/main" id="{C2E095EB-6BEA-9BFA-3C07-F256F1A0DC28}"/>
              </a:ext>
            </a:extLst>
          </p:cNvPr>
          <p:cNvSpPr txBox="1"/>
          <p:nvPr/>
        </p:nvSpPr>
        <p:spPr>
          <a:xfrm>
            <a:off x="2231289" y="784578"/>
            <a:ext cx="2323062" cy="276999"/>
          </a:xfrm>
          <a:prstGeom prst="rect">
            <a:avLst/>
          </a:prstGeom>
          <a:noFill/>
        </p:spPr>
        <p:txBody>
          <a:bodyPr wrap="square" rtlCol="0">
            <a:spAutoFit/>
          </a:bodyPr>
          <a:lstStyle/>
          <a:p>
            <a:r>
              <a:rPr lang="en-US" sz="1200" dirty="0">
                <a:solidFill>
                  <a:schemeClr val="accent5">
                    <a:lumMod val="40000"/>
                    <a:lumOff val="60000"/>
                  </a:schemeClr>
                </a:solidFill>
              </a:rPr>
              <a:t>Mesh </a:t>
            </a:r>
            <a:r>
              <a:rPr lang="en-US" sz="1200" dirty="0">
                <a:solidFill>
                  <a:schemeClr val="accent5">
                    <a:lumMod val="40000"/>
                    <a:lumOff val="60000"/>
                  </a:schemeClr>
                </a:solidFill>
                <a:sym typeface="Wingdings" panose="05000000000000000000" pitchFamily="2" charset="2"/>
              </a:rPr>
              <a:t> Volume  Voxel field</a:t>
            </a:r>
            <a:endParaRPr lang="en-US" sz="1200" dirty="0">
              <a:solidFill>
                <a:schemeClr val="accent5">
                  <a:lumMod val="40000"/>
                  <a:lumOff val="60000"/>
                </a:schemeClr>
              </a:solidFill>
            </a:endParaRPr>
          </a:p>
        </p:txBody>
      </p:sp>
      <p:sp>
        <p:nvSpPr>
          <p:cNvPr id="3" name="Rectangle 2">
            <a:extLst>
              <a:ext uri="{FF2B5EF4-FFF2-40B4-BE49-F238E27FC236}">
                <a16:creationId xmlns:a16="http://schemas.microsoft.com/office/drawing/2014/main" id="{AA9E6E72-B6B9-945B-64B9-DC80E4DA5229}"/>
              </a:ext>
            </a:extLst>
          </p:cNvPr>
          <p:cNvSpPr/>
          <p:nvPr/>
        </p:nvSpPr>
        <p:spPr>
          <a:xfrm>
            <a:off x="5104262" y="1107388"/>
            <a:ext cx="1340987" cy="1276422"/>
          </a:xfrm>
          <a:prstGeom prst="rect">
            <a:avLst/>
          </a:prstGeom>
          <a:ln w="9525">
            <a:solidFill>
              <a:schemeClr val="accent4"/>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TextBox 6">
            <a:extLst>
              <a:ext uri="{FF2B5EF4-FFF2-40B4-BE49-F238E27FC236}">
                <a16:creationId xmlns:a16="http://schemas.microsoft.com/office/drawing/2014/main" id="{8D8E820B-C636-08D2-E25C-93C7CA8D4759}"/>
              </a:ext>
            </a:extLst>
          </p:cNvPr>
          <p:cNvSpPr txBox="1"/>
          <p:nvPr/>
        </p:nvSpPr>
        <p:spPr>
          <a:xfrm>
            <a:off x="5250952" y="792447"/>
            <a:ext cx="1005697" cy="276999"/>
          </a:xfrm>
          <a:prstGeom prst="rect">
            <a:avLst/>
          </a:prstGeom>
          <a:noFill/>
        </p:spPr>
        <p:txBody>
          <a:bodyPr wrap="square" rtlCol="0">
            <a:spAutoFit/>
          </a:bodyPr>
          <a:lstStyle/>
          <a:p>
            <a:r>
              <a:rPr lang="en-US" sz="1200" dirty="0">
                <a:solidFill>
                  <a:schemeClr val="accent4">
                    <a:lumMod val="40000"/>
                    <a:lumOff val="60000"/>
                  </a:schemeClr>
                </a:solidFill>
              </a:rPr>
              <a:t>Advect Field</a:t>
            </a:r>
          </a:p>
        </p:txBody>
      </p:sp>
      <p:sp>
        <p:nvSpPr>
          <p:cNvPr id="9" name="TextBox 8">
            <a:extLst>
              <a:ext uri="{FF2B5EF4-FFF2-40B4-BE49-F238E27FC236}">
                <a16:creationId xmlns:a16="http://schemas.microsoft.com/office/drawing/2014/main" id="{CEF6C0B7-7346-C6BA-9150-B6EA4A79925E}"/>
              </a:ext>
            </a:extLst>
          </p:cNvPr>
          <p:cNvSpPr txBox="1"/>
          <p:nvPr/>
        </p:nvSpPr>
        <p:spPr>
          <a:xfrm>
            <a:off x="5029199" y="2421752"/>
            <a:ext cx="1862919" cy="1785104"/>
          </a:xfrm>
          <a:prstGeom prst="rect">
            <a:avLst/>
          </a:prstGeom>
          <a:noFill/>
        </p:spPr>
        <p:txBody>
          <a:bodyPr wrap="square" rtlCol="0">
            <a:spAutoFit/>
          </a:bodyPr>
          <a:lstStyle/>
          <a:p>
            <a:r>
              <a:rPr lang="en-US" sz="1100" dirty="0">
                <a:solidFill>
                  <a:schemeClr val="accent4">
                    <a:lumMod val="40000"/>
                    <a:lumOff val="60000"/>
                  </a:schemeClr>
                </a:solidFill>
              </a:rPr>
              <a:t>“advect_field” takes an input field and uses a velocity field to drive the advection of the property that’s associated with each position of the input field. In this case, the property is the voxel signed distance.</a:t>
            </a:r>
          </a:p>
          <a:p>
            <a:r>
              <a:rPr lang="en-US" sz="1100" dirty="0">
                <a:solidFill>
                  <a:schemeClr val="accent4">
                    <a:lumMod val="40000"/>
                    <a:lumOff val="60000"/>
                  </a:schemeClr>
                </a:solidFill>
              </a:rPr>
              <a:t>“time_step” is the length of the advection.</a:t>
            </a:r>
          </a:p>
        </p:txBody>
      </p:sp>
      <p:sp>
        <p:nvSpPr>
          <p:cNvPr id="10" name="Rectangle 9">
            <a:extLst>
              <a:ext uri="{FF2B5EF4-FFF2-40B4-BE49-F238E27FC236}">
                <a16:creationId xmlns:a16="http://schemas.microsoft.com/office/drawing/2014/main" id="{1A31C457-65D6-BCF6-A60A-9731365DD100}"/>
              </a:ext>
            </a:extLst>
          </p:cNvPr>
          <p:cNvSpPr/>
          <p:nvPr/>
        </p:nvSpPr>
        <p:spPr>
          <a:xfrm>
            <a:off x="3501409" y="2782661"/>
            <a:ext cx="1216641" cy="1580073"/>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TextBox 11">
            <a:extLst>
              <a:ext uri="{FF2B5EF4-FFF2-40B4-BE49-F238E27FC236}">
                <a16:creationId xmlns:a16="http://schemas.microsoft.com/office/drawing/2014/main" id="{D4C3A10F-910E-3A07-3574-8BC88C1903F9}"/>
              </a:ext>
            </a:extLst>
          </p:cNvPr>
          <p:cNvSpPr txBox="1"/>
          <p:nvPr/>
        </p:nvSpPr>
        <p:spPr>
          <a:xfrm>
            <a:off x="1863365" y="4141307"/>
            <a:ext cx="1856719" cy="276999"/>
          </a:xfrm>
          <a:prstGeom prst="rect">
            <a:avLst/>
          </a:prstGeom>
          <a:noFill/>
        </p:spPr>
        <p:txBody>
          <a:bodyPr wrap="square" rtlCol="0">
            <a:spAutoFit/>
          </a:bodyPr>
          <a:lstStyle/>
          <a:p>
            <a:r>
              <a:rPr lang="en-US" sz="1200" dirty="0">
                <a:solidFill>
                  <a:schemeClr val="accent5">
                    <a:lumMod val="40000"/>
                    <a:lumOff val="60000"/>
                  </a:schemeClr>
                </a:solidFill>
              </a:rPr>
              <a:t>Fractal turbulence field</a:t>
            </a:r>
          </a:p>
        </p:txBody>
      </p:sp>
      <p:pic>
        <p:nvPicPr>
          <p:cNvPr id="19" name="Picture 18">
            <a:extLst>
              <a:ext uri="{FF2B5EF4-FFF2-40B4-BE49-F238E27FC236}">
                <a16:creationId xmlns:a16="http://schemas.microsoft.com/office/drawing/2014/main" id="{549338E1-EB5A-D200-0A6A-4E810FEBE314}"/>
              </a:ext>
            </a:extLst>
          </p:cNvPr>
          <p:cNvPicPr>
            <a:picLocks noChangeAspect="1"/>
          </p:cNvPicPr>
          <p:nvPr/>
        </p:nvPicPr>
        <p:blipFill>
          <a:blip r:embed="rId4"/>
          <a:stretch>
            <a:fillRect/>
          </a:stretch>
        </p:blipFill>
        <p:spPr>
          <a:xfrm>
            <a:off x="3982072" y="4601197"/>
            <a:ext cx="2709880" cy="2060463"/>
          </a:xfrm>
          <a:prstGeom prst="rect">
            <a:avLst/>
          </a:prstGeom>
        </p:spPr>
      </p:pic>
      <p:sp>
        <p:nvSpPr>
          <p:cNvPr id="20" name="TextBox 19">
            <a:extLst>
              <a:ext uri="{FF2B5EF4-FFF2-40B4-BE49-F238E27FC236}">
                <a16:creationId xmlns:a16="http://schemas.microsoft.com/office/drawing/2014/main" id="{13831F2C-1D15-AFEA-D831-5D9FA7A3A63C}"/>
              </a:ext>
            </a:extLst>
          </p:cNvPr>
          <p:cNvSpPr txBox="1"/>
          <p:nvPr/>
        </p:nvSpPr>
        <p:spPr>
          <a:xfrm>
            <a:off x="1922688" y="6482831"/>
            <a:ext cx="925328" cy="276999"/>
          </a:xfrm>
          <a:prstGeom prst="rect">
            <a:avLst/>
          </a:prstGeom>
          <a:noFill/>
        </p:spPr>
        <p:txBody>
          <a:bodyPr wrap="square" rtlCol="0">
            <a:spAutoFit/>
          </a:bodyPr>
          <a:lstStyle/>
          <a:p>
            <a:r>
              <a:rPr lang="en-US" sz="1200" dirty="0">
                <a:solidFill>
                  <a:schemeClr val="accent5">
                    <a:lumMod val="40000"/>
                    <a:lumOff val="60000"/>
                  </a:schemeClr>
                </a:solidFill>
              </a:rPr>
              <a:t>Voxel field</a:t>
            </a:r>
          </a:p>
        </p:txBody>
      </p:sp>
      <p:sp>
        <p:nvSpPr>
          <p:cNvPr id="21" name="TextBox 20">
            <a:extLst>
              <a:ext uri="{FF2B5EF4-FFF2-40B4-BE49-F238E27FC236}">
                <a16:creationId xmlns:a16="http://schemas.microsoft.com/office/drawing/2014/main" id="{9BAA36B6-CE95-B87E-E385-8F49299BE1DF}"/>
              </a:ext>
            </a:extLst>
          </p:cNvPr>
          <p:cNvSpPr txBox="1"/>
          <p:nvPr/>
        </p:nvSpPr>
        <p:spPr>
          <a:xfrm>
            <a:off x="4588370" y="6482831"/>
            <a:ext cx="1789684" cy="276999"/>
          </a:xfrm>
          <a:prstGeom prst="rect">
            <a:avLst/>
          </a:prstGeom>
          <a:noFill/>
        </p:spPr>
        <p:txBody>
          <a:bodyPr wrap="square" rtlCol="0">
            <a:spAutoFit/>
          </a:bodyPr>
          <a:lstStyle/>
          <a:p>
            <a:r>
              <a:rPr lang="en-US" sz="1200" dirty="0">
                <a:solidFill>
                  <a:schemeClr val="accent5">
                    <a:lumMod val="40000"/>
                    <a:lumOff val="60000"/>
                  </a:schemeClr>
                </a:solidFill>
              </a:rPr>
              <a:t>Fractal turbulence field</a:t>
            </a:r>
          </a:p>
        </p:txBody>
      </p:sp>
      <p:sp>
        <p:nvSpPr>
          <p:cNvPr id="22" name="TextBox 21">
            <a:extLst>
              <a:ext uri="{FF2B5EF4-FFF2-40B4-BE49-F238E27FC236}">
                <a16:creationId xmlns:a16="http://schemas.microsoft.com/office/drawing/2014/main" id="{26766D05-7A8D-E030-D706-54CEDE6E01EC}"/>
              </a:ext>
            </a:extLst>
          </p:cNvPr>
          <p:cNvSpPr txBox="1"/>
          <p:nvPr/>
        </p:nvSpPr>
        <p:spPr>
          <a:xfrm>
            <a:off x="3640233" y="5307771"/>
            <a:ext cx="469496" cy="584775"/>
          </a:xfrm>
          <a:prstGeom prst="rect">
            <a:avLst/>
          </a:prstGeom>
          <a:noFill/>
        </p:spPr>
        <p:txBody>
          <a:bodyPr wrap="square" rtlCol="0">
            <a:spAutoFit/>
          </a:bodyPr>
          <a:lstStyle/>
          <a:p>
            <a:r>
              <a:rPr lang="en-US" sz="3200" dirty="0">
                <a:solidFill>
                  <a:schemeClr val="accent5">
                    <a:lumMod val="50000"/>
                  </a:schemeClr>
                </a:solidFill>
              </a:rPr>
              <a:t>+</a:t>
            </a:r>
          </a:p>
        </p:txBody>
      </p:sp>
      <p:sp>
        <p:nvSpPr>
          <p:cNvPr id="23" name="Arrow: Right 22">
            <a:extLst>
              <a:ext uri="{FF2B5EF4-FFF2-40B4-BE49-F238E27FC236}">
                <a16:creationId xmlns:a16="http://schemas.microsoft.com/office/drawing/2014/main" id="{79009044-37A3-9AB2-2573-91801B6806C5}"/>
              </a:ext>
            </a:extLst>
          </p:cNvPr>
          <p:cNvSpPr/>
          <p:nvPr/>
        </p:nvSpPr>
        <p:spPr>
          <a:xfrm>
            <a:off x="6806826" y="5518848"/>
            <a:ext cx="485628" cy="225159"/>
          </a:xfrm>
          <a:prstGeom prst="rightArrow">
            <a:avLst>
              <a:gd name="adj1" fmla="val 32312"/>
              <a:gd name="adj2" fmla="val 55247"/>
            </a:avLst>
          </a:prstGeom>
          <a:solidFill>
            <a:srgbClr val="1F4E7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79731FAB-8ACB-77DA-16B8-E699BE8088BF}"/>
              </a:ext>
            </a:extLst>
          </p:cNvPr>
          <p:cNvSpPr txBox="1"/>
          <p:nvPr/>
        </p:nvSpPr>
        <p:spPr>
          <a:xfrm>
            <a:off x="8205027" y="6457898"/>
            <a:ext cx="1789684" cy="276999"/>
          </a:xfrm>
          <a:prstGeom prst="rect">
            <a:avLst/>
          </a:prstGeom>
          <a:noFill/>
        </p:spPr>
        <p:txBody>
          <a:bodyPr wrap="square" rtlCol="0">
            <a:spAutoFit/>
          </a:bodyPr>
          <a:lstStyle/>
          <a:p>
            <a:r>
              <a:rPr lang="en-US" sz="1200" dirty="0">
                <a:solidFill>
                  <a:schemeClr val="accent5">
                    <a:lumMod val="40000"/>
                    <a:lumOff val="60000"/>
                  </a:schemeClr>
                </a:solidFill>
              </a:rPr>
              <a:t>Advected field</a:t>
            </a:r>
          </a:p>
        </p:txBody>
      </p:sp>
      <p:pic>
        <p:nvPicPr>
          <p:cNvPr id="29" name="Picture 28">
            <a:extLst>
              <a:ext uri="{FF2B5EF4-FFF2-40B4-BE49-F238E27FC236}">
                <a16:creationId xmlns:a16="http://schemas.microsoft.com/office/drawing/2014/main" id="{45250FFC-81A1-CEFC-ECC4-DCFAF78EEAA1}"/>
              </a:ext>
            </a:extLst>
          </p:cNvPr>
          <p:cNvPicPr>
            <a:picLocks noChangeAspect="1"/>
          </p:cNvPicPr>
          <p:nvPr/>
        </p:nvPicPr>
        <p:blipFill>
          <a:blip r:embed="rId5"/>
          <a:stretch>
            <a:fillRect/>
          </a:stretch>
        </p:blipFill>
        <p:spPr>
          <a:xfrm>
            <a:off x="7579881" y="4804000"/>
            <a:ext cx="2310669" cy="1678831"/>
          </a:xfrm>
          <a:prstGeom prst="rect">
            <a:avLst/>
          </a:prstGeom>
        </p:spPr>
      </p:pic>
    </p:spTree>
    <p:extLst>
      <p:ext uri="{BB962C8B-B14F-4D97-AF65-F5344CB8AC3E}">
        <p14:creationId xmlns:p14="http://schemas.microsoft.com/office/powerpoint/2010/main" val="1538276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2AC2D7-8226-6B55-1793-7BF1ED6F36CB}"/>
              </a:ext>
            </a:extLst>
          </p:cNvPr>
          <p:cNvSpPr>
            <a:spLocks noGrp="1"/>
          </p:cNvSpPr>
          <p:nvPr>
            <p:ph type="ctrTitle"/>
          </p:nvPr>
        </p:nvSpPr>
        <p:spPr>
          <a:xfrm>
            <a:off x="210871" y="44144"/>
            <a:ext cx="2118885" cy="495595"/>
          </a:xfrm>
        </p:spPr>
        <p:txBody>
          <a:bodyPr>
            <a:normAutofit/>
          </a:bodyPr>
          <a:lstStyle/>
          <a:p>
            <a:pPr algn="l"/>
            <a:r>
              <a:rPr lang="en-US" sz="2400" dirty="0">
                <a:solidFill>
                  <a:schemeClr val="accent5">
                    <a:lumMod val="40000"/>
                    <a:lumOff val="60000"/>
                  </a:schemeClr>
                </a:solidFill>
              </a:rPr>
              <a:t>Advection</a:t>
            </a:r>
          </a:p>
        </p:txBody>
      </p:sp>
      <p:pic>
        <p:nvPicPr>
          <p:cNvPr id="13" name="Picture 12">
            <a:extLst>
              <a:ext uri="{FF2B5EF4-FFF2-40B4-BE49-F238E27FC236}">
                <a16:creationId xmlns:a16="http://schemas.microsoft.com/office/drawing/2014/main" id="{110CD41F-1615-05D0-83BB-E2328678FC46}"/>
              </a:ext>
            </a:extLst>
          </p:cNvPr>
          <p:cNvPicPr>
            <a:picLocks noChangeAspect="1"/>
          </p:cNvPicPr>
          <p:nvPr/>
        </p:nvPicPr>
        <p:blipFill>
          <a:blip r:embed="rId2"/>
          <a:stretch>
            <a:fillRect/>
          </a:stretch>
        </p:blipFill>
        <p:spPr>
          <a:xfrm>
            <a:off x="210871" y="4803031"/>
            <a:ext cx="2314729" cy="1683593"/>
          </a:xfrm>
          <a:prstGeom prst="rect">
            <a:avLst/>
          </a:prstGeom>
        </p:spPr>
      </p:pic>
      <p:pic>
        <p:nvPicPr>
          <p:cNvPr id="4" name="Picture 3">
            <a:extLst>
              <a:ext uri="{FF2B5EF4-FFF2-40B4-BE49-F238E27FC236}">
                <a16:creationId xmlns:a16="http://schemas.microsoft.com/office/drawing/2014/main" id="{E6916779-EF0D-7BFE-9346-DFCCE871E4EF}"/>
              </a:ext>
            </a:extLst>
          </p:cNvPr>
          <p:cNvPicPr>
            <a:picLocks noGrp="1" noRot="1" noChangeAspect="1" noMove="1" noResize="1" noEditPoints="1" noAdjustHandles="1" noChangeArrowheads="1" noChangeShapeType="1" noCrop="1"/>
          </p:cNvPicPr>
          <p:nvPr/>
        </p:nvPicPr>
        <p:blipFill rotWithShape="1">
          <a:blip r:embed="rId3"/>
          <a:srcRect t="3529" b="5317"/>
          <a:stretch/>
        </p:blipFill>
        <p:spPr>
          <a:xfrm>
            <a:off x="0" y="647699"/>
            <a:ext cx="12192000" cy="3886201"/>
          </a:xfrm>
          <a:prstGeom prst="rect">
            <a:avLst/>
          </a:prstGeom>
        </p:spPr>
      </p:pic>
      <p:sp>
        <p:nvSpPr>
          <p:cNvPr id="5" name="Rectangle 4">
            <a:extLst>
              <a:ext uri="{FF2B5EF4-FFF2-40B4-BE49-F238E27FC236}">
                <a16:creationId xmlns:a16="http://schemas.microsoft.com/office/drawing/2014/main" id="{52202AFA-9DE6-936D-BB34-72B7830ADFCB}"/>
              </a:ext>
            </a:extLst>
          </p:cNvPr>
          <p:cNvSpPr/>
          <p:nvPr/>
        </p:nvSpPr>
        <p:spPr>
          <a:xfrm>
            <a:off x="1727200" y="1107388"/>
            <a:ext cx="2990850" cy="1629462"/>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 name="Rectangle 5">
            <a:extLst>
              <a:ext uri="{FF2B5EF4-FFF2-40B4-BE49-F238E27FC236}">
                <a16:creationId xmlns:a16="http://schemas.microsoft.com/office/drawing/2014/main" id="{E4110774-AAEF-0F40-CB5C-4364DCE7BB98}"/>
              </a:ext>
            </a:extLst>
          </p:cNvPr>
          <p:cNvSpPr/>
          <p:nvPr/>
        </p:nvSpPr>
        <p:spPr>
          <a:xfrm>
            <a:off x="210871" y="1107388"/>
            <a:ext cx="1205179" cy="1369112"/>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 name="TextBox 31">
            <a:extLst>
              <a:ext uri="{FF2B5EF4-FFF2-40B4-BE49-F238E27FC236}">
                <a16:creationId xmlns:a16="http://schemas.microsoft.com/office/drawing/2014/main" id="{8D1648C1-468D-03EB-4AFB-F46D1E82B5A4}"/>
              </a:ext>
            </a:extLst>
          </p:cNvPr>
          <p:cNvSpPr txBox="1"/>
          <p:nvPr/>
        </p:nvSpPr>
        <p:spPr>
          <a:xfrm>
            <a:off x="210871" y="792447"/>
            <a:ext cx="1856719" cy="276999"/>
          </a:xfrm>
          <a:prstGeom prst="rect">
            <a:avLst/>
          </a:prstGeom>
          <a:noFill/>
        </p:spPr>
        <p:txBody>
          <a:bodyPr wrap="square" rtlCol="0">
            <a:spAutoFit/>
          </a:bodyPr>
          <a:lstStyle/>
          <a:p>
            <a:r>
              <a:rPr lang="en-US" sz="1200" dirty="0">
                <a:solidFill>
                  <a:schemeClr val="accent5">
                    <a:lumMod val="40000"/>
                    <a:lumOff val="60000"/>
                  </a:schemeClr>
                </a:solidFill>
              </a:rPr>
              <a:t>Input Geometry</a:t>
            </a:r>
          </a:p>
        </p:txBody>
      </p:sp>
      <p:sp>
        <p:nvSpPr>
          <p:cNvPr id="33" name="TextBox 32">
            <a:extLst>
              <a:ext uri="{FF2B5EF4-FFF2-40B4-BE49-F238E27FC236}">
                <a16:creationId xmlns:a16="http://schemas.microsoft.com/office/drawing/2014/main" id="{C2E095EB-6BEA-9BFA-3C07-F256F1A0DC28}"/>
              </a:ext>
            </a:extLst>
          </p:cNvPr>
          <p:cNvSpPr txBox="1"/>
          <p:nvPr/>
        </p:nvSpPr>
        <p:spPr>
          <a:xfrm>
            <a:off x="2231289" y="784578"/>
            <a:ext cx="2323062" cy="276999"/>
          </a:xfrm>
          <a:prstGeom prst="rect">
            <a:avLst/>
          </a:prstGeom>
          <a:noFill/>
        </p:spPr>
        <p:txBody>
          <a:bodyPr wrap="square" rtlCol="0">
            <a:spAutoFit/>
          </a:bodyPr>
          <a:lstStyle/>
          <a:p>
            <a:r>
              <a:rPr lang="en-US" sz="1200" dirty="0">
                <a:solidFill>
                  <a:schemeClr val="accent5">
                    <a:lumMod val="40000"/>
                    <a:lumOff val="60000"/>
                  </a:schemeClr>
                </a:solidFill>
              </a:rPr>
              <a:t>Mesh </a:t>
            </a:r>
            <a:r>
              <a:rPr lang="en-US" sz="1200" dirty="0">
                <a:solidFill>
                  <a:schemeClr val="accent5">
                    <a:lumMod val="40000"/>
                    <a:lumOff val="60000"/>
                  </a:schemeClr>
                </a:solidFill>
                <a:sym typeface="Wingdings" panose="05000000000000000000" pitchFamily="2" charset="2"/>
              </a:rPr>
              <a:t> Volume  Voxel field</a:t>
            </a:r>
            <a:endParaRPr lang="en-US" sz="1200" dirty="0">
              <a:solidFill>
                <a:schemeClr val="accent5">
                  <a:lumMod val="40000"/>
                  <a:lumOff val="60000"/>
                </a:schemeClr>
              </a:solidFill>
            </a:endParaRPr>
          </a:p>
        </p:txBody>
      </p:sp>
      <p:sp>
        <p:nvSpPr>
          <p:cNvPr id="3" name="Rectangle 2">
            <a:extLst>
              <a:ext uri="{FF2B5EF4-FFF2-40B4-BE49-F238E27FC236}">
                <a16:creationId xmlns:a16="http://schemas.microsoft.com/office/drawing/2014/main" id="{AA9E6E72-B6B9-945B-64B9-DC80E4DA5229}"/>
              </a:ext>
            </a:extLst>
          </p:cNvPr>
          <p:cNvSpPr/>
          <p:nvPr/>
        </p:nvSpPr>
        <p:spPr>
          <a:xfrm>
            <a:off x="5104262" y="1107388"/>
            <a:ext cx="1340987" cy="1276422"/>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TextBox 6">
            <a:extLst>
              <a:ext uri="{FF2B5EF4-FFF2-40B4-BE49-F238E27FC236}">
                <a16:creationId xmlns:a16="http://schemas.microsoft.com/office/drawing/2014/main" id="{8D8E820B-C636-08D2-E25C-93C7CA8D4759}"/>
              </a:ext>
            </a:extLst>
          </p:cNvPr>
          <p:cNvSpPr txBox="1"/>
          <p:nvPr/>
        </p:nvSpPr>
        <p:spPr>
          <a:xfrm>
            <a:off x="5250952" y="792447"/>
            <a:ext cx="1005697" cy="276999"/>
          </a:xfrm>
          <a:prstGeom prst="rect">
            <a:avLst/>
          </a:prstGeom>
          <a:noFill/>
        </p:spPr>
        <p:txBody>
          <a:bodyPr wrap="square" rtlCol="0">
            <a:spAutoFit/>
          </a:bodyPr>
          <a:lstStyle>
            <a:defPPr>
              <a:defRPr lang="en-US"/>
            </a:defPPr>
            <a:lvl1pPr>
              <a:defRPr sz="1200">
                <a:solidFill>
                  <a:schemeClr val="accent5">
                    <a:lumMod val="40000"/>
                    <a:lumOff val="60000"/>
                  </a:schemeClr>
                </a:solidFill>
              </a:defRPr>
            </a:lvl1pPr>
          </a:lstStyle>
          <a:p>
            <a:r>
              <a:rPr lang="en-US" dirty="0"/>
              <a:t>Advect Field</a:t>
            </a:r>
          </a:p>
        </p:txBody>
      </p:sp>
      <p:sp>
        <p:nvSpPr>
          <p:cNvPr id="10" name="Rectangle 9">
            <a:extLst>
              <a:ext uri="{FF2B5EF4-FFF2-40B4-BE49-F238E27FC236}">
                <a16:creationId xmlns:a16="http://schemas.microsoft.com/office/drawing/2014/main" id="{1A31C457-65D6-BCF6-A60A-9731365DD100}"/>
              </a:ext>
            </a:extLst>
          </p:cNvPr>
          <p:cNvSpPr/>
          <p:nvPr/>
        </p:nvSpPr>
        <p:spPr>
          <a:xfrm>
            <a:off x="3501409" y="2782661"/>
            <a:ext cx="1216641" cy="1580073"/>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19" name="Picture 18">
            <a:extLst>
              <a:ext uri="{FF2B5EF4-FFF2-40B4-BE49-F238E27FC236}">
                <a16:creationId xmlns:a16="http://schemas.microsoft.com/office/drawing/2014/main" id="{549338E1-EB5A-D200-0A6A-4E810FEBE314}"/>
              </a:ext>
            </a:extLst>
          </p:cNvPr>
          <p:cNvPicPr>
            <a:picLocks noChangeAspect="1"/>
          </p:cNvPicPr>
          <p:nvPr/>
        </p:nvPicPr>
        <p:blipFill>
          <a:blip r:embed="rId4"/>
          <a:stretch>
            <a:fillRect/>
          </a:stretch>
        </p:blipFill>
        <p:spPr>
          <a:xfrm>
            <a:off x="3006263" y="4601197"/>
            <a:ext cx="2709880" cy="2060463"/>
          </a:xfrm>
          <a:prstGeom prst="rect">
            <a:avLst/>
          </a:prstGeom>
        </p:spPr>
      </p:pic>
      <p:sp>
        <p:nvSpPr>
          <p:cNvPr id="20" name="TextBox 19">
            <a:extLst>
              <a:ext uri="{FF2B5EF4-FFF2-40B4-BE49-F238E27FC236}">
                <a16:creationId xmlns:a16="http://schemas.microsoft.com/office/drawing/2014/main" id="{13831F2C-1D15-AFEA-D831-5D9FA7A3A63C}"/>
              </a:ext>
            </a:extLst>
          </p:cNvPr>
          <p:cNvSpPr txBox="1"/>
          <p:nvPr/>
        </p:nvSpPr>
        <p:spPr>
          <a:xfrm>
            <a:off x="946879" y="6482831"/>
            <a:ext cx="925328" cy="276999"/>
          </a:xfrm>
          <a:prstGeom prst="rect">
            <a:avLst/>
          </a:prstGeom>
          <a:noFill/>
        </p:spPr>
        <p:txBody>
          <a:bodyPr wrap="square" rtlCol="0">
            <a:spAutoFit/>
          </a:bodyPr>
          <a:lstStyle/>
          <a:p>
            <a:r>
              <a:rPr lang="en-US" sz="1200" dirty="0">
                <a:solidFill>
                  <a:schemeClr val="accent5">
                    <a:lumMod val="40000"/>
                    <a:lumOff val="60000"/>
                  </a:schemeClr>
                </a:solidFill>
              </a:rPr>
              <a:t>Voxel field</a:t>
            </a:r>
          </a:p>
        </p:txBody>
      </p:sp>
      <p:sp>
        <p:nvSpPr>
          <p:cNvPr id="21" name="TextBox 20">
            <a:extLst>
              <a:ext uri="{FF2B5EF4-FFF2-40B4-BE49-F238E27FC236}">
                <a16:creationId xmlns:a16="http://schemas.microsoft.com/office/drawing/2014/main" id="{9BAA36B6-CE95-B87E-E385-8F49299BE1DF}"/>
              </a:ext>
            </a:extLst>
          </p:cNvPr>
          <p:cNvSpPr txBox="1"/>
          <p:nvPr/>
        </p:nvSpPr>
        <p:spPr>
          <a:xfrm>
            <a:off x="3612561" y="6482831"/>
            <a:ext cx="1789684" cy="276999"/>
          </a:xfrm>
          <a:prstGeom prst="rect">
            <a:avLst/>
          </a:prstGeom>
          <a:noFill/>
        </p:spPr>
        <p:txBody>
          <a:bodyPr wrap="square" rtlCol="0">
            <a:spAutoFit/>
          </a:bodyPr>
          <a:lstStyle/>
          <a:p>
            <a:r>
              <a:rPr lang="en-US" sz="1200" dirty="0">
                <a:solidFill>
                  <a:schemeClr val="accent5">
                    <a:lumMod val="40000"/>
                    <a:lumOff val="60000"/>
                  </a:schemeClr>
                </a:solidFill>
              </a:rPr>
              <a:t>Fractal turbulence field</a:t>
            </a:r>
          </a:p>
        </p:txBody>
      </p:sp>
      <p:sp>
        <p:nvSpPr>
          <p:cNvPr id="22" name="TextBox 21">
            <a:extLst>
              <a:ext uri="{FF2B5EF4-FFF2-40B4-BE49-F238E27FC236}">
                <a16:creationId xmlns:a16="http://schemas.microsoft.com/office/drawing/2014/main" id="{26766D05-7A8D-E030-D706-54CEDE6E01EC}"/>
              </a:ext>
            </a:extLst>
          </p:cNvPr>
          <p:cNvSpPr txBox="1"/>
          <p:nvPr/>
        </p:nvSpPr>
        <p:spPr>
          <a:xfrm>
            <a:off x="2668973" y="5307771"/>
            <a:ext cx="469496" cy="584775"/>
          </a:xfrm>
          <a:prstGeom prst="rect">
            <a:avLst/>
          </a:prstGeom>
          <a:noFill/>
        </p:spPr>
        <p:txBody>
          <a:bodyPr wrap="square" rtlCol="0">
            <a:spAutoFit/>
          </a:bodyPr>
          <a:lstStyle/>
          <a:p>
            <a:r>
              <a:rPr lang="en-US" sz="3200" dirty="0">
                <a:solidFill>
                  <a:schemeClr val="accent5">
                    <a:lumMod val="50000"/>
                  </a:schemeClr>
                </a:solidFill>
              </a:rPr>
              <a:t>+</a:t>
            </a:r>
          </a:p>
        </p:txBody>
      </p:sp>
      <p:sp>
        <p:nvSpPr>
          <p:cNvPr id="23" name="Arrow: Right 22">
            <a:extLst>
              <a:ext uri="{FF2B5EF4-FFF2-40B4-BE49-F238E27FC236}">
                <a16:creationId xmlns:a16="http://schemas.microsoft.com/office/drawing/2014/main" id="{79009044-37A3-9AB2-2573-91801B6806C5}"/>
              </a:ext>
            </a:extLst>
          </p:cNvPr>
          <p:cNvSpPr/>
          <p:nvPr/>
        </p:nvSpPr>
        <p:spPr>
          <a:xfrm>
            <a:off x="5653100" y="5518848"/>
            <a:ext cx="327545" cy="225159"/>
          </a:xfrm>
          <a:prstGeom prst="rightArrow">
            <a:avLst>
              <a:gd name="adj1" fmla="val 32312"/>
              <a:gd name="adj2" fmla="val 55247"/>
            </a:avLst>
          </a:prstGeom>
          <a:solidFill>
            <a:srgbClr val="1F4E7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79731FAB-8ACB-77DA-16B8-E699BE8088BF}"/>
              </a:ext>
            </a:extLst>
          </p:cNvPr>
          <p:cNvSpPr txBox="1"/>
          <p:nvPr/>
        </p:nvSpPr>
        <p:spPr>
          <a:xfrm>
            <a:off x="6761267" y="6457898"/>
            <a:ext cx="1789684" cy="276999"/>
          </a:xfrm>
          <a:prstGeom prst="rect">
            <a:avLst/>
          </a:prstGeom>
          <a:noFill/>
        </p:spPr>
        <p:txBody>
          <a:bodyPr wrap="square" rtlCol="0">
            <a:spAutoFit/>
          </a:bodyPr>
          <a:lstStyle/>
          <a:p>
            <a:r>
              <a:rPr lang="en-US" sz="1200" dirty="0">
                <a:solidFill>
                  <a:schemeClr val="accent5">
                    <a:lumMod val="40000"/>
                    <a:lumOff val="60000"/>
                  </a:schemeClr>
                </a:solidFill>
              </a:rPr>
              <a:t>Advected field</a:t>
            </a:r>
          </a:p>
        </p:txBody>
      </p:sp>
      <p:sp>
        <p:nvSpPr>
          <p:cNvPr id="8" name="Rectangle 7">
            <a:extLst>
              <a:ext uri="{FF2B5EF4-FFF2-40B4-BE49-F238E27FC236}">
                <a16:creationId xmlns:a16="http://schemas.microsoft.com/office/drawing/2014/main" id="{B229BBF0-81F0-6213-EF82-A6FBEE9B8491}"/>
              </a:ext>
            </a:extLst>
          </p:cNvPr>
          <p:cNvSpPr/>
          <p:nvPr/>
        </p:nvSpPr>
        <p:spPr>
          <a:xfrm>
            <a:off x="6806826" y="1090678"/>
            <a:ext cx="1099777" cy="1446550"/>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TextBox 10">
            <a:extLst>
              <a:ext uri="{FF2B5EF4-FFF2-40B4-BE49-F238E27FC236}">
                <a16:creationId xmlns:a16="http://schemas.microsoft.com/office/drawing/2014/main" id="{3679F4EA-F1A2-EF8B-9C36-1AB16AB3D800}"/>
              </a:ext>
            </a:extLst>
          </p:cNvPr>
          <p:cNvSpPr txBox="1"/>
          <p:nvPr/>
        </p:nvSpPr>
        <p:spPr>
          <a:xfrm>
            <a:off x="6780523" y="792447"/>
            <a:ext cx="1205179" cy="276999"/>
          </a:xfrm>
          <a:prstGeom prst="rect">
            <a:avLst/>
          </a:prstGeom>
          <a:noFill/>
        </p:spPr>
        <p:txBody>
          <a:bodyPr wrap="square" rtlCol="0">
            <a:spAutoFit/>
          </a:bodyPr>
          <a:lstStyle>
            <a:defPPr>
              <a:defRPr lang="en-US"/>
            </a:defPPr>
            <a:lvl1pPr>
              <a:defRPr sz="1200">
                <a:solidFill>
                  <a:schemeClr val="accent5">
                    <a:lumMod val="40000"/>
                    <a:lumOff val="60000"/>
                  </a:schemeClr>
                </a:solidFill>
              </a:defRPr>
            </a:lvl1pPr>
          </a:lstStyle>
          <a:p>
            <a:r>
              <a:rPr lang="en-US" dirty="0"/>
              <a:t>Field to volume</a:t>
            </a:r>
          </a:p>
        </p:txBody>
      </p:sp>
      <p:sp>
        <p:nvSpPr>
          <p:cNvPr id="14" name="Rectangle 13">
            <a:extLst>
              <a:ext uri="{FF2B5EF4-FFF2-40B4-BE49-F238E27FC236}">
                <a16:creationId xmlns:a16="http://schemas.microsoft.com/office/drawing/2014/main" id="{1F4A8740-4A35-DD63-C8E8-6D83D755FAD4}"/>
              </a:ext>
            </a:extLst>
          </p:cNvPr>
          <p:cNvSpPr/>
          <p:nvPr/>
        </p:nvSpPr>
        <p:spPr>
          <a:xfrm>
            <a:off x="7985702" y="996287"/>
            <a:ext cx="2395695" cy="2432713"/>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TextBox 14">
            <a:extLst>
              <a:ext uri="{FF2B5EF4-FFF2-40B4-BE49-F238E27FC236}">
                <a16:creationId xmlns:a16="http://schemas.microsoft.com/office/drawing/2014/main" id="{A604C0D3-828B-C96B-81F3-CB64ADC4B5AC}"/>
              </a:ext>
            </a:extLst>
          </p:cNvPr>
          <p:cNvSpPr txBox="1"/>
          <p:nvPr/>
        </p:nvSpPr>
        <p:spPr>
          <a:xfrm>
            <a:off x="8465327" y="714919"/>
            <a:ext cx="1205179" cy="276999"/>
          </a:xfrm>
          <a:prstGeom prst="rect">
            <a:avLst/>
          </a:prstGeom>
          <a:noFill/>
        </p:spPr>
        <p:txBody>
          <a:bodyPr wrap="square" rtlCol="0">
            <a:spAutoFit/>
          </a:bodyPr>
          <a:lstStyle>
            <a:defPPr>
              <a:defRPr lang="en-US"/>
            </a:defPPr>
            <a:lvl1pPr>
              <a:defRPr sz="1200">
                <a:solidFill>
                  <a:schemeClr val="accent5">
                    <a:lumMod val="40000"/>
                    <a:lumOff val="60000"/>
                  </a:schemeClr>
                </a:solidFill>
              </a:defRPr>
            </a:lvl1pPr>
          </a:lstStyle>
          <a:p>
            <a:r>
              <a:rPr lang="en-US" dirty="0"/>
              <a:t>Assign material</a:t>
            </a:r>
          </a:p>
        </p:txBody>
      </p:sp>
      <p:pic>
        <p:nvPicPr>
          <p:cNvPr id="17" name="Picture 16">
            <a:extLst>
              <a:ext uri="{FF2B5EF4-FFF2-40B4-BE49-F238E27FC236}">
                <a16:creationId xmlns:a16="http://schemas.microsoft.com/office/drawing/2014/main" id="{52FA4C22-AC55-1CB4-DB9D-C862369E9070}"/>
              </a:ext>
            </a:extLst>
          </p:cNvPr>
          <p:cNvPicPr>
            <a:picLocks noChangeAspect="1"/>
          </p:cNvPicPr>
          <p:nvPr/>
        </p:nvPicPr>
        <p:blipFill>
          <a:blip r:embed="rId5"/>
          <a:stretch>
            <a:fillRect/>
          </a:stretch>
        </p:blipFill>
        <p:spPr>
          <a:xfrm>
            <a:off x="8975216" y="4566494"/>
            <a:ext cx="2849836" cy="2120186"/>
          </a:xfrm>
          <a:prstGeom prst="rect">
            <a:avLst/>
          </a:prstGeom>
        </p:spPr>
      </p:pic>
      <p:pic>
        <p:nvPicPr>
          <p:cNvPr id="25" name="Picture 24">
            <a:extLst>
              <a:ext uri="{FF2B5EF4-FFF2-40B4-BE49-F238E27FC236}">
                <a16:creationId xmlns:a16="http://schemas.microsoft.com/office/drawing/2014/main" id="{C8BDEBFB-F27B-C69E-85AF-AC72A8E6E259}"/>
              </a:ext>
            </a:extLst>
          </p:cNvPr>
          <p:cNvPicPr>
            <a:picLocks noChangeAspect="1"/>
          </p:cNvPicPr>
          <p:nvPr/>
        </p:nvPicPr>
        <p:blipFill>
          <a:blip r:embed="rId6"/>
          <a:stretch>
            <a:fillRect/>
          </a:stretch>
        </p:blipFill>
        <p:spPr>
          <a:xfrm>
            <a:off x="6128669" y="4804000"/>
            <a:ext cx="2310669" cy="1678831"/>
          </a:xfrm>
          <a:prstGeom prst="rect">
            <a:avLst/>
          </a:prstGeom>
        </p:spPr>
      </p:pic>
      <p:sp>
        <p:nvSpPr>
          <p:cNvPr id="26" name="Arrow: Right 25">
            <a:extLst>
              <a:ext uri="{FF2B5EF4-FFF2-40B4-BE49-F238E27FC236}">
                <a16:creationId xmlns:a16="http://schemas.microsoft.com/office/drawing/2014/main" id="{87C71136-02C4-C250-06AC-3DF0E5490687}"/>
              </a:ext>
            </a:extLst>
          </p:cNvPr>
          <p:cNvSpPr/>
          <p:nvPr/>
        </p:nvSpPr>
        <p:spPr>
          <a:xfrm>
            <a:off x="8647671" y="5518848"/>
            <a:ext cx="327545" cy="225159"/>
          </a:xfrm>
          <a:prstGeom prst="rightArrow">
            <a:avLst>
              <a:gd name="adj1" fmla="val 32312"/>
              <a:gd name="adj2" fmla="val 55247"/>
            </a:avLst>
          </a:prstGeom>
          <a:solidFill>
            <a:srgbClr val="1F4E7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0" name="Straight Connector 29">
            <a:extLst>
              <a:ext uri="{FF2B5EF4-FFF2-40B4-BE49-F238E27FC236}">
                <a16:creationId xmlns:a16="http://schemas.microsoft.com/office/drawing/2014/main" id="{A6A72804-254F-50ED-A7DD-1DA98D8D46CA}"/>
              </a:ext>
            </a:extLst>
          </p:cNvPr>
          <p:cNvCxnSpPr>
            <a:cxnSpLocks/>
          </p:cNvCxnSpPr>
          <p:nvPr/>
        </p:nvCxnSpPr>
        <p:spPr>
          <a:xfrm>
            <a:off x="10179340" y="1486111"/>
            <a:ext cx="0" cy="3222367"/>
          </a:xfrm>
          <a:prstGeom prst="line">
            <a:avLst/>
          </a:prstGeom>
          <a:ln w="9525">
            <a:solidFill>
              <a:schemeClr val="accent5">
                <a:lumMod val="75000"/>
              </a:schemeClr>
            </a:solidFill>
            <a:prstDash val="dash"/>
            <a:headEnd type="oval"/>
            <a:tailEnd type="non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ACAF8BD7-5F12-88F2-1C2C-F653967A2281}"/>
              </a:ext>
            </a:extLst>
          </p:cNvPr>
          <p:cNvSpPr txBox="1"/>
          <p:nvPr/>
        </p:nvSpPr>
        <p:spPr>
          <a:xfrm>
            <a:off x="1826714" y="3777794"/>
            <a:ext cx="1856719" cy="646331"/>
          </a:xfrm>
          <a:prstGeom prst="rect">
            <a:avLst/>
          </a:prstGeom>
          <a:noFill/>
        </p:spPr>
        <p:txBody>
          <a:bodyPr wrap="square" rtlCol="0">
            <a:spAutoFit/>
          </a:bodyPr>
          <a:lstStyle/>
          <a:p>
            <a:r>
              <a:rPr lang="en-US" sz="1200" dirty="0">
                <a:solidFill>
                  <a:schemeClr val="accent5">
                    <a:lumMod val="40000"/>
                    <a:lumOff val="60000"/>
                  </a:schemeClr>
                </a:solidFill>
              </a:rPr>
              <a:t>Use a fractal turbulence field as the velocity field for the advection</a:t>
            </a:r>
          </a:p>
        </p:txBody>
      </p:sp>
    </p:spTree>
    <p:extLst>
      <p:ext uri="{BB962C8B-B14F-4D97-AF65-F5344CB8AC3E}">
        <p14:creationId xmlns:p14="http://schemas.microsoft.com/office/powerpoint/2010/main" val="23198248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2AC2D7-8226-6B55-1793-7BF1ED6F36CB}"/>
              </a:ext>
            </a:extLst>
          </p:cNvPr>
          <p:cNvSpPr>
            <a:spLocks noGrp="1"/>
          </p:cNvSpPr>
          <p:nvPr>
            <p:ph type="ctrTitle"/>
          </p:nvPr>
        </p:nvSpPr>
        <p:spPr>
          <a:xfrm>
            <a:off x="210871" y="44144"/>
            <a:ext cx="2118885" cy="495595"/>
          </a:xfrm>
        </p:spPr>
        <p:txBody>
          <a:bodyPr>
            <a:normAutofit/>
          </a:bodyPr>
          <a:lstStyle/>
          <a:p>
            <a:pPr algn="l"/>
            <a:r>
              <a:rPr lang="en-US" sz="2400" dirty="0">
                <a:solidFill>
                  <a:schemeClr val="accent5">
                    <a:lumMod val="40000"/>
                    <a:lumOff val="60000"/>
                  </a:schemeClr>
                </a:solidFill>
              </a:rPr>
              <a:t>Advection</a:t>
            </a:r>
          </a:p>
        </p:txBody>
      </p:sp>
      <p:pic>
        <p:nvPicPr>
          <p:cNvPr id="13" name="Picture 12">
            <a:extLst>
              <a:ext uri="{FF2B5EF4-FFF2-40B4-BE49-F238E27FC236}">
                <a16:creationId xmlns:a16="http://schemas.microsoft.com/office/drawing/2014/main" id="{110CD41F-1615-05D0-83BB-E2328678FC46}"/>
              </a:ext>
            </a:extLst>
          </p:cNvPr>
          <p:cNvPicPr>
            <a:picLocks noChangeAspect="1"/>
          </p:cNvPicPr>
          <p:nvPr/>
        </p:nvPicPr>
        <p:blipFill>
          <a:blip r:embed="rId2"/>
          <a:stretch>
            <a:fillRect/>
          </a:stretch>
        </p:blipFill>
        <p:spPr>
          <a:xfrm>
            <a:off x="210871" y="4803031"/>
            <a:ext cx="2314729" cy="1683593"/>
          </a:xfrm>
          <a:prstGeom prst="rect">
            <a:avLst/>
          </a:prstGeom>
        </p:spPr>
      </p:pic>
      <p:pic>
        <p:nvPicPr>
          <p:cNvPr id="4" name="Picture 3">
            <a:extLst>
              <a:ext uri="{FF2B5EF4-FFF2-40B4-BE49-F238E27FC236}">
                <a16:creationId xmlns:a16="http://schemas.microsoft.com/office/drawing/2014/main" id="{E6916779-EF0D-7BFE-9346-DFCCE871E4EF}"/>
              </a:ext>
            </a:extLst>
          </p:cNvPr>
          <p:cNvPicPr>
            <a:picLocks noGrp="1" noRot="1" noChangeAspect="1" noMove="1" noResize="1" noEditPoints="1" noAdjustHandles="1" noChangeArrowheads="1" noChangeShapeType="1" noCrop="1"/>
          </p:cNvPicPr>
          <p:nvPr/>
        </p:nvPicPr>
        <p:blipFill rotWithShape="1">
          <a:blip r:embed="rId3"/>
          <a:srcRect t="3529" b="5317"/>
          <a:stretch/>
        </p:blipFill>
        <p:spPr>
          <a:xfrm>
            <a:off x="0" y="647699"/>
            <a:ext cx="12192000" cy="3886201"/>
          </a:xfrm>
          <a:prstGeom prst="rect">
            <a:avLst/>
          </a:prstGeom>
        </p:spPr>
      </p:pic>
      <p:sp>
        <p:nvSpPr>
          <p:cNvPr id="5" name="Rectangle 4">
            <a:extLst>
              <a:ext uri="{FF2B5EF4-FFF2-40B4-BE49-F238E27FC236}">
                <a16:creationId xmlns:a16="http://schemas.microsoft.com/office/drawing/2014/main" id="{52202AFA-9DE6-936D-BB34-72B7830ADFCB}"/>
              </a:ext>
            </a:extLst>
          </p:cNvPr>
          <p:cNvSpPr/>
          <p:nvPr/>
        </p:nvSpPr>
        <p:spPr>
          <a:xfrm>
            <a:off x="1727200" y="1107388"/>
            <a:ext cx="2990850" cy="1629462"/>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6" name="Rectangle 5">
            <a:extLst>
              <a:ext uri="{FF2B5EF4-FFF2-40B4-BE49-F238E27FC236}">
                <a16:creationId xmlns:a16="http://schemas.microsoft.com/office/drawing/2014/main" id="{E4110774-AAEF-0F40-CB5C-4364DCE7BB98}"/>
              </a:ext>
            </a:extLst>
          </p:cNvPr>
          <p:cNvSpPr/>
          <p:nvPr/>
        </p:nvSpPr>
        <p:spPr>
          <a:xfrm>
            <a:off x="210871" y="1107388"/>
            <a:ext cx="1205179" cy="1369112"/>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2" name="TextBox 31">
            <a:extLst>
              <a:ext uri="{FF2B5EF4-FFF2-40B4-BE49-F238E27FC236}">
                <a16:creationId xmlns:a16="http://schemas.microsoft.com/office/drawing/2014/main" id="{8D1648C1-468D-03EB-4AFB-F46D1E82B5A4}"/>
              </a:ext>
            </a:extLst>
          </p:cNvPr>
          <p:cNvSpPr txBox="1"/>
          <p:nvPr/>
        </p:nvSpPr>
        <p:spPr>
          <a:xfrm>
            <a:off x="210871" y="792447"/>
            <a:ext cx="1856719" cy="276999"/>
          </a:xfrm>
          <a:prstGeom prst="rect">
            <a:avLst/>
          </a:prstGeom>
          <a:noFill/>
        </p:spPr>
        <p:txBody>
          <a:bodyPr wrap="square" rtlCol="0">
            <a:spAutoFit/>
          </a:bodyPr>
          <a:lstStyle/>
          <a:p>
            <a:r>
              <a:rPr lang="en-US" sz="1200" dirty="0">
                <a:solidFill>
                  <a:schemeClr val="accent5">
                    <a:lumMod val="40000"/>
                    <a:lumOff val="60000"/>
                  </a:schemeClr>
                </a:solidFill>
              </a:rPr>
              <a:t>Input Geometry</a:t>
            </a:r>
          </a:p>
        </p:txBody>
      </p:sp>
      <p:sp>
        <p:nvSpPr>
          <p:cNvPr id="33" name="TextBox 32">
            <a:extLst>
              <a:ext uri="{FF2B5EF4-FFF2-40B4-BE49-F238E27FC236}">
                <a16:creationId xmlns:a16="http://schemas.microsoft.com/office/drawing/2014/main" id="{C2E095EB-6BEA-9BFA-3C07-F256F1A0DC28}"/>
              </a:ext>
            </a:extLst>
          </p:cNvPr>
          <p:cNvSpPr txBox="1"/>
          <p:nvPr/>
        </p:nvSpPr>
        <p:spPr>
          <a:xfrm>
            <a:off x="2231289" y="784578"/>
            <a:ext cx="2323062" cy="276999"/>
          </a:xfrm>
          <a:prstGeom prst="rect">
            <a:avLst/>
          </a:prstGeom>
          <a:noFill/>
        </p:spPr>
        <p:txBody>
          <a:bodyPr wrap="square" rtlCol="0">
            <a:spAutoFit/>
          </a:bodyPr>
          <a:lstStyle/>
          <a:p>
            <a:r>
              <a:rPr lang="en-US" sz="1200" dirty="0">
                <a:solidFill>
                  <a:schemeClr val="accent5">
                    <a:lumMod val="40000"/>
                    <a:lumOff val="60000"/>
                  </a:schemeClr>
                </a:solidFill>
              </a:rPr>
              <a:t>Mesh </a:t>
            </a:r>
            <a:r>
              <a:rPr lang="en-US" sz="1200" dirty="0">
                <a:solidFill>
                  <a:schemeClr val="accent5">
                    <a:lumMod val="40000"/>
                    <a:lumOff val="60000"/>
                  </a:schemeClr>
                </a:solidFill>
                <a:sym typeface="Wingdings" panose="05000000000000000000" pitchFamily="2" charset="2"/>
              </a:rPr>
              <a:t> Volume  Voxel field</a:t>
            </a:r>
            <a:endParaRPr lang="en-US" sz="1200" dirty="0">
              <a:solidFill>
                <a:schemeClr val="accent5">
                  <a:lumMod val="40000"/>
                  <a:lumOff val="60000"/>
                </a:schemeClr>
              </a:solidFill>
            </a:endParaRPr>
          </a:p>
        </p:txBody>
      </p:sp>
      <p:sp>
        <p:nvSpPr>
          <p:cNvPr id="3" name="Rectangle 2">
            <a:extLst>
              <a:ext uri="{FF2B5EF4-FFF2-40B4-BE49-F238E27FC236}">
                <a16:creationId xmlns:a16="http://schemas.microsoft.com/office/drawing/2014/main" id="{AA9E6E72-B6B9-945B-64B9-DC80E4DA5229}"/>
              </a:ext>
            </a:extLst>
          </p:cNvPr>
          <p:cNvSpPr/>
          <p:nvPr/>
        </p:nvSpPr>
        <p:spPr>
          <a:xfrm>
            <a:off x="5104262" y="1107388"/>
            <a:ext cx="1340987" cy="1276422"/>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7" name="TextBox 6">
            <a:extLst>
              <a:ext uri="{FF2B5EF4-FFF2-40B4-BE49-F238E27FC236}">
                <a16:creationId xmlns:a16="http://schemas.microsoft.com/office/drawing/2014/main" id="{8D8E820B-C636-08D2-E25C-93C7CA8D4759}"/>
              </a:ext>
            </a:extLst>
          </p:cNvPr>
          <p:cNvSpPr txBox="1"/>
          <p:nvPr/>
        </p:nvSpPr>
        <p:spPr>
          <a:xfrm>
            <a:off x="5250952" y="792447"/>
            <a:ext cx="1005697" cy="276999"/>
          </a:xfrm>
          <a:prstGeom prst="rect">
            <a:avLst/>
          </a:prstGeom>
          <a:noFill/>
        </p:spPr>
        <p:txBody>
          <a:bodyPr wrap="square" rtlCol="0">
            <a:spAutoFit/>
          </a:bodyPr>
          <a:lstStyle>
            <a:defPPr>
              <a:defRPr lang="en-US"/>
            </a:defPPr>
            <a:lvl1pPr>
              <a:defRPr sz="1200">
                <a:solidFill>
                  <a:schemeClr val="accent5">
                    <a:lumMod val="40000"/>
                    <a:lumOff val="60000"/>
                  </a:schemeClr>
                </a:solidFill>
              </a:defRPr>
            </a:lvl1pPr>
          </a:lstStyle>
          <a:p>
            <a:r>
              <a:rPr lang="en-US" dirty="0"/>
              <a:t>Advect Field</a:t>
            </a:r>
          </a:p>
        </p:txBody>
      </p:sp>
      <p:sp>
        <p:nvSpPr>
          <p:cNvPr id="10" name="Rectangle 9">
            <a:extLst>
              <a:ext uri="{FF2B5EF4-FFF2-40B4-BE49-F238E27FC236}">
                <a16:creationId xmlns:a16="http://schemas.microsoft.com/office/drawing/2014/main" id="{1A31C457-65D6-BCF6-A60A-9731365DD100}"/>
              </a:ext>
            </a:extLst>
          </p:cNvPr>
          <p:cNvSpPr/>
          <p:nvPr/>
        </p:nvSpPr>
        <p:spPr>
          <a:xfrm>
            <a:off x="3501409" y="2782661"/>
            <a:ext cx="1216641" cy="1580073"/>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TextBox 11">
            <a:extLst>
              <a:ext uri="{FF2B5EF4-FFF2-40B4-BE49-F238E27FC236}">
                <a16:creationId xmlns:a16="http://schemas.microsoft.com/office/drawing/2014/main" id="{D4C3A10F-910E-3A07-3574-8BC88C1903F9}"/>
              </a:ext>
            </a:extLst>
          </p:cNvPr>
          <p:cNvSpPr txBox="1"/>
          <p:nvPr/>
        </p:nvSpPr>
        <p:spPr>
          <a:xfrm>
            <a:off x="1826714" y="3777794"/>
            <a:ext cx="1856719" cy="646331"/>
          </a:xfrm>
          <a:prstGeom prst="rect">
            <a:avLst/>
          </a:prstGeom>
          <a:noFill/>
        </p:spPr>
        <p:txBody>
          <a:bodyPr wrap="square" rtlCol="0">
            <a:spAutoFit/>
          </a:bodyPr>
          <a:lstStyle/>
          <a:p>
            <a:r>
              <a:rPr lang="en-US" sz="1200" dirty="0">
                <a:solidFill>
                  <a:schemeClr val="accent5">
                    <a:lumMod val="40000"/>
                    <a:lumOff val="60000"/>
                  </a:schemeClr>
                </a:solidFill>
              </a:rPr>
              <a:t>Use a fractal turbulence field as the velocity field for the advection</a:t>
            </a:r>
          </a:p>
        </p:txBody>
      </p:sp>
      <p:pic>
        <p:nvPicPr>
          <p:cNvPr id="19" name="Picture 18">
            <a:extLst>
              <a:ext uri="{FF2B5EF4-FFF2-40B4-BE49-F238E27FC236}">
                <a16:creationId xmlns:a16="http://schemas.microsoft.com/office/drawing/2014/main" id="{549338E1-EB5A-D200-0A6A-4E810FEBE314}"/>
              </a:ext>
            </a:extLst>
          </p:cNvPr>
          <p:cNvPicPr>
            <a:picLocks noChangeAspect="1"/>
          </p:cNvPicPr>
          <p:nvPr/>
        </p:nvPicPr>
        <p:blipFill>
          <a:blip r:embed="rId4"/>
          <a:stretch>
            <a:fillRect/>
          </a:stretch>
        </p:blipFill>
        <p:spPr>
          <a:xfrm>
            <a:off x="3006263" y="4601197"/>
            <a:ext cx="2709880" cy="2060463"/>
          </a:xfrm>
          <a:prstGeom prst="rect">
            <a:avLst/>
          </a:prstGeom>
        </p:spPr>
      </p:pic>
      <p:sp>
        <p:nvSpPr>
          <p:cNvPr id="20" name="TextBox 19">
            <a:extLst>
              <a:ext uri="{FF2B5EF4-FFF2-40B4-BE49-F238E27FC236}">
                <a16:creationId xmlns:a16="http://schemas.microsoft.com/office/drawing/2014/main" id="{13831F2C-1D15-AFEA-D831-5D9FA7A3A63C}"/>
              </a:ext>
            </a:extLst>
          </p:cNvPr>
          <p:cNvSpPr txBox="1"/>
          <p:nvPr/>
        </p:nvSpPr>
        <p:spPr>
          <a:xfrm>
            <a:off x="946879" y="6482831"/>
            <a:ext cx="925328" cy="276999"/>
          </a:xfrm>
          <a:prstGeom prst="rect">
            <a:avLst/>
          </a:prstGeom>
          <a:noFill/>
        </p:spPr>
        <p:txBody>
          <a:bodyPr wrap="square" rtlCol="0">
            <a:spAutoFit/>
          </a:bodyPr>
          <a:lstStyle/>
          <a:p>
            <a:r>
              <a:rPr lang="en-US" sz="1200" dirty="0">
                <a:solidFill>
                  <a:schemeClr val="accent5">
                    <a:lumMod val="40000"/>
                    <a:lumOff val="60000"/>
                  </a:schemeClr>
                </a:solidFill>
              </a:rPr>
              <a:t>Voxel field</a:t>
            </a:r>
          </a:p>
        </p:txBody>
      </p:sp>
      <p:sp>
        <p:nvSpPr>
          <p:cNvPr id="21" name="TextBox 20">
            <a:extLst>
              <a:ext uri="{FF2B5EF4-FFF2-40B4-BE49-F238E27FC236}">
                <a16:creationId xmlns:a16="http://schemas.microsoft.com/office/drawing/2014/main" id="{9BAA36B6-CE95-B87E-E385-8F49299BE1DF}"/>
              </a:ext>
            </a:extLst>
          </p:cNvPr>
          <p:cNvSpPr txBox="1"/>
          <p:nvPr/>
        </p:nvSpPr>
        <p:spPr>
          <a:xfrm>
            <a:off x="3612561" y="6482831"/>
            <a:ext cx="1789684" cy="276999"/>
          </a:xfrm>
          <a:prstGeom prst="rect">
            <a:avLst/>
          </a:prstGeom>
          <a:noFill/>
        </p:spPr>
        <p:txBody>
          <a:bodyPr wrap="square" rtlCol="0">
            <a:spAutoFit/>
          </a:bodyPr>
          <a:lstStyle/>
          <a:p>
            <a:r>
              <a:rPr lang="en-US" sz="1200" dirty="0">
                <a:solidFill>
                  <a:schemeClr val="accent5">
                    <a:lumMod val="40000"/>
                    <a:lumOff val="60000"/>
                  </a:schemeClr>
                </a:solidFill>
              </a:rPr>
              <a:t>Fractal turbulence field</a:t>
            </a:r>
          </a:p>
        </p:txBody>
      </p:sp>
      <p:sp>
        <p:nvSpPr>
          <p:cNvPr id="22" name="TextBox 21">
            <a:extLst>
              <a:ext uri="{FF2B5EF4-FFF2-40B4-BE49-F238E27FC236}">
                <a16:creationId xmlns:a16="http://schemas.microsoft.com/office/drawing/2014/main" id="{26766D05-7A8D-E030-D706-54CEDE6E01EC}"/>
              </a:ext>
            </a:extLst>
          </p:cNvPr>
          <p:cNvSpPr txBox="1"/>
          <p:nvPr/>
        </p:nvSpPr>
        <p:spPr>
          <a:xfrm>
            <a:off x="2668973" y="5307771"/>
            <a:ext cx="469496" cy="584775"/>
          </a:xfrm>
          <a:prstGeom prst="rect">
            <a:avLst/>
          </a:prstGeom>
          <a:noFill/>
        </p:spPr>
        <p:txBody>
          <a:bodyPr wrap="square" rtlCol="0">
            <a:spAutoFit/>
          </a:bodyPr>
          <a:lstStyle/>
          <a:p>
            <a:r>
              <a:rPr lang="en-US" sz="3200" dirty="0">
                <a:solidFill>
                  <a:schemeClr val="accent5">
                    <a:lumMod val="50000"/>
                  </a:schemeClr>
                </a:solidFill>
              </a:rPr>
              <a:t>+</a:t>
            </a:r>
          </a:p>
        </p:txBody>
      </p:sp>
      <p:sp>
        <p:nvSpPr>
          <p:cNvPr id="23" name="Arrow: Right 22">
            <a:extLst>
              <a:ext uri="{FF2B5EF4-FFF2-40B4-BE49-F238E27FC236}">
                <a16:creationId xmlns:a16="http://schemas.microsoft.com/office/drawing/2014/main" id="{79009044-37A3-9AB2-2573-91801B6806C5}"/>
              </a:ext>
            </a:extLst>
          </p:cNvPr>
          <p:cNvSpPr/>
          <p:nvPr/>
        </p:nvSpPr>
        <p:spPr>
          <a:xfrm>
            <a:off x="5653100" y="5518848"/>
            <a:ext cx="327545" cy="225159"/>
          </a:xfrm>
          <a:prstGeom prst="rightArrow">
            <a:avLst>
              <a:gd name="adj1" fmla="val 32312"/>
              <a:gd name="adj2" fmla="val 55247"/>
            </a:avLst>
          </a:prstGeom>
          <a:solidFill>
            <a:srgbClr val="1F4E7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79731FAB-8ACB-77DA-16B8-E699BE8088BF}"/>
              </a:ext>
            </a:extLst>
          </p:cNvPr>
          <p:cNvSpPr txBox="1"/>
          <p:nvPr/>
        </p:nvSpPr>
        <p:spPr>
          <a:xfrm>
            <a:off x="6761267" y="6457898"/>
            <a:ext cx="1789684" cy="276999"/>
          </a:xfrm>
          <a:prstGeom prst="rect">
            <a:avLst/>
          </a:prstGeom>
          <a:noFill/>
        </p:spPr>
        <p:txBody>
          <a:bodyPr wrap="square" rtlCol="0">
            <a:spAutoFit/>
          </a:bodyPr>
          <a:lstStyle/>
          <a:p>
            <a:r>
              <a:rPr lang="en-US" sz="1200" dirty="0">
                <a:solidFill>
                  <a:schemeClr val="accent5">
                    <a:lumMod val="40000"/>
                    <a:lumOff val="60000"/>
                  </a:schemeClr>
                </a:solidFill>
              </a:rPr>
              <a:t>Advected field</a:t>
            </a:r>
          </a:p>
        </p:txBody>
      </p:sp>
      <p:sp>
        <p:nvSpPr>
          <p:cNvPr id="8" name="Rectangle 7">
            <a:extLst>
              <a:ext uri="{FF2B5EF4-FFF2-40B4-BE49-F238E27FC236}">
                <a16:creationId xmlns:a16="http://schemas.microsoft.com/office/drawing/2014/main" id="{B229BBF0-81F0-6213-EF82-A6FBEE9B8491}"/>
              </a:ext>
            </a:extLst>
          </p:cNvPr>
          <p:cNvSpPr/>
          <p:nvPr/>
        </p:nvSpPr>
        <p:spPr>
          <a:xfrm>
            <a:off x="6806826" y="1090678"/>
            <a:ext cx="1099777" cy="1446550"/>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TextBox 10">
            <a:extLst>
              <a:ext uri="{FF2B5EF4-FFF2-40B4-BE49-F238E27FC236}">
                <a16:creationId xmlns:a16="http://schemas.microsoft.com/office/drawing/2014/main" id="{3679F4EA-F1A2-EF8B-9C36-1AB16AB3D800}"/>
              </a:ext>
            </a:extLst>
          </p:cNvPr>
          <p:cNvSpPr txBox="1"/>
          <p:nvPr/>
        </p:nvSpPr>
        <p:spPr>
          <a:xfrm>
            <a:off x="6780523" y="792447"/>
            <a:ext cx="1205179" cy="276999"/>
          </a:xfrm>
          <a:prstGeom prst="rect">
            <a:avLst/>
          </a:prstGeom>
          <a:noFill/>
        </p:spPr>
        <p:txBody>
          <a:bodyPr wrap="square" rtlCol="0">
            <a:spAutoFit/>
          </a:bodyPr>
          <a:lstStyle>
            <a:defPPr>
              <a:defRPr lang="en-US"/>
            </a:defPPr>
            <a:lvl1pPr>
              <a:defRPr sz="1200">
                <a:solidFill>
                  <a:schemeClr val="accent5">
                    <a:lumMod val="40000"/>
                    <a:lumOff val="60000"/>
                  </a:schemeClr>
                </a:solidFill>
              </a:defRPr>
            </a:lvl1pPr>
          </a:lstStyle>
          <a:p>
            <a:r>
              <a:rPr lang="en-US" dirty="0"/>
              <a:t>Field to volume</a:t>
            </a:r>
          </a:p>
        </p:txBody>
      </p:sp>
      <p:sp>
        <p:nvSpPr>
          <p:cNvPr id="14" name="Rectangle 13">
            <a:extLst>
              <a:ext uri="{FF2B5EF4-FFF2-40B4-BE49-F238E27FC236}">
                <a16:creationId xmlns:a16="http://schemas.microsoft.com/office/drawing/2014/main" id="{1F4A8740-4A35-DD63-C8E8-6D83D755FAD4}"/>
              </a:ext>
            </a:extLst>
          </p:cNvPr>
          <p:cNvSpPr/>
          <p:nvPr/>
        </p:nvSpPr>
        <p:spPr>
          <a:xfrm>
            <a:off x="7985702" y="996287"/>
            <a:ext cx="2395695" cy="2256429"/>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TextBox 14">
            <a:extLst>
              <a:ext uri="{FF2B5EF4-FFF2-40B4-BE49-F238E27FC236}">
                <a16:creationId xmlns:a16="http://schemas.microsoft.com/office/drawing/2014/main" id="{A604C0D3-828B-C96B-81F3-CB64ADC4B5AC}"/>
              </a:ext>
            </a:extLst>
          </p:cNvPr>
          <p:cNvSpPr txBox="1"/>
          <p:nvPr/>
        </p:nvSpPr>
        <p:spPr>
          <a:xfrm>
            <a:off x="8465327" y="714919"/>
            <a:ext cx="1205179" cy="276999"/>
          </a:xfrm>
          <a:prstGeom prst="rect">
            <a:avLst/>
          </a:prstGeom>
          <a:noFill/>
        </p:spPr>
        <p:txBody>
          <a:bodyPr wrap="square" rtlCol="0">
            <a:spAutoFit/>
          </a:bodyPr>
          <a:lstStyle>
            <a:defPPr>
              <a:defRPr lang="en-US"/>
            </a:defPPr>
            <a:lvl1pPr>
              <a:defRPr sz="1200">
                <a:solidFill>
                  <a:schemeClr val="accent5">
                    <a:lumMod val="40000"/>
                    <a:lumOff val="60000"/>
                  </a:schemeClr>
                </a:solidFill>
              </a:defRPr>
            </a:lvl1pPr>
          </a:lstStyle>
          <a:p>
            <a:r>
              <a:rPr lang="en-US" dirty="0"/>
              <a:t>Assign material</a:t>
            </a:r>
          </a:p>
        </p:txBody>
      </p:sp>
      <p:pic>
        <p:nvPicPr>
          <p:cNvPr id="17" name="Picture 16">
            <a:extLst>
              <a:ext uri="{FF2B5EF4-FFF2-40B4-BE49-F238E27FC236}">
                <a16:creationId xmlns:a16="http://schemas.microsoft.com/office/drawing/2014/main" id="{52FA4C22-AC55-1CB4-DB9D-C862369E9070}"/>
              </a:ext>
            </a:extLst>
          </p:cNvPr>
          <p:cNvPicPr>
            <a:picLocks noChangeAspect="1"/>
          </p:cNvPicPr>
          <p:nvPr/>
        </p:nvPicPr>
        <p:blipFill>
          <a:blip r:embed="rId5"/>
          <a:stretch>
            <a:fillRect/>
          </a:stretch>
        </p:blipFill>
        <p:spPr>
          <a:xfrm>
            <a:off x="8975216" y="4566494"/>
            <a:ext cx="2849836" cy="2120186"/>
          </a:xfrm>
          <a:prstGeom prst="rect">
            <a:avLst/>
          </a:prstGeom>
        </p:spPr>
      </p:pic>
      <p:pic>
        <p:nvPicPr>
          <p:cNvPr id="25" name="Picture 24">
            <a:extLst>
              <a:ext uri="{FF2B5EF4-FFF2-40B4-BE49-F238E27FC236}">
                <a16:creationId xmlns:a16="http://schemas.microsoft.com/office/drawing/2014/main" id="{C8BDEBFB-F27B-C69E-85AF-AC72A8E6E259}"/>
              </a:ext>
            </a:extLst>
          </p:cNvPr>
          <p:cNvPicPr>
            <a:picLocks noChangeAspect="1"/>
          </p:cNvPicPr>
          <p:nvPr/>
        </p:nvPicPr>
        <p:blipFill>
          <a:blip r:embed="rId6"/>
          <a:stretch>
            <a:fillRect/>
          </a:stretch>
        </p:blipFill>
        <p:spPr>
          <a:xfrm>
            <a:off x="6128669" y="4804000"/>
            <a:ext cx="2310669" cy="1678831"/>
          </a:xfrm>
          <a:prstGeom prst="rect">
            <a:avLst/>
          </a:prstGeom>
        </p:spPr>
      </p:pic>
      <p:sp>
        <p:nvSpPr>
          <p:cNvPr id="26" name="Arrow: Right 25">
            <a:extLst>
              <a:ext uri="{FF2B5EF4-FFF2-40B4-BE49-F238E27FC236}">
                <a16:creationId xmlns:a16="http://schemas.microsoft.com/office/drawing/2014/main" id="{87C71136-02C4-C250-06AC-3DF0E5490687}"/>
              </a:ext>
            </a:extLst>
          </p:cNvPr>
          <p:cNvSpPr/>
          <p:nvPr/>
        </p:nvSpPr>
        <p:spPr>
          <a:xfrm>
            <a:off x="8647671" y="5518848"/>
            <a:ext cx="327545" cy="225159"/>
          </a:xfrm>
          <a:prstGeom prst="rightArrow">
            <a:avLst>
              <a:gd name="adj1" fmla="val 32312"/>
              <a:gd name="adj2" fmla="val 55247"/>
            </a:avLst>
          </a:prstGeom>
          <a:solidFill>
            <a:srgbClr val="1F4E7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a:extLst>
              <a:ext uri="{FF2B5EF4-FFF2-40B4-BE49-F238E27FC236}">
                <a16:creationId xmlns:a16="http://schemas.microsoft.com/office/drawing/2014/main" id="{4CD0D28D-59C9-110C-96DE-C0802E5889ED}"/>
              </a:ext>
            </a:extLst>
          </p:cNvPr>
          <p:cNvPicPr>
            <a:picLocks noChangeAspect="1"/>
          </p:cNvPicPr>
          <p:nvPr/>
        </p:nvPicPr>
        <p:blipFill rotWithShape="1">
          <a:blip r:embed="rId7"/>
          <a:srcRect b="11137"/>
          <a:stretch/>
        </p:blipFill>
        <p:spPr>
          <a:xfrm>
            <a:off x="7985702" y="3441757"/>
            <a:ext cx="3566819" cy="1092143"/>
          </a:xfrm>
          <a:prstGeom prst="rect">
            <a:avLst/>
          </a:prstGeom>
        </p:spPr>
      </p:pic>
      <p:cxnSp>
        <p:nvCxnSpPr>
          <p:cNvPr id="29" name="Straight Connector 28">
            <a:extLst>
              <a:ext uri="{FF2B5EF4-FFF2-40B4-BE49-F238E27FC236}">
                <a16:creationId xmlns:a16="http://schemas.microsoft.com/office/drawing/2014/main" id="{F14A5E90-9721-E229-C45D-4F65094F91E1}"/>
              </a:ext>
            </a:extLst>
          </p:cNvPr>
          <p:cNvCxnSpPr>
            <a:cxnSpLocks/>
          </p:cNvCxnSpPr>
          <p:nvPr/>
        </p:nvCxnSpPr>
        <p:spPr>
          <a:xfrm>
            <a:off x="8227710" y="3107276"/>
            <a:ext cx="0" cy="321724"/>
          </a:xfrm>
          <a:prstGeom prst="line">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cxnSp>
      <p:pic>
        <p:nvPicPr>
          <p:cNvPr id="35" name="Picture 34">
            <a:extLst>
              <a:ext uri="{FF2B5EF4-FFF2-40B4-BE49-F238E27FC236}">
                <a16:creationId xmlns:a16="http://schemas.microsoft.com/office/drawing/2014/main" id="{48145345-1A2C-8CA9-1CF7-BB1DD606933A}"/>
              </a:ext>
            </a:extLst>
          </p:cNvPr>
          <p:cNvPicPr>
            <a:picLocks noChangeAspect="1"/>
          </p:cNvPicPr>
          <p:nvPr/>
        </p:nvPicPr>
        <p:blipFill>
          <a:blip r:embed="rId8"/>
          <a:stretch>
            <a:fillRect/>
          </a:stretch>
        </p:blipFill>
        <p:spPr>
          <a:xfrm>
            <a:off x="6442659" y="2596243"/>
            <a:ext cx="1460113" cy="486704"/>
          </a:xfrm>
          <a:prstGeom prst="rect">
            <a:avLst/>
          </a:prstGeom>
        </p:spPr>
      </p:pic>
      <p:pic>
        <p:nvPicPr>
          <p:cNvPr id="37" name="Picture 36">
            <a:extLst>
              <a:ext uri="{FF2B5EF4-FFF2-40B4-BE49-F238E27FC236}">
                <a16:creationId xmlns:a16="http://schemas.microsoft.com/office/drawing/2014/main" id="{1BE38535-8AD3-AC86-5D09-57EDB2397F95}"/>
              </a:ext>
            </a:extLst>
          </p:cNvPr>
          <p:cNvPicPr>
            <a:picLocks noChangeAspect="1"/>
          </p:cNvPicPr>
          <p:nvPr/>
        </p:nvPicPr>
        <p:blipFill rotWithShape="1">
          <a:blip r:embed="rId9"/>
          <a:srcRect t="691" b="-1"/>
          <a:stretch/>
        </p:blipFill>
        <p:spPr>
          <a:xfrm>
            <a:off x="6452375" y="3161260"/>
            <a:ext cx="1440679" cy="828321"/>
          </a:xfrm>
          <a:prstGeom prst="rect">
            <a:avLst/>
          </a:prstGeom>
        </p:spPr>
      </p:pic>
      <p:sp>
        <p:nvSpPr>
          <p:cNvPr id="38" name="TextBox 37">
            <a:extLst>
              <a:ext uri="{FF2B5EF4-FFF2-40B4-BE49-F238E27FC236}">
                <a16:creationId xmlns:a16="http://schemas.microsoft.com/office/drawing/2014/main" id="{A2B4E64C-62E1-E198-915C-1D5C26121F3F}"/>
              </a:ext>
            </a:extLst>
          </p:cNvPr>
          <p:cNvSpPr txBox="1"/>
          <p:nvPr/>
        </p:nvSpPr>
        <p:spPr>
          <a:xfrm>
            <a:off x="10114067" y="6457898"/>
            <a:ext cx="954267" cy="276999"/>
          </a:xfrm>
          <a:prstGeom prst="rect">
            <a:avLst/>
          </a:prstGeom>
          <a:noFill/>
        </p:spPr>
        <p:txBody>
          <a:bodyPr wrap="square" rtlCol="0">
            <a:spAutoFit/>
          </a:bodyPr>
          <a:lstStyle/>
          <a:p>
            <a:r>
              <a:rPr lang="en-US" sz="1200" dirty="0">
                <a:solidFill>
                  <a:schemeClr val="accent5">
                    <a:lumMod val="40000"/>
                    <a:lumOff val="60000"/>
                  </a:schemeClr>
                </a:solidFill>
              </a:rPr>
              <a:t>Volume </a:t>
            </a:r>
          </a:p>
        </p:txBody>
      </p:sp>
    </p:spTree>
    <p:extLst>
      <p:ext uri="{BB962C8B-B14F-4D97-AF65-F5344CB8AC3E}">
        <p14:creationId xmlns:p14="http://schemas.microsoft.com/office/powerpoint/2010/main" val="1479021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2AC2D7-8226-6B55-1793-7BF1ED6F36CB}"/>
              </a:ext>
            </a:extLst>
          </p:cNvPr>
          <p:cNvSpPr>
            <a:spLocks noGrp="1"/>
          </p:cNvSpPr>
          <p:nvPr>
            <p:ph type="ctrTitle"/>
          </p:nvPr>
        </p:nvSpPr>
        <p:spPr>
          <a:xfrm>
            <a:off x="210871" y="44144"/>
            <a:ext cx="2118885" cy="495595"/>
          </a:xfrm>
        </p:spPr>
        <p:txBody>
          <a:bodyPr>
            <a:normAutofit/>
          </a:bodyPr>
          <a:lstStyle/>
          <a:p>
            <a:pPr algn="l"/>
            <a:r>
              <a:rPr lang="en-US" sz="2400" dirty="0">
                <a:solidFill>
                  <a:schemeClr val="accent5">
                    <a:lumMod val="40000"/>
                    <a:lumOff val="60000"/>
                  </a:schemeClr>
                </a:solidFill>
              </a:rPr>
              <a:t>Advection</a:t>
            </a:r>
          </a:p>
        </p:txBody>
      </p:sp>
      <p:pic>
        <p:nvPicPr>
          <p:cNvPr id="19" name="Picture 18">
            <a:extLst>
              <a:ext uri="{FF2B5EF4-FFF2-40B4-BE49-F238E27FC236}">
                <a16:creationId xmlns:a16="http://schemas.microsoft.com/office/drawing/2014/main" id="{549338E1-EB5A-D200-0A6A-4E810FEBE314}"/>
              </a:ext>
            </a:extLst>
          </p:cNvPr>
          <p:cNvPicPr>
            <a:picLocks noChangeAspect="1"/>
          </p:cNvPicPr>
          <p:nvPr/>
        </p:nvPicPr>
        <p:blipFill>
          <a:blip r:embed="rId3"/>
          <a:stretch>
            <a:fillRect/>
          </a:stretch>
        </p:blipFill>
        <p:spPr>
          <a:xfrm>
            <a:off x="295842" y="4786563"/>
            <a:ext cx="2539277" cy="1930745"/>
          </a:xfrm>
          <a:prstGeom prst="rect">
            <a:avLst/>
          </a:prstGeom>
        </p:spPr>
      </p:pic>
      <p:sp>
        <p:nvSpPr>
          <p:cNvPr id="23" name="Arrow: Right 22">
            <a:extLst>
              <a:ext uri="{FF2B5EF4-FFF2-40B4-BE49-F238E27FC236}">
                <a16:creationId xmlns:a16="http://schemas.microsoft.com/office/drawing/2014/main" id="{79009044-37A3-9AB2-2573-91801B6806C5}"/>
              </a:ext>
            </a:extLst>
          </p:cNvPr>
          <p:cNvSpPr/>
          <p:nvPr/>
        </p:nvSpPr>
        <p:spPr>
          <a:xfrm>
            <a:off x="5586483" y="5639355"/>
            <a:ext cx="327545" cy="225159"/>
          </a:xfrm>
          <a:prstGeom prst="rightArrow">
            <a:avLst>
              <a:gd name="adj1" fmla="val 32312"/>
              <a:gd name="adj2" fmla="val 55247"/>
            </a:avLst>
          </a:prstGeom>
          <a:solidFill>
            <a:srgbClr val="1F4E7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6E98AD09-0685-32A0-F279-3036630486B3}"/>
              </a:ext>
            </a:extLst>
          </p:cNvPr>
          <p:cNvSpPr txBox="1">
            <a:spLocks/>
          </p:cNvSpPr>
          <p:nvPr/>
        </p:nvSpPr>
        <p:spPr>
          <a:xfrm>
            <a:off x="10283986" y="44144"/>
            <a:ext cx="1908014" cy="49559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800" dirty="0">
                <a:solidFill>
                  <a:schemeClr val="accent5">
                    <a:lumMod val="40000"/>
                    <a:lumOff val="60000"/>
                  </a:schemeClr>
                </a:solidFill>
              </a:rPr>
              <a:t>Adjust parameters</a:t>
            </a:r>
          </a:p>
        </p:txBody>
      </p:sp>
      <p:pic>
        <p:nvPicPr>
          <p:cNvPr id="27" name="Picture 26">
            <a:extLst>
              <a:ext uri="{FF2B5EF4-FFF2-40B4-BE49-F238E27FC236}">
                <a16:creationId xmlns:a16="http://schemas.microsoft.com/office/drawing/2014/main" id="{BA871CCA-40BC-DBC4-AD90-3A0F0F3CA103}"/>
              </a:ext>
            </a:extLst>
          </p:cNvPr>
          <p:cNvPicPr>
            <a:picLocks noGrp="1" noRot="1" noChangeAspect="1" noMove="1" noResize="1" noEditPoints="1" noAdjustHandles="1" noChangeArrowheads="1" noChangeShapeType="1" noCrop="1"/>
          </p:cNvPicPr>
          <p:nvPr/>
        </p:nvPicPr>
        <p:blipFill rotWithShape="1">
          <a:blip r:embed="rId4"/>
          <a:srcRect t="10080" b="2133"/>
          <a:stretch/>
        </p:blipFill>
        <p:spPr>
          <a:xfrm>
            <a:off x="1232848" y="700612"/>
            <a:ext cx="9726304" cy="3908667"/>
          </a:xfrm>
          <a:prstGeom prst="rect">
            <a:avLst/>
          </a:prstGeom>
        </p:spPr>
      </p:pic>
      <p:sp>
        <p:nvSpPr>
          <p:cNvPr id="28" name="Rectangle 27">
            <a:extLst>
              <a:ext uri="{FF2B5EF4-FFF2-40B4-BE49-F238E27FC236}">
                <a16:creationId xmlns:a16="http://schemas.microsoft.com/office/drawing/2014/main" id="{D0EE4F5D-F8A4-B73C-F3AC-B1AB94E2AAA0}"/>
              </a:ext>
            </a:extLst>
          </p:cNvPr>
          <p:cNvSpPr/>
          <p:nvPr/>
        </p:nvSpPr>
        <p:spPr>
          <a:xfrm>
            <a:off x="2547581" y="2053633"/>
            <a:ext cx="3298209" cy="2400086"/>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 name="TextBox 30">
            <a:extLst>
              <a:ext uri="{FF2B5EF4-FFF2-40B4-BE49-F238E27FC236}">
                <a16:creationId xmlns:a16="http://schemas.microsoft.com/office/drawing/2014/main" id="{4B324FEB-95C5-0DD9-93DC-6B78AF455F4A}"/>
              </a:ext>
            </a:extLst>
          </p:cNvPr>
          <p:cNvSpPr txBox="1"/>
          <p:nvPr/>
        </p:nvSpPr>
        <p:spPr>
          <a:xfrm>
            <a:off x="5845790" y="3876873"/>
            <a:ext cx="2323062" cy="646331"/>
          </a:xfrm>
          <a:prstGeom prst="rect">
            <a:avLst/>
          </a:prstGeom>
          <a:noFill/>
        </p:spPr>
        <p:txBody>
          <a:bodyPr wrap="square" rtlCol="0">
            <a:spAutoFit/>
          </a:bodyPr>
          <a:lstStyle/>
          <a:p>
            <a:r>
              <a:rPr lang="en-US" sz="1200" dirty="0">
                <a:solidFill>
                  <a:schemeClr val="accent5">
                    <a:lumMod val="40000"/>
                    <a:lumOff val="60000"/>
                  </a:schemeClr>
                </a:solidFill>
              </a:rPr>
              <a:t>Multiply the fractal turbulence field with a fractal noise field to vary and scale the vector field</a:t>
            </a:r>
          </a:p>
        </p:txBody>
      </p:sp>
      <p:pic>
        <p:nvPicPr>
          <p:cNvPr id="36" name="Picture 35">
            <a:extLst>
              <a:ext uri="{FF2B5EF4-FFF2-40B4-BE49-F238E27FC236}">
                <a16:creationId xmlns:a16="http://schemas.microsoft.com/office/drawing/2014/main" id="{772B71B5-C4AD-AE48-6E2E-BF092D8DBC5B}"/>
              </a:ext>
            </a:extLst>
          </p:cNvPr>
          <p:cNvPicPr>
            <a:picLocks noChangeAspect="1"/>
          </p:cNvPicPr>
          <p:nvPr/>
        </p:nvPicPr>
        <p:blipFill>
          <a:blip r:embed="rId5"/>
          <a:stretch>
            <a:fillRect/>
          </a:stretch>
        </p:blipFill>
        <p:spPr>
          <a:xfrm>
            <a:off x="3109054" y="4907243"/>
            <a:ext cx="2239726" cy="1651421"/>
          </a:xfrm>
          <a:prstGeom prst="rect">
            <a:avLst/>
          </a:prstGeom>
        </p:spPr>
      </p:pic>
      <p:sp>
        <p:nvSpPr>
          <p:cNvPr id="38" name="L-Shape 37">
            <a:extLst>
              <a:ext uri="{FF2B5EF4-FFF2-40B4-BE49-F238E27FC236}">
                <a16:creationId xmlns:a16="http://schemas.microsoft.com/office/drawing/2014/main" id="{0E308D4C-D793-1775-01FD-DDAADB39F7D8}"/>
              </a:ext>
            </a:extLst>
          </p:cNvPr>
          <p:cNvSpPr/>
          <p:nvPr/>
        </p:nvSpPr>
        <p:spPr>
          <a:xfrm>
            <a:off x="2593075" y="2634018"/>
            <a:ext cx="2101755" cy="1751463"/>
          </a:xfrm>
          <a:prstGeom prst="corner">
            <a:avLst>
              <a:gd name="adj1" fmla="val 66426"/>
              <a:gd name="adj2" fmla="val 51414"/>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solidFill>
            </a:endParaRPr>
          </a:p>
        </p:txBody>
      </p:sp>
      <p:cxnSp>
        <p:nvCxnSpPr>
          <p:cNvPr id="39" name="Straight Connector 38">
            <a:extLst>
              <a:ext uri="{FF2B5EF4-FFF2-40B4-BE49-F238E27FC236}">
                <a16:creationId xmlns:a16="http://schemas.microsoft.com/office/drawing/2014/main" id="{054C9991-757C-BEDE-BE46-BE7398CC2AAF}"/>
              </a:ext>
            </a:extLst>
          </p:cNvPr>
          <p:cNvCxnSpPr>
            <a:cxnSpLocks/>
          </p:cNvCxnSpPr>
          <p:nvPr/>
        </p:nvCxnSpPr>
        <p:spPr>
          <a:xfrm>
            <a:off x="4551914" y="3587865"/>
            <a:ext cx="0" cy="1266189"/>
          </a:xfrm>
          <a:prstGeom prst="line">
            <a:avLst/>
          </a:prstGeom>
          <a:ln w="9525">
            <a:solidFill>
              <a:schemeClr val="accent5">
                <a:lumMod val="75000"/>
              </a:schemeClr>
            </a:solidFill>
            <a:prstDash val="dash"/>
            <a:headEnd type="oval"/>
            <a:tailEnd type="none"/>
          </a:ln>
        </p:spPr>
        <p:style>
          <a:lnRef idx="1">
            <a:schemeClr val="accent1"/>
          </a:lnRef>
          <a:fillRef idx="0">
            <a:schemeClr val="accent1"/>
          </a:fillRef>
          <a:effectRef idx="0">
            <a:schemeClr val="accent1"/>
          </a:effectRef>
          <a:fontRef idx="minor">
            <a:schemeClr val="tx1"/>
          </a:fontRef>
        </p:style>
      </p:cxnSp>
      <p:sp>
        <p:nvSpPr>
          <p:cNvPr id="41" name="TextBox 40">
            <a:extLst>
              <a:ext uri="{FF2B5EF4-FFF2-40B4-BE49-F238E27FC236}">
                <a16:creationId xmlns:a16="http://schemas.microsoft.com/office/drawing/2014/main" id="{8461FCF7-59C6-789D-7BBC-1A677AAF0BDA}"/>
              </a:ext>
            </a:extLst>
          </p:cNvPr>
          <p:cNvSpPr txBox="1"/>
          <p:nvPr/>
        </p:nvSpPr>
        <p:spPr>
          <a:xfrm>
            <a:off x="2737339" y="5497021"/>
            <a:ext cx="469496" cy="461665"/>
          </a:xfrm>
          <a:prstGeom prst="rect">
            <a:avLst/>
          </a:prstGeom>
          <a:noFill/>
        </p:spPr>
        <p:txBody>
          <a:bodyPr wrap="square" rtlCol="0">
            <a:spAutoFit/>
          </a:bodyPr>
          <a:lstStyle/>
          <a:p>
            <a:r>
              <a:rPr lang="en-US" sz="2400" dirty="0">
                <a:solidFill>
                  <a:schemeClr val="accent5">
                    <a:lumMod val="50000"/>
                  </a:schemeClr>
                </a:solidFill>
              </a:rPr>
              <a:t>X</a:t>
            </a:r>
          </a:p>
        </p:txBody>
      </p:sp>
      <p:pic>
        <p:nvPicPr>
          <p:cNvPr id="47" name="Picture 46">
            <a:extLst>
              <a:ext uri="{FF2B5EF4-FFF2-40B4-BE49-F238E27FC236}">
                <a16:creationId xmlns:a16="http://schemas.microsoft.com/office/drawing/2014/main" id="{1F51698B-BF4D-5541-4F60-AAECA13E7597}"/>
              </a:ext>
            </a:extLst>
          </p:cNvPr>
          <p:cNvPicPr>
            <a:picLocks noChangeAspect="1"/>
          </p:cNvPicPr>
          <p:nvPr/>
        </p:nvPicPr>
        <p:blipFill rotWithShape="1">
          <a:blip r:embed="rId6"/>
          <a:srcRect t="3822"/>
          <a:stretch/>
        </p:blipFill>
        <p:spPr>
          <a:xfrm>
            <a:off x="6026314" y="4854054"/>
            <a:ext cx="2399534" cy="1784364"/>
          </a:xfrm>
          <a:prstGeom prst="rect">
            <a:avLst/>
          </a:prstGeom>
        </p:spPr>
      </p:pic>
      <p:cxnSp>
        <p:nvCxnSpPr>
          <p:cNvPr id="49" name="Connector: Elbow 48">
            <a:extLst>
              <a:ext uri="{FF2B5EF4-FFF2-40B4-BE49-F238E27FC236}">
                <a16:creationId xmlns:a16="http://schemas.microsoft.com/office/drawing/2014/main" id="{CE35B905-4B87-E66B-9F0B-F0A210483B27}"/>
              </a:ext>
            </a:extLst>
          </p:cNvPr>
          <p:cNvCxnSpPr>
            <a:cxnSpLocks/>
            <a:endCxn id="47" idx="0"/>
          </p:cNvCxnSpPr>
          <p:nvPr/>
        </p:nvCxnSpPr>
        <p:spPr>
          <a:xfrm rot="16200000" flipH="1">
            <a:off x="5644284" y="3272257"/>
            <a:ext cx="1687770" cy="1475823"/>
          </a:xfrm>
          <a:prstGeom prst="bentConnector3">
            <a:avLst>
              <a:gd name="adj1" fmla="val 92857"/>
            </a:avLst>
          </a:prstGeom>
          <a:ln w="9525">
            <a:solidFill>
              <a:schemeClr val="accent5">
                <a:lumMod val="75000"/>
              </a:schemeClr>
            </a:solidFill>
            <a:prstDash val="dash"/>
            <a:headEnd type="ova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3336625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9007AEDF-B5CF-3A60-9F59-3ADDF7CBE4E9}"/>
              </a:ext>
            </a:extLst>
          </p:cNvPr>
          <p:cNvPicPr>
            <a:picLocks noChangeAspect="1"/>
          </p:cNvPicPr>
          <p:nvPr/>
        </p:nvPicPr>
        <p:blipFill rotWithShape="1">
          <a:blip r:embed="rId2"/>
          <a:srcRect t="13714" b="14136"/>
          <a:stretch/>
        </p:blipFill>
        <p:spPr>
          <a:xfrm>
            <a:off x="0" y="701298"/>
            <a:ext cx="12192000" cy="3312763"/>
          </a:xfrm>
          <a:prstGeom prst="rect">
            <a:avLst/>
          </a:prstGeom>
        </p:spPr>
      </p:pic>
      <p:sp>
        <p:nvSpPr>
          <p:cNvPr id="2" name="Title 1">
            <a:extLst>
              <a:ext uri="{FF2B5EF4-FFF2-40B4-BE49-F238E27FC236}">
                <a16:creationId xmlns:a16="http://schemas.microsoft.com/office/drawing/2014/main" id="{C52AC2D7-8226-6B55-1793-7BF1ED6F36CB}"/>
              </a:ext>
            </a:extLst>
          </p:cNvPr>
          <p:cNvSpPr>
            <a:spLocks noGrp="1"/>
          </p:cNvSpPr>
          <p:nvPr>
            <p:ph type="ctrTitle"/>
          </p:nvPr>
        </p:nvSpPr>
        <p:spPr>
          <a:xfrm>
            <a:off x="50450" y="44144"/>
            <a:ext cx="2118885" cy="495595"/>
          </a:xfrm>
        </p:spPr>
        <p:txBody>
          <a:bodyPr>
            <a:normAutofit/>
          </a:bodyPr>
          <a:lstStyle/>
          <a:p>
            <a:r>
              <a:rPr lang="en-US" sz="2400" dirty="0">
                <a:solidFill>
                  <a:schemeClr val="accent5">
                    <a:lumMod val="40000"/>
                    <a:lumOff val="60000"/>
                  </a:schemeClr>
                </a:solidFill>
              </a:rPr>
              <a:t>Volume Basics</a:t>
            </a:r>
          </a:p>
        </p:txBody>
      </p:sp>
      <p:sp>
        <p:nvSpPr>
          <p:cNvPr id="7" name="Rectangle 6">
            <a:extLst>
              <a:ext uri="{FF2B5EF4-FFF2-40B4-BE49-F238E27FC236}">
                <a16:creationId xmlns:a16="http://schemas.microsoft.com/office/drawing/2014/main" id="{000C20FF-BA6B-E927-7070-B17AE8A3384A}"/>
              </a:ext>
            </a:extLst>
          </p:cNvPr>
          <p:cNvSpPr/>
          <p:nvPr/>
        </p:nvSpPr>
        <p:spPr>
          <a:xfrm>
            <a:off x="550190" y="1259237"/>
            <a:ext cx="1890791" cy="1646696"/>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8" name="Straight Connector 7">
            <a:extLst>
              <a:ext uri="{FF2B5EF4-FFF2-40B4-BE49-F238E27FC236}">
                <a16:creationId xmlns:a16="http://schemas.microsoft.com/office/drawing/2014/main" id="{E7B47ABC-CCDD-0739-DAF8-910968B3541A}"/>
              </a:ext>
            </a:extLst>
          </p:cNvPr>
          <p:cNvCxnSpPr>
            <a:cxnSpLocks/>
          </p:cNvCxnSpPr>
          <p:nvPr/>
        </p:nvCxnSpPr>
        <p:spPr>
          <a:xfrm>
            <a:off x="4325936" y="3560735"/>
            <a:ext cx="0" cy="829160"/>
          </a:xfrm>
          <a:prstGeom prst="line">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106D2A44-28E3-CA66-2497-61A7DCFB91E3}"/>
              </a:ext>
            </a:extLst>
          </p:cNvPr>
          <p:cNvSpPr/>
          <p:nvPr/>
        </p:nvSpPr>
        <p:spPr>
          <a:xfrm>
            <a:off x="3355383" y="1259236"/>
            <a:ext cx="1890791" cy="2301499"/>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6FD4569D-DA0F-0F7A-5A0A-0D1D94439548}"/>
              </a:ext>
            </a:extLst>
          </p:cNvPr>
          <p:cNvCxnSpPr>
            <a:cxnSpLocks/>
            <a:stCxn id="7" idx="2"/>
          </p:cNvCxnSpPr>
          <p:nvPr/>
        </p:nvCxnSpPr>
        <p:spPr>
          <a:xfrm>
            <a:off x="1495586" y="2905933"/>
            <a:ext cx="0" cy="1429718"/>
          </a:xfrm>
          <a:prstGeom prst="line">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cxnSp>
      <p:pic>
        <p:nvPicPr>
          <p:cNvPr id="17" name="Picture 16">
            <a:extLst>
              <a:ext uri="{FF2B5EF4-FFF2-40B4-BE49-F238E27FC236}">
                <a16:creationId xmlns:a16="http://schemas.microsoft.com/office/drawing/2014/main" id="{2C96A6CE-6322-3D8A-FC80-60C443008D2F}"/>
              </a:ext>
            </a:extLst>
          </p:cNvPr>
          <p:cNvPicPr>
            <a:picLocks noChangeAspect="1"/>
          </p:cNvPicPr>
          <p:nvPr/>
        </p:nvPicPr>
        <p:blipFill>
          <a:blip r:embed="rId3"/>
          <a:stretch>
            <a:fillRect/>
          </a:stretch>
        </p:blipFill>
        <p:spPr>
          <a:xfrm>
            <a:off x="3154211" y="4432513"/>
            <a:ext cx="2293133" cy="2177513"/>
          </a:xfrm>
          <a:prstGeom prst="rect">
            <a:avLst/>
          </a:prstGeom>
        </p:spPr>
      </p:pic>
      <p:pic>
        <p:nvPicPr>
          <p:cNvPr id="21" name="Picture 20">
            <a:extLst>
              <a:ext uri="{FF2B5EF4-FFF2-40B4-BE49-F238E27FC236}">
                <a16:creationId xmlns:a16="http://schemas.microsoft.com/office/drawing/2014/main" id="{899F7EC2-9A8E-AB93-2193-15E4D5930ACF}"/>
              </a:ext>
            </a:extLst>
          </p:cNvPr>
          <p:cNvPicPr>
            <a:picLocks noChangeAspect="1"/>
          </p:cNvPicPr>
          <p:nvPr/>
        </p:nvPicPr>
        <p:blipFill>
          <a:blip r:embed="rId4"/>
          <a:stretch>
            <a:fillRect/>
          </a:stretch>
        </p:blipFill>
        <p:spPr>
          <a:xfrm>
            <a:off x="267133" y="4432513"/>
            <a:ext cx="2456903" cy="2242897"/>
          </a:xfrm>
          <a:prstGeom prst="rect">
            <a:avLst/>
          </a:prstGeom>
        </p:spPr>
      </p:pic>
      <p:sp>
        <p:nvSpPr>
          <p:cNvPr id="4" name="TextBox 3">
            <a:extLst>
              <a:ext uri="{FF2B5EF4-FFF2-40B4-BE49-F238E27FC236}">
                <a16:creationId xmlns:a16="http://schemas.microsoft.com/office/drawing/2014/main" id="{E57CFAFA-114A-3E16-137D-E81C1EE1BF8A}"/>
              </a:ext>
            </a:extLst>
          </p:cNvPr>
          <p:cNvSpPr txBox="1"/>
          <p:nvPr/>
        </p:nvSpPr>
        <p:spPr>
          <a:xfrm>
            <a:off x="5982345" y="5052447"/>
            <a:ext cx="4834978" cy="600164"/>
          </a:xfrm>
          <a:prstGeom prst="rect">
            <a:avLst/>
          </a:prstGeom>
          <a:noFill/>
        </p:spPr>
        <p:txBody>
          <a:bodyPr wrap="none" rtlCol="0">
            <a:spAutoFit/>
          </a:bodyPr>
          <a:lstStyle/>
          <a:p>
            <a:r>
              <a:rPr lang="en-US" sz="1100" dirty="0">
                <a:solidFill>
                  <a:schemeClr val="accent5">
                    <a:lumMod val="40000"/>
                    <a:lumOff val="60000"/>
                  </a:schemeClr>
                </a:solidFill>
              </a:rPr>
              <a:t>A voxel is the smallest element of a volume in 3D space.</a:t>
            </a:r>
          </a:p>
          <a:p>
            <a:r>
              <a:rPr lang="en-US" sz="1100" dirty="0">
                <a:solidFill>
                  <a:schemeClr val="accent5">
                    <a:lumMod val="40000"/>
                    <a:lumOff val="60000"/>
                  </a:schemeClr>
                </a:solidFill>
              </a:rPr>
              <a:t>Each voxel can store information such as signed distance, fog density and velocity.</a:t>
            </a:r>
          </a:p>
          <a:p>
            <a:endParaRPr lang="en-US" sz="1100" dirty="0"/>
          </a:p>
        </p:txBody>
      </p:sp>
      <p:cxnSp>
        <p:nvCxnSpPr>
          <p:cNvPr id="5" name="Straight Connector 4">
            <a:extLst>
              <a:ext uri="{FF2B5EF4-FFF2-40B4-BE49-F238E27FC236}">
                <a16:creationId xmlns:a16="http://schemas.microsoft.com/office/drawing/2014/main" id="{FA50D466-9EFF-C866-4843-143A6ADA0175}"/>
              </a:ext>
            </a:extLst>
          </p:cNvPr>
          <p:cNvCxnSpPr>
            <a:cxnSpLocks/>
          </p:cNvCxnSpPr>
          <p:nvPr/>
        </p:nvCxnSpPr>
        <p:spPr>
          <a:xfrm>
            <a:off x="5118315" y="5193672"/>
            <a:ext cx="829160" cy="0"/>
          </a:xfrm>
          <a:prstGeom prst="line">
            <a:avLst/>
          </a:prstGeom>
          <a:ln w="9525">
            <a:solidFill>
              <a:schemeClr val="accent5">
                <a:lumMod val="75000"/>
              </a:schemeClr>
            </a:solidFill>
            <a:prstDash val="dash"/>
            <a:headEnd type="oval"/>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169846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2AC2D7-8226-6B55-1793-7BF1ED6F36CB}"/>
              </a:ext>
            </a:extLst>
          </p:cNvPr>
          <p:cNvSpPr>
            <a:spLocks noGrp="1"/>
          </p:cNvSpPr>
          <p:nvPr>
            <p:ph type="ctrTitle"/>
          </p:nvPr>
        </p:nvSpPr>
        <p:spPr>
          <a:xfrm>
            <a:off x="210871" y="44144"/>
            <a:ext cx="2118885" cy="495595"/>
          </a:xfrm>
        </p:spPr>
        <p:txBody>
          <a:bodyPr>
            <a:normAutofit/>
          </a:bodyPr>
          <a:lstStyle/>
          <a:p>
            <a:pPr algn="l"/>
            <a:r>
              <a:rPr lang="en-US" sz="2400" dirty="0">
                <a:solidFill>
                  <a:schemeClr val="accent5">
                    <a:lumMod val="40000"/>
                    <a:lumOff val="60000"/>
                  </a:schemeClr>
                </a:solidFill>
              </a:rPr>
              <a:t>Advection</a:t>
            </a:r>
          </a:p>
        </p:txBody>
      </p:sp>
      <p:sp>
        <p:nvSpPr>
          <p:cNvPr id="9" name="Title 1">
            <a:extLst>
              <a:ext uri="{FF2B5EF4-FFF2-40B4-BE49-F238E27FC236}">
                <a16:creationId xmlns:a16="http://schemas.microsoft.com/office/drawing/2014/main" id="{6E98AD09-0685-32A0-F279-3036630486B3}"/>
              </a:ext>
            </a:extLst>
          </p:cNvPr>
          <p:cNvSpPr txBox="1">
            <a:spLocks/>
          </p:cNvSpPr>
          <p:nvPr/>
        </p:nvSpPr>
        <p:spPr>
          <a:xfrm>
            <a:off x="10283986" y="44144"/>
            <a:ext cx="1908014" cy="49559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800" dirty="0">
                <a:solidFill>
                  <a:schemeClr val="accent5">
                    <a:lumMod val="40000"/>
                    <a:lumOff val="60000"/>
                  </a:schemeClr>
                </a:solidFill>
              </a:rPr>
              <a:t>Adjust parameters</a:t>
            </a:r>
          </a:p>
        </p:txBody>
      </p:sp>
      <p:pic>
        <p:nvPicPr>
          <p:cNvPr id="27" name="Picture 26">
            <a:extLst>
              <a:ext uri="{FF2B5EF4-FFF2-40B4-BE49-F238E27FC236}">
                <a16:creationId xmlns:a16="http://schemas.microsoft.com/office/drawing/2014/main" id="{BA871CCA-40BC-DBC4-AD90-3A0F0F3CA103}"/>
              </a:ext>
            </a:extLst>
          </p:cNvPr>
          <p:cNvPicPr>
            <a:picLocks noGrp="1" noRot="1" noChangeAspect="1" noMove="1" noResize="1" noEditPoints="1" noAdjustHandles="1" noChangeArrowheads="1" noChangeShapeType="1" noCrop="1"/>
          </p:cNvPicPr>
          <p:nvPr/>
        </p:nvPicPr>
        <p:blipFill rotWithShape="1">
          <a:blip r:embed="rId3"/>
          <a:srcRect t="10080" b="2133"/>
          <a:stretch/>
        </p:blipFill>
        <p:spPr>
          <a:xfrm>
            <a:off x="1232848" y="700612"/>
            <a:ext cx="9726304" cy="3908667"/>
          </a:xfrm>
          <a:prstGeom prst="rect">
            <a:avLst/>
          </a:prstGeom>
        </p:spPr>
      </p:pic>
      <p:sp>
        <p:nvSpPr>
          <p:cNvPr id="28" name="Rectangle 27">
            <a:extLst>
              <a:ext uri="{FF2B5EF4-FFF2-40B4-BE49-F238E27FC236}">
                <a16:creationId xmlns:a16="http://schemas.microsoft.com/office/drawing/2014/main" id="{D0EE4F5D-F8A4-B73C-F3AC-B1AB94E2AAA0}"/>
              </a:ext>
            </a:extLst>
          </p:cNvPr>
          <p:cNvSpPr/>
          <p:nvPr/>
        </p:nvSpPr>
        <p:spPr>
          <a:xfrm>
            <a:off x="2547581" y="2053633"/>
            <a:ext cx="3298209" cy="2400086"/>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 name="TextBox 30">
            <a:extLst>
              <a:ext uri="{FF2B5EF4-FFF2-40B4-BE49-F238E27FC236}">
                <a16:creationId xmlns:a16="http://schemas.microsoft.com/office/drawing/2014/main" id="{4B324FEB-95C5-0DD9-93DC-6B78AF455F4A}"/>
              </a:ext>
            </a:extLst>
          </p:cNvPr>
          <p:cNvSpPr txBox="1"/>
          <p:nvPr/>
        </p:nvSpPr>
        <p:spPr>
          <a:xfrm>
            <a:off x="5845790" y="3876873"/>
            <a:ext cx="2323062" cy="646331"/>
          </a:xfrm>
          <a:prstGeom prst="rect">
            <a:avLst/>
          </a:prstGeom>
          <a:noFill/>
        </p:spPr>
        <p:txBody>
          <a:bodyPr wrap="square" rtlCol="0">
            <a:spAutoFit/>
          </a:bodyPr>
          <a:lstStyle/>
          <a:p>
            <a:r>
              <a:rPr lang="en-US" sz="1200" dirty="0">
                <a:solidFill>
                  <a:schemeClr val="accent5">
                    <a:lumMod val="40000"/>
                    <a:lumOff val="60000"/>
                  </a:schemeClr>
                </a:solidFill>
              </a:rPr>
              <a:t>Multiply the fractal turbulence field with a fractal noise field to vary and scale the vector field</a:t>
            </a:r>
          </a:p>
        </p:txBody>
      </p:sp>
      <p:pic>
        <p:nvPicPr>
          <p:cNvPr id="47" name="Picture 46">
            <a:extLst>
              <a:ext uri="{FF2B5EF4-FFF2-40B4-BE49-F238E27FC236}">
                <a16:creationId xmlns:a16="http://schemas.microsoft.com/office/drawing/2014/main" id="{1F51698B-BF4D-5541-4F60-AAECA13E7597}"/>
              </a:ext>
            </a:extLst>
          </p:cNvPr>
          <p:cNvPicPr>
            <a:picLocks noChangeAspect="1"/>
          </p:cNvPicPr>
          <p:nvPr/>
        </p:nvPicPr>
        <p:blipFill rotWithShape="1">
          <a:blip r:embed="rId4"/>
          <a:srcRect t="3822"/>
          <a:stretch/>
        </p:blipFill>
        <p:spPr>
          <a:xfrm>
            <a:off x="3446256" y="4840407"/>
            <a:ext cx="2399534" cy="1784364"/>
          </a:xfrm>
          <a:prstGeom prst="rect">
            <a:avLst/>
          </a:prstGeom>
        </p:spPr>
      </p:pic>
      <p:cxnSp>
        <p:nvCxnSpPr>
          <p:cNvPr id="49" name="Connector: Elbow 48">
            <a:extLst>
              <a:ext uri="{FF2B5EF4-FFF2-40B4-BE49-F238E27FC236}">
                <a16:creationId xmlns:a16="http://schemas.microsoft.com/office/drawing/2014/main" id="{CE35B905-4B87-E66B-9F0B-F0A210483B27}"/>
              </a:ext>
            </a:extLst>
          </p:cNvPr>
          <p:cNvCxnSpPr>
            <a:cxnSpLocks/>
          </p:cNvCxnSpPr>
          <p:nvPr/>
        </p:nvCxnSpPr>
        <p:spPr>
          <a:xfrm rot="5400000">
            <a:off x="4377711" y="3453502"/>
            <a:ext cx="1642282" cy="1131529"/>
          </a:xfrm>
          <a:prstGeom prst="bentConnector3">
            <a:avLst>
              <a:gd name="adj1" fmla="val 89335"/>
            </a:avLst>
          </a:prstGeom>
          <a:ln w="9525">
            <a:solidFill>
              <a:schemeClr val="accent5">
                <a:lumMod val="75000"/>
              </a:schemeClr>
            </a:solidFill>
            <a:prstDash val="dash"/>
            <a:headEnd type="oval"/>
            <a:tailEnd type="none"/>
          </a:ln>
        </p:spPr>
        <p:style>
          <a:lnRef idx="1">
            <a:schemeClr val="accent1"/>
          </a:lnRef>
          <a:fillRef idx="0">
            <a:schemeClr val="accent1"/>
          </a:fillRef>
          <a:effectRef idx="0">
            <a:schemeClr val="accent1"/>
          </a:effectRef>
          <a:fontRef idx="minor">
            <a:schemeClr val="tx1"/>
          </a:fontRef>
        </p:style>
      </p:cxnSp>
      <p:sp>
        <p:nvSpPr>
          <p:cNvPr id="4" name="Arrow: Right 3">
            <a:extLst>
              <a:ext uri="{FF2B5EF4-FFF2-40B4-BE49-F238E27FC236}">
                <a16:creationId xmlns:a16="http://schemas.microsoft.com/office/drawing/2014/main" id="{97CE7271-3C67-BE34-171A-1E1310B72A49}"/>
              </a:ext>
            </a:extLst>
          </p:cNvPr>
          <p:cNvSpPr/>
          <p:nvPr/>
        </p:nvSpPr>
        <p:spPr>
          <a:xfrm>
            <a:off x="5909319" y="5566910"/>
            <a:ext cx="327545" cy="225159"/>
          </a:xfrm>
          <a:prstGeom prst="rightArrow">
            <a:avLst>
              <a:gd name="adj1" fmla="val 32312"/>
              <a:gd name="adj2" fmla="val 55247"/>
            </a:avLst>
          </a:prstGeom>
          <a:solidFill>
            <a:srgbClr val="1F4E7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E24CA01D-EA93-9F20-67A9-41ADFC85B7D6}"/>
              </a:ext>
            </a:extLst>
          </p:cNvPr>
          <p:cNvPicPr>
            <a:picLocks noChangeAspect="1"/>
          </p:cNvPicPr>
          <p:nvPr/>
        </p:nvPicPr>
        <p:blipFill rotWithShape="1">
          <a:blip r:embed="rId5"/>
          <a:srcRect l="8778" t="17149" r="8523" b="4834"/>
          <a:stretch/>
        </p:blipFill>
        <p:spPr>
          <a:xfrm>
            <a:off x="9143473" y="4809430"/>
            <a:ext cx="2483892" cy="1775266"/>
          </a:xfrm>
          <a:prstGeom prst="rect">
            <a:avLst/>
          </a:prstGeom>
        </p:spPr>
      </p:pic>
      <p:pic>
        <p:nvPicPr>
          <p:cNvPr id="6" name="Picture 5">
            <a:extLst>
              <a:ext uri="{FF2B5EF4-FFF2-40B4-BE49-F238E27FC236}">
                <a16:creationId xmlns:a16="http://schemas.microsoft.com/office/drawing/2014/main" id="{463CA983-BA87-0A2D-B6AB-3C5B950C5F7F}"/>
              </a:ext>
            </a:extLst>
          </p:cNvPr>
          <p:cNvPicPr>
            <a:picLocks noChangeAspect="1"/>
          </p:cNvPicPr>
          <p:nvPr/>
        </p:nvPicPr>
        <p:blipFill>
          <a:blip r:embed="rId6"/>
          <a:stretch>
            <a:fillRect/>
          </a:stretch>
        </p:blipFill>
        <p:spPr>
          <a:xfrm>
            <a:off x="6396126" y="4917743"/>
            <a:ext cx="2197011" cy="1601781"/>
          </a:xfrm>
          <a:prstGeom prst="rect">
            <a:avLst/>
          </a:prstGeom>
        </p:spPr>
      </p:pic>
      <p:pic>
        <p:nvPicPr>
          <p:cNvPr id="7" name="Picture 6">
            <a:extLst>
              <a:ext uri="{FF2B5EF4-FFF2-40B4-BE49-F238E27FC236}">
                <a16:creationId xmlns:a16="http://schemas.microsoft.com/office/drawing/2014/main" id="{5A9210A7-69AC-C252-87B3-C36BF55C6A5F}"/>
              </a:ext>
            </a:extLst>
          </p:cNvPr>
          <p:cNvPicPr>
            <a:picLocks noChangeAspect="1"/>
          </p:cNvPicPr>
          <p:nvPr/>
        </p:nvPicPr>
        <p:blipFill>
          <a:blip r:embed="rId7"/>
          <a:stretch>
            <a:fillRect/>
          </a:stretch>
        </p:blipFill>
        <p:spPr>
          <a:xfrm>
            <a:off x="803006" y="4917743"/>
            <a:ext cx="2202248" cy="1601781"/>
          </a:xfrm>
          <a:prstGeom prst="rect">
            <a:avLst/>
          </a:prstGeom>
        </p:spPr>
      </p:pic>
      <p:sp>
        <p:nvSpPr>
          <p:cNvPr id="8" name="TextBox 7">
            <a:extLst>
              <a:ext uri="{FF2B5EF4-FFF2-40B4-BE49-F238E27FC236}">
                <a16:creationId xmlns:a16="http://schemas.microsoft.com/office/drawing/2014/main" id="{9D25E2F1-91B8-0E04-39BB-07D45BFCD554}"/>
              </a:ext>
            </a:extLst>
          </p:cNvPr>
          <p:cNvSpPr txBox="1"/>
          <p:nvPr/>
        </p:nvSpPr>
        <p:spPr>
          <a:xfrm>
            <a:off x="3074005" y="5377525"/>
            <a:ext cx="469496" cy="584775"/>
          </a:xfrm>
          <a:prstGeom prst="rect">
            <a:avLst/>
          </a:prstGeom>
          <a:noFill/>
        </p:spPr>
        <p:txBody>
          <a:bodyPr wrap="square" rtlCol="0">
            <a:spAutoFit/>
          </a:bodyPr>
          <a:lstStyle/>
          <a:p>
            <a:r>
              <a:rPr lang="en-US" sz="3200" dirty="0">
                <a:solidFill>
                  <a:schemeClr val="accent5">
                    <a:lumMod val="50000"/>
                  </a:schemeClr>
                </a:solidFill>
              </a:rPr>
              <a:t>+</a:t>
            </a:r>
          </a:p>
        </p:txBody>
      </p:sp>
      <p:sp>
        <p:nvSpPr>
          <p:cNvPr id="12" name="Arrow: Right 11">
            <a:extLst>
              <a:ext uri="{FF2B5EF4-FFF2-40B4-BE49-F238E27FC236}">
                <a16:creationId xmlns:a16="http://schemas.microsoft.com/office/drawing/2014/main" id="{B0DE1F05-A235-0FE0-87E8-A3C077B4636D}"/>
              </a:ext>
            </a:extLst>
          </p:cNvPr>
          <p:cNvSpPr/>
          <p:nvPr/>
        </p:nvSpPr>
        <p:spPr>
          <a:xfrm>
            <a:off x="8775145" y="5566910"/>
            <a:ext cx="327545" cy="225159"/>
          </a:xfrm>
          <a:prstGeom prst="rightArrow">
            <a:avLst>
              <a:gd name="adj1" fmla="val 32312"/>
              <a:gd name="adj2" fmla="val 55247"/>
            </a:avLst>
          </a:prstGeom>
          <a:solidFill>
            <a:srgbClr val="1F4E7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B6152CD4-49FD-0FD9-E670-A44E2A5A991F}"/>
              </a:ext>
            </a:extLst>
          </p:cNvPr>
          <p:cNvSpPr txBox="1"/>
          <p:nvPr/>
        </p:nvSpPr>
        <p:spPr>
          <a:xfrm>
            <a:off x="1404428" y="6528041"/>
            <a:ext cx="925328" cy="276999"/>
          </a:xfrm>
          <a:prstGeom prst="rect">
            <a:avLst/>
          </a:prstGeom>
          <a:noFill/>
        </p:spPr>
        <p:txBody>
          <a:bodyPr wrap="square" rtlCol="0">
            <a:spAutoFit/>
          </a:bodyPr>
          <a:lstStyle/>
          <a:p>
            <a:r>
              <a:rPr lang="en-US" sz="1200" dirty="0">
                <a:solidFill>
                  <a:schemeClr val="accent5">
                    <a:lumMod val="40000"/>
                    <a:lumOff val="60000"/>
                  </a:schemeClr>
                </a:solidFill>
              </a:rPr>
              <a:t>Voxel field</a:t>
            </a:r>
          </a:p>
        </p:txBody>
      </p:sp>
      <p:sp>
        <p:nvSpPr>
          <p:cNvPr id="14" name="TextBox 13">
            <a:extLst>
              <a:ext uri="{FF2B5EF4-FFF2-40B4-BE49-F238E27FC236}">
                <a16:creationId xmlns:a16="http://schemas.microsoft.com/office/drawing/2014/main" id="{E7ACDA4D-9181-03D2-7706-0216A3B7ED5C}"/>
              </a:ext>
            </a:extLst>
          </p:cNvPr>
          <p:cNvSpPr txBox="1"/>
          <p:nvPr/>
        </p:nvSpPr>
        <p:spPr>
          <a:xfrm>
            <a:off x="6962290" y="6519524"/>
            <a:ext cx="1789684" cy="276999"/>
          </a:xfrm>
          <a:prstGeom prst="rect">
            <a:avLst/>
          </a:prstGeom>
          <a:noFill/>
        </p:spPr>
        <p:txBody>
          <a:bodyPr wrap="square" rtlCol="0">
            <a:spAutoFit/>
          </a:bodyPr>
          <a:lstStyle/>
          <a:p>
            <a:r>
              <a:rPr lang="en-US" sz="1200" dirty="0">
                <a:solidFill>
                  <a:schemeClr val="accent5">
                    <a:lumMod val="40000"/>
                    <a:lumOff val="60000"/>
                  </a:schemeClr>
                </a:solidFill>
              </a:rPr>
              <a:t>Advected field</a:t>
            </a:r>
          </a:p>
        </p:txBody>
      </p:sp>
      <p:sp>
        <p:nvSpPr>
          <p:cNvPr id="15" name="TextBox 14">
            <a:extLst>
              <a:ext uri="{FF2B5EF4-FFF2-40B4-BE49-F238E27FC236}">
                <a16:creationId xmlns:a16="http://schemas.microsoft.com/office/drawing/2014/main" id="{869912DB-1B14-05DE-AA6F-6F66B6C60121}"/>
              </a:ext>
            </a:extLst>
          </p:cNvPr>
          <p:cNvSpPr txBox="1"/>
          <p:nvPr/>
        </p:nvSpPr>
        <p:spPr>
          <a:xfrm>
            <a:off x="10121239" y="6528040"/>
            <a:ext cx="954267" cy="276999"/>
          </a:xfrm>
          <a:prstGeom prst="rect">
            <a:avLst/>
          </a:prstGeom>
          <a:noFill/>
        </p:spPr>
        <p:txBody>
          <a:bodyPr wrap="square" rtlCol="0">
            <a:spAutoFit/>
          </a:bodyPr>
          <a:lstStyle/>
          <a:p>
            <a:r>
              <a:rPr lang="en-US" sz="1200" dirty="0">
                <a:solidFill>
                  <a:schemeClr val="accent5">
                    <a:lumMod val="40000"/>
                    <a:lumOff val="60000"/>
                  </a:schemeClr>
                </a:solidFill>
              </a:rPr>
              <a:t>Volume </a:t>
            </a:r>
          </a:p>
        </p:txBody>
      </p:sp>
      <p:sp>
        <p:nvSpPr>
          <p:cNvPr id="16" name="TextBox 15">
            <a:extLst>
              <a:ext uri="{FF2B5EF4-FFF2-40B4-BE49-F238E27FC236}">
                <a16:creationId xmlns:a16="http://schemas.microsoft.com/office/drawing/2014/main" id="{EBF51C05-1E17-BA7E-0B0D-2D4D5F505AF7}"/>
              </a:ext>
            </a:extLst>
          </p:cNvPr>
          <p:cNvSpPr txBox="1"/>
          <p:nvPr/>
        </p:nvSpPr>
        <p:spPr>
          <a:xfrm>
            <a:off x="4119267" y="6528041"/>
            <a:ext cx="1194181" cy="276999"/>
          </a:xfrm>
          <a:prstGeom prst="rect">
            <a:avLst/>
          </a:prstGeom>
          <a:noFill/>
        </p:spPr>
        <p:txBody>
          <a:bodyPr wrap="square" rtlCol="0">
            <a:spAutoFit/>
          </a:bodyPr>
          <a:lstStyle/>
          <a:p>
            <a:r>
              <a:rPr lang="en-US" sz="1200" dirty="0">
                <a:solidFill>
                  <a:schemeClr val="accent5">
                    <a:lumMod val="40000"/>
                    <a:lumOff val="60000"/>
                  </a:schemeClr>
                </a:solidFill>
              </a:rPr>
              <a:t>Velocity field</a:t>
            </a:r>
          </a:p>
        </p:txBody>
      </p:sp>
    </p:spTree>
    <p:extLst>
      <p:ext uri="{BB962C8B-B14F-4D97-AF65-F5344CB8AC3E}">
        <p14:creationId xmlns:p14="http://schemas.microsoft.com/office/powerpoint/2010/main" val="240266962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7" name="Picture 36">
            <a:extLst>
              <a:ext uri="{FF2B5EF4-FFF2-40B4-BE49-F238E27FC236}">
                <a16:creationId xmlns:a16="http://schemas.microsoft.com/office/drawing/2014/main" id="{B30B1637-913C-D5DE-B0C4-0109EBAC318A}"/>
              </a:ext>
            </a:extLst>
          </p:cNvPr>
          <p:cNvPicPr>
            <a:picLocks noChangeAspect="1"/>
          </p:cNvPicPr>
          <p:nvPr/>
        </p:nvPicPr>
        <p:blipFill>
          <a:blip r:embed="rId3"/>
          <a:stretch>
            <a:fillRect/>
          </a:stretch>
        </p:blipFill>
        <p:spPr>
          <a:xfrm>
            <a:off x="682388" y="732949"/>
            <a:ext cx="10827224" cy="3736155"/>
          </a:xfrm>
          <a:prstGeom prst="rect">
            <a:avLst/>
          </a:prstGeom>
        </p:spPr>
      </p:pic>
      <p:sp>
        <p:nvSpPr>
          <p:cNvPr id="2" name="Title 1">
            <a:extLst>
              <a:ext uri="{FF2B5EF4-FFF2-40B4-BE49-F238E27FC236}">
                <a16:creationId xmlns:a16="http://schemas.microsoft.com/office/drawing/2014/main" id="{C52AC2D7-8226-6B55-1793-7BF1ED6F36CB}"/>
              </a:ext>
            </a:extLst>
          </p:cNvPr>
          <p:cNvSpPr>
            <a:spLocks noGrp="1"/>
          </p:cNvSpPr>
          <p:nvPr>
            <p:ph type="ctrTitle"/>
          </p:nvPr>
        </p:nvSpPr>
        <p:spPr>
          <a:xfrm>
            <a:off x="210871" y="44144"/>
            <a:ext cx="2118885" cy="495595"/>
          </a:xfrm>
        </p:spPr>
        <p:txBody>
          <a:bodyPr>
            <a:normAutofit/>
          </a:bodyPr>
          <a:lstStyle/>
          <a:p>
            <a:pPr algn="l"/>
            <a:r>
              <a:rPr lang="en-US" sz="2400" dirty="0">
                <a:solidFill>
                  <a:schemeClr val="accent5">
                    <a:lumMod val="40000"/>
                    <a:lumOff val="60000"/>
                  </a:schemeClr>
                </a:solidFill>
              </a:rPr>
              <a:t>Advection</a:t>
            </a:r>
          </a:p>
        </p:txBody>
      </p:sp>
      <p:sp>
        <p:nvSpPr>
          <p:cNvPr id="9" name="Title 1">
            <a:extLst>
              <a:ext uri="{FF2B5EF4-FFF2-40B4-BE49-F238E27FC236}">
                <a16:creationId xmlns:a16="http://schemas.microsoft.com/office/drawing/2014/main" id="{6E98AD09-0685-32A0-F279-3036630486B3}"/>
              </a:ext>
            </a:extLst>
          </p:cNvPr>
          <p:cNvSpPr txBox="1">
            <a:spLocks/>
          </p:cNvSpPr>
          <p:nvPr/>
        </p:nvSpPr>
        <p:spPr>
          <a:xfrm>
            <a:off x="10283986" y="44144"/>
            <a:ext cx="1908014" cy="49559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800" dirty="0">
                <a:solidFill>
                  <a:schemeClr val="accent5">
                    <a:lumMod val="40000"/>
                    <a:lumOff val="60000"/>
                  </a:schemeClr>
                </a:solidFill>
              </a:rPr>
              <a:t>Adjust parameters</a:t>
            </a:r>
          </a:p>
        </p:txBody>
      </p:sp>
      <p:sp>
        <p:nvSpPr>
          <p:cNvPr id="28" name="Rectangle 27">
            <a:extLst>
              <a:ext uri="{FF2B5EF4-FFF2-40B4-BE49-F238E27FC236}">
                <a16:creationId xmlns:a16="http://schemas.microsoft.com/office/drawing/2014/main" id="{D0EE4F5D-F8A4-B73C-F3AC-B1AB94E2AAA0}"/>
              </a:ext>
            </a:extLst>
          </p:cNvPr>
          <p:cNvSpPr/>
          <p:nvPr/>
        </p:nvSpPr>
        <p:spPr>
          <a:xfrm>
            <a:off x="2042614" y="1091268"/>
            <a:ext cx="5918580" cy="2398871"/>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 name="TextBox 30">
            <a:extLst>
              <a:ext uri="{FF2B5EF4-FFF2-40B4-BE49-F238E27FC236}">
                <a16:creationId xmlns:a16="http://schemas.microsoft.com/office/drawing/2014/main" id="{4B324FEB-95C5-0DD9-93DC-6B78AF455F4A}"/>
              </a:ext>
            </a:extLst>
          </p:cNvPr>
          <p:cNvSpPr txBox="1"/>
          <p:nvPr/>
        </p:nvSpPr>
        <p:spPr>
          <a:xfrm>
            <a:off x="3339151" y="3517956"/>
            <a:ext cx="3325505" cy="461665"/>
          </a:xfrm>
          <a:prstGeom prst="rect">
            <a:avLst/>
          </a:prstGeom>
          <a:noFill/>
        </p:spPr>
        <p:txBody>
          <a:bodyPr wrap="square" rtlCol="0">
            <a:spAutoFit/>
          </a:bodyPr>
          <a:lstStyle/>
          <a:p>
            <a:r>
              <a:rPr lang="en-US" sz="1200" dirty="0">
                <a:solidFill>
                  <a:schemeClr val="accent5">
                    <a:lumMod val="40000"/>
                    <a:lumOff val="60000"/>
                  </a:schemeClr>
                </a:solidFill>
              </a:rPr>
              <a:t>Modify the input geometry: </a:t>
            </a:r>
          </a:p>
          <a:p>
            <a:r>
              <a:rPr lang="en-US" sz="1200" dirty="0">
                <a:solidFill>
                  <a:schemeClr val="accent5">
                    <a:lumMod val="40000"/>
                    <a:lumOff val="60000"/>
                  </a:schemeClr>
                </a:solidFill>
              </a:rPr>
              <a:t>displace the mesh points with a “fractal_noise” </a:t>
            </a:r>
          </a:p>
        </p:txBody>
      </p:sp>
      <p:pic>
        <p:nvPicPr>
          <p:cNvPr id="16" name="Picture 15" descr="A picture containing candelabrum&#10;&#10;Description automatically generated">
            <a:extLst>
              <a:ext uri="{FF2B5EF4-FFF2-40B4-BE49-F238E27FC236}">
                <a16:creationId xmlns:a16="http://schemas.microsoft.com/office/drawing/2014/main" id="{6937E4C0-2B16-C008-7E18-A767718A58A8}"/>
              </a:ext>
            </a:extLst>
          </p:cNvPr>
          <p:cNvPicPr>
            <a:picLocks noChangeAspect="1"/>
          </p:cNvPicPr>
          <p:nvPr/>
        </p:nvPicPr>
        <p:blipFill rotWithShape="1">
          <a:blip r:embed="rId4">
            <a:extLst>
              <a:ext uri="{28A0092B-C50C-407E-A947-70E740481C1C}">
                <a14:useLocalDpi xmlns:a14="http://schemas.microsoft.com/office/drawing/2010/main" val="0"/>
              </a:ext>
            </a:extLst>
          </a:blip>
          <a:srcRect t="11034" b="6216"/>
          <a:stretch/>
        </p:blipFill>
        <p:spPr>
          <a:xfrm>
            <a:off x="1105467" y="4755287"/>
            <a:ext cx="2718607" cy="1489170"/>
          </a:xfrm>
          <a:prstGeom prst="rect">
            <a:avLst/>
          </a:prstGeom>
        </p:spPr>
      </p:pic>
      <p:sp>
        <p:nvSpPr>
          <p:cNvPr id="17" name="Rectangle 16">
            <a:extLst>
              <a:ext uri="{FF2B5EF4-FFF2-40B4-BE49-F238E27FC236}">
                <a16:creationId xmlns:a16="http://schemas.microsoft.com/office/drawing/2014/main" id="{ECB5E0F8-B822-5718-0101-3D32A9E463D2}"/>
              </a:ext>
            </a:extLst>
          </p:cNvPr>
          <p:cNvSpPr/>
          <p:nvPr/>
        </p:nvSpPr>
        <p:spPr>
          <a:xfrm>
            <a:off x="2984309" y="1896486"/>
            <a:ext cx="2888778" cy="1492155"/>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9" name="Connector: Elbow 18">
            <a:extLst>
              <a:ext uri="{FF2B5EF4-FFF2-40B4-BE49-F238E27FC236}">
                <a16:creationId xmlns:a16="http://schemas.microsoft.com/office/drawing/2014/main" id="{2EE73066-000F-C898-6E90-AC0D1BECA054}"/>
              </a:ext>
            </a:extLst>
          </p:cNvPr>
          <p:cNvCxnSpPr>
            <a:cxnSpLocks/>
            <a:stCxn id="17" idx="1"/>
            <a:endCxn id="16" idx="0"/>
          </p:cNvCxnSpPr>
          <p:nvPr/>
        </p:nvCxnSpPr>
        <p:spPr>
          <a:xfrm rot="10800000" flipV="1">
            <a:off x="2464771" y="2642563"/>
            <a:ext cx="519538" cy="2112723"/>
          </a:xfrm>
          <a:prstGeom prst="bentConnector2">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9E7E9013-D96C-E2C9-CBE2-E8DE4E64DFB3}"/>
              </a:ext>
            </a:extLst>
          </p:cNvPr>
          <p:cNvSpPr txBox="1"/>
          <p:nvPr/>
        </p:nvSpPr>
        <p:spPr>
          <a:xfrm>
            <a:off x="1016293" y="6101172"/>
            <a:ext cx="3562067" cy="600164"/>
          </a:xfrm>
          <a:prstGeom prst="rect">
            <a:avLst/>
          </a:prstGeom>
          <a:noFill/>
        </p:spPr>
        <p:txBody>
          <a:bodyPr wrap="square" rtlCol="0">
            <a:spAutoFit/>
          </a:bodyPr>
          <a:lstStyle/>
          <a:p>
            <a:r>
              <a:rPr lang="en-US" sz="1100" dirty="0">
                <a:solidFill>
                  <a:schemeClr val="accent5">
                    <a:lumMod val="40000"/>
                    <a:lumOff val="60000"/>
                  </a:schemeClr>
                </a:solidFill>
              </a:rPr>
              <a:t>Displace the points to better depict the shape of the cloud (the bottom of a cloud is usually flatter than the top):</a:t>
            </a:r>
          </a:p>
          <a:p>
            <a:r>
              <a:rPr lang="en-US" sz="1100" dirty="0">
                <a:solidFill>
                  <a:schemeClr val="accent5">
                    <a:lumMod val="40000"/>
                    <a:lumOff val="60000"/>
                  </a:schemeClr>
                </a:solidFill>
              </a:rPr>
              <a:t>Higher y value </a:t>
            </a:r>
            <a:r>
              <a:rPr lang="en-US" sz="1100" dirty="0">
                <a:solidFill>
                  <a:schemeClr val="accent5">
                    <a:lumMod val="40000"/>
                    <a:lumOff val="60000"/>
                  </a:schemeClr>
                </a:solidFill>
                <a:sym typeface="Wingdings" panose="05000000000000000000" pitchFamily="2" charset="2"/>
              </a:rPr>
              <a:t> more displacement</a:t>
            </a:r>
            <a:endParaRPr lang="en-US" sz="1100" dirty="0">
              <a:solidFill>
                <a:schemeClr val="accent5">
                  <a:lumMod val="40000"/>
                  <a:lumOff val="60000"/>
                </a:schemeClr>
              </a:solidFill>
            </a:endParaRPr>
          </a:p>
        </p:txBody>
      </p:sp>
      <p:sp>
        <p:nvSpPr>
          <p:cNvPr id="24" name="TextBox 23">
            <a:extLst>
              <a:ext uri="{FF2B5EF4-FFF2-40B4-BE49-F238E27FC236}">
                <a16:creationId xmlns:a16="http://schemas.microsoft.com/office/drawing/2014/main" id="{E61549F8-6079-C00C-FAA6-C2F861BA805C}"/>
              </a:ext>
            </a:extLst>
          </p:cNvPr>
          <p:cNvSpPr txBox="1"/>
          <p:nvPr/>
        </p:nvSpPr>
        <p:spPr>
          <a:xfrm>
            <a:off x="2880569" y="1471883"/>
            <a:ext cx="3310966" cy="430887"/>
          </a:xfrm>
          <a:prstGeom prst="rect">
            <a:avLst/>
          </a:prstGeom>
          <a:noFill/>
        </p:spPr>
        <p:txBody>
          <a:bodyPr wrap="square" rtlCol="0">
            <a:spAutoFit/>
          </a:bodyPr>
          <a:lstStyle/>
          <a:p>
            <a:r>
              <a:rPr lang="en-US" sz="1100" dirty="0">
                <a:solidFill>
                  <a:schemeClr val="accent5">
                    <a:lumMod val="40000"/>
                    <a:lumOff val="60000"/>
                  </a:schemeClr>
                </a:solidFill>
              </a:rPr>
              <a:t>Establish a relationship between the y position of a mesh point and the weight of its displacement</a:t>
            </a:r>
          </a:p>
        </p:txBody>
      </p:sp>
      <p:sp>
        <p:nvSpPr>
          <p:cNvPr id="30" name="Arrow: Right 29">
            <a:extLst>
              <a:ext uri="{FF2B5EF4-FFF2-40B4-BE49-F238E27FC236}">
                <a16:creationId xmlns:a16="http://schemas.microsoft.com/office/drawing/2014/main" id="{B0CFFAAC-35CF-D325-EA21-BC5F139AB675}"/>
              </a:ext>
            </a:extLst>
          </p:cNvPr>
          <p:cNvSpPr/>
          <p:nvPr/>
        </p:nvSpPr>
        <p:spPr>
          <a:xfrm>
            <a:off x="7701886" y="5610005"/>
            <a:ext cx="327545" cy="225159"/>
          </a:xfrm>
          <a:prstGeom prst="rightArrow">
            <a:avLst>
              <a:gd name="adj1" fmla="val 32312"/>
              <a:gd name="adj2" fmla="val 55247"/>
            </a:avLst>
          </a:prstGeom>
          <a:solidFill>
            <a:srgbClr val="1F4E7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Picture 32">
            <a:extLst>
              <a:ext uri="{FF2B5EF4-FFF2-40B4-BE49-F238E27FC236}">
                <a16:creationId xmlns:a16="http://schemas.microsoft.com/office/drawing/2014/main" id="{03A1DA4E-C360-65DE-F0E3-B56C46D73A0B}"/>
              </a:ext>
            </a:extLst>
          </p:cNvPr>
          <p:cNvPicPr>
            <a:picLocks noChangeAspect="1"/>
          </p:cNvPicPr>
          <p:nvPr/>
        </p:nvPicPr>
        <p:blipFill>
          <a:blip r:embed="rId5"/>
          <a:stretch>
            <a:fillRect/>
          </a:stretch>
        </p:blipFill>
        <p:spPr>
          <a:xfrm>
            <a:off x="8332560" y="4904762"/>
            <a:ext cx="1798628" cy="1339695"/>
          </a:xfrm>
          <a:prstGeom prst="rect">
            <a:avLst/>
          </a:prstGeom>
        </p:spPr>
      </p:pic>
      <p:pic>
        <p:nvPicPr>
          <p:cNvPr id="35" name="Picture 34">
            <a:extLst>
              <a:ext uri="{FF2B5EF4-FFF2-40B4-BE49-F238E27FC236}">
                <a16:creationId xmlns:a16="http://schemas.microsoft.com/office/drawing/2014/main" id="{ECF4FEB2-40B7-98D4-9ED7-89A08E56DD41}"/>
              </a:ext>
            </a:extLst>
          </p:cNvPr>
          <p:cNvPicPr>
            <a:picLocks noChangeAspect="1"/>
          </p:cNvPicPr>
          <p:nvPr/>
        </p:nvPicPr>
        <p:blipFill rotWithShape="1">
          <a:blip r:embed="rId6"/>
          <a:srcRect l="11591" t="20522" r="11272" b="10920"/>
          <a:stretch/>
        </p:blipFill>
        <p:spPr>
          <a:xfrm>
            <a:off x="5668337" y="5338980"/>
            <a:ext cx="1654147" cy="901382"/>
          </a:xfrm>
          <a:prstGeom prst="rect">
            <a:avLst/>
          </a:prstGeom>
        </p:spPr>
      </p:pic>
    </p:spTree>
    <p:extLst>
      <p:ext uri="{BB962C8B-B14F-4D97-AF65-F5344CB8AC3E}">
        <p14:creationId xmlns:p14="http://schemas.microsoft.com/office/powerpoint/2010/main" val="37402689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5ED74D6-E025-4924-288C-F2F89D3ADDFA}"/>
              </a:ext>
            </a:extLst>
          </p:cNvPr>
          <p:cNvPicPr>
            <a:picLocks noGrp="1" noRot="1" noChangeAspect="1" noMove="1" noResize="1" noEditPoints="1" noAdjustHandles="1" noChangeArrowheads="1" noChangeShapeType="1" noCrop="1"/>
          </p:cNvPicPr>
          <p:nvPr/>
        </p:nvPicPr>
        <p:blipFill rotWithShape="1">
          <a:blip r:embed="rId3"/>
          <a:srcRect t="6004" b="2617"/>
          <a:stretch/>
        </p:blipFill>
        <p:spPr>
          <a:xfrm>
            <a:off x="0" y="620193"/>
            <a:ext cx="12192000" cy="3673681"/>
          </a:xfrm>
          <a:prstGeom prst="rect">
            <a:avLst/>
          </a:prstGeom>
        </p:spPr>
      </p:pic>
      <p:sp>
        <p:nvSpPr>
          <p:cNvPr id="2" name="Title 1">
            <a:extLst>
              <a:ext uri="{FF2B5EF4-FFF2-40B4-BE49-F238E27FC236}">
                <a16:creationId xmlns:a16="http://schemas.microsoft.com/office/drawing/2014/main" id="{C52AC2D7-8226-6B55-1793-7BF1ED6F36CB}"/>
              </a:ext>
            </a:extLst>
          </p:cNvPr>
          <p:cNvSpPr>
            <a:spLocks noGrp="1"/>
          </p:cNvSpPr>
          <p:nvPr>
            <p:ph type="ctrTitle"/>
          </p:nvPr>
        </p:nvSpPr>
        <p:spPr>
          <a:xfrm>
            <a:off x="210871" y="44144"/>
            <a:ext cx="2118885" cy="495595"/>
          </a:xfrm>
        </p:spPr>
        <p:txBody>
          <a:bodyPr>
            <a:normAutofit/>
          </a:bodyPr>
          <a:lstStyle/>
          <a:p>
            <a:pPr algn="l"/>
            <a:r>
              <a:rPr lang="en-US" sz="2400" dirty="0">
                <a:solidFill>
                  <a:schemeClr val="accent5">
                    <a:lumMod val="40000"/>
                    <a:lumOff val="60000"/>
                  </a:schemeClr>
                </a:solidFill>
              </a:rPr>
              <a:t>Advection</a:t>
            </a:r>
          </a:p>
        </p:txBody>
      </p:sp>
      <p:sp>
        <p:nvSpPr>
          <p:cNvPr id="9" name="Title 1">
            <a:extLst>
              <a:ext uri="{FF2B5EF4-FFF2-40B4-BE49-F238E27FC236}">
                <a16:creationId xmlns:a16="http://schemas.microsoft.com/office/drawing/2014/main" id="{6E98AD09-0685-32A0-F279-3036630486B3}"/>
              </a:ext>
            </a:extLst>
          </p:cNvPr>
          <p:cNvSpPr txBox="1">
            <a:spLocks/>
          </p:cNvSpPr>
          <p:nvPr/>
        </p:nvSpPr>
        <p:spPr>
          <a:xfrm>
            <a:off x="10283986" y="44144"/>
            <a:ext cx="1908014" cy="49559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800" dirty="0">
                <a:solidFill>
                  <a:schemeClr val="accent5">
                    <a:lumMod val="40000"/>
                    <a:lumOff val="60000"/>
                  </a:schemeClr>
                </a:solidFill>
              </a:rPr>
              <a:t>Adjust parameters</a:t>
            </a:r>
          </a:p>
        </p:txBody>
      </p:sp>
      <p:sp>
        <p:nvSpPr>
          <p:cNvPr id="28" name="Rectangle 27">
            <a:extLst>
              <a:ext uri="{FF2B5EF4-FFF2-40B4-BE49-F238E27FC236}">
                <a16:creationId xmlns:a16="http://schemas.microsoft.com/office/drawing/2014/main" id="{D0EE4F5D-F8A4-B73C-F3AC-B1AB94E2AAA0}"/>
              </a:ext>
            </a:extLst>
          </p:cNvPr>
          <p:cNvSpPr/>
          <p:nvPr/>
        </p:nvSpPr>
        <p:spPr>
          <a:xfrm>
            <a:off x="900752" y="1004338"/>
            <a:ext cx="5540992" cy="2264128"/>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1" name="TextBox 30">
            <a:extLst>
              <a:ext uri="{FF2B5EF4-FFF2-40B4-BE49-F238E27FC236}">
                <a16:creationId xmlns:a16="http://schemas.microsoft.com/office/drawing/2014/main" id="{4B324FEB-95C5-0DD9-93DC-6B78AF455F4A}"/>
              </a:ext>
            </a:extLst>
          </p:cNvPr>
          <p:cNvSpPr txBox="1"/>
          <p:nvPr/>
        </p:nvSpPr>
        <p:spPr>
          <a:xfrm>
            <a:off x="2943814" y="704553"/>
            <a:ext cx="1619533" cy="276999"/>
          </a:xfrm>
          <a:prstGeom prst="rect">
            <a:avLst/>
          </a:prstGeom>
          <a:noFill/>
        </p:spPr>
        <p:txBody>
          <a:bodyPr wrap="square" rtlCol="0">
            <a:spAutoFit/>
          </a:bodyPr>
          <a:lstStyle/>
          <a:p>
            <a:r>
              <a:rPr lang="en-US" sz="1200" dirty="0">
                <a:solidFill>
                  <a:schemeClr val="accent5">
                    <a:lumMod val="40000"/>
                    <a:lumOff val="60000"/>
                  </a:schemeClr>
                </a:solidFill>
              </a:rPr>
              <a:t>Displace mesh points</a:t>
            </a:r>
          </a:p>
        </p:txBody>
      </p:sp>
      <p:sp>
        <p:nvSpPr>
          <p:cNvPr id="30" name="Arrow: Right 29">
            <a:extLst>
              <a:ext uri="{FF2B5EF4-FFF2-40B4-BE49-F238E27FC236}">
                <a16:creationId xmlns:a16="http://schemas.microsoft.com/office/drawing/2014/main" id="{B0CFFAAC-35CF-D325-EA21-BC5F139AB675}"/>
              </a:ext>
            </a:extLst>
          </p:cNvPr>
          <p:cNvSpPr/>
          <p:nvPr/>
        </p:nvSpPr>
        <p:spPr>
          <a:xfrm>
            <a:off x="2588525" y="5610005"/>
            <a:ext cx="327545" cy="225159"/>
          </a:xfrm>
          <a:prstGeom prst="rightArrow">
            <a:avLst>
              <a:gd name="adj1" fmla="val 32312"/>
              <a:gd name="adj2" fmla="val 55247"/>
            </a:avLst>
          </a:prstGeom>
          <a:solidFill>
            <a:srgbClr val="1F4E7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Picture 32">
            <a:extLst>
              <a:ext uri="{FF2B5EF4-FFF2-40B4-BE49-F238E27FC236}">
                <a16:creationId xmlns:a16="http://schemas.microsoft.com/office/drawing/2014/main" id="{03A1DA4E-C360-65DE-F0E3-B56C46D73A0B}"/>
              </a:ext>
            </a:extLst>
          </p:cNvPr>
          <p:cNvPicPr>
            <a:picLocks noChangeAspect="1"/>
          </p:cNvPicPr>
          <p:nvPr/>
        </p:nvPicPr>
        <p:blipFill>
          <a:blip r:embed="rId4"/>
          <a:stretch>
            <a:fillRect/>
          </a:stretch>
        </p:blipFill>
        <p:spPr>
          <a:xfrm>
            <a:off x="3219199" y="4904762"/>
            <a:ext cx="1798628" cy="1339695"/>
          </a:xfrm>
          <a:prstGeom prst="rect">
            <a:avLst/>
          </a:prstGeom>
        </p:spPr>
      </p:pic>
      <p:pic>
        <p:nvPicPr>
          <p:cNvPr id="35" name="Picture 34">
            <a:extLst>
              <a:ext uri="{FF2B5EF4-FFF2-40B4-BE49-F238E27FC236}">
                <a16:creationId xmlns:a16="http://schemas.microsoft.com/office/drawing/2014/main" id="{ECF4FEB2-40B7-98D4-9ED7-89A08E56DD41}"/>
              </a:ext>
            </a:extLst>
          </p:cNvPr>
          <p:cNvPicPr>
            <a:picLocks noChangeAspect="1"/>
          </p:cNvPicPr>
          <p:nvPr/>
        </p:nvPicPr>
        <p:blipFill rotWithShape="1">
          <a:blip r:embed="rId5"/>
          <a:srcRect l="11591" t="20522" r="11272" b="10920"/>
          <a:stretch/>
        </p:blipFill>
        <p:spPr>
          <a:xfrm>
            <a:off x="554976" y="5338980"/>
            <a:ext cx="1654147" cy="901382"/>
          </a:xfrm>
          <a:prstGeom prst="rect">
            <a:avLst/>
          </a:prstGeom>
        </p:spPr>
      </p:pic>
      <p:sp>
        <p:nvSpPr>
          <p:cNvPr id="5" name="L-Shape 4">
            <a:extLst>
              <a:ext uri="{FF2B5EF4-FFF2-40B4-BE49-F238E27FC236}">
                <a16:creationId xmlns:a16="http://schemas.microsoft.com/office/drawing/2014/main" id="{2E5E1B35-59C4-DEF0-3D56-D7028D1E17B7}"/>
              </a:ext>
            </a:extLst>
          </p:cNvPr>
          <p:cNvSpPr/>
          <p:nvPr/>
        </p:nvSpPr>
        <p:spPr>
          <a:xfrm rot="5400000">
            <a:off x="6863249" y="705665"/>
            <a:ext cx="1149561" cy="1746914"/>
          </a:xfrm>
          <a:prstGeom prst="corner">
            <a:avLst>
              <a:gd name="adj1" fmla="val 70975"/>
              <a:gd name="adj2" fmla="val 67017"/>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solidFill>
            </a:endParaRPr>
          </a:p>
        </p:txBody>
      </p:sp>
      <p:sp>
        <p:nvSpPr>
          <p:cNvPr id="6" name="L-Shape 5">
            <a:extLst>
              <a:ext uri="{FF2B5EF4-FFF2-40B4-BE49-F238E27FC236}">
                <a16:creationId xmlns:a16="http://schemas.microsoft.com/office/drawing/2014/main" id="{DE4D0E1F-EB42-5B5C-2AF6-DBD42D4E9F1C}"/>
              </a:ext>
            </a:extLst>
          </p:cNvPr>
          <p:cNvSpPr/>
          <p:nvPr/>
        </p:nvSpPr>
        <p:spPr>
          <a:xfrm rot="16200000">
            <a:off x="6772265" y="1686894"/>
            <a:ext cx="2264127" cy="2643121"/>
          </a:xfrm>
          <a:prstGeom prst="corner">
            <a:avLst>
              <a:gd name="adj1" fmla="val 75874"/>
              <a:gd name="adj2" fmla="val 81038"/>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solidFill>
            </a:endParaRPr>
          </a:p>
        </p:txBody>
      </p:sp>
      <p:sp>
        <p:nvSpPr>
          <p:cNvPr id="7" name="Rectangle 6">
            <a:extLst>
              <a:ext uri="{FF2B5EF4-FFF2-40B4-BE49-F238E27FC236}">
                <a16:creationId xmlns:a16="http://schemas.microsoft.com/office/drawing/2014/main" id="{6274126F-F850-A2F8-5929-373FB11A0255}"/>
              </a:ext>
            </a:extLst>
          </p:cNvPr>
          <p:cNvSpPr/>
          <p:nvPr/>
        </p:nvSpPr>
        <p:spPr>
          <a:xfrm>
            <a:off x="9126694" y="916501"/>
            <a:ext cx="936255" cy="880274"/>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Rectangle 7">
            <a:extLst>
              <a:ext uri="{FF2B5EF4-FFF2-40B4-BE49-F238E27FC236}">
                <a16:creationId xmlns:a16="http://schemas.microsoft.com/office/drawing/2014/main" id="{C5D1D2FF-DF75-15BA-E0B5-F59BBC9E5892}"/>
              </a:ext>
            </a:extLst>
          </p:cNvPr>
          <p:cNvSpPr/>
          <p:nvPr/>
        </p:nvSpPr>
        <p:spPr>
          <a:xfrm>
            <a:off x="10283986" y="871008"/>
            <a:ext cx="1780635" cy="1756011"/>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11" name="Picture 10">
            <a:extLst>
              <a:ext uri="{FF2B5EF4-FFF2-40B4-BE49-F238E27FC236}">
                <a16:creationId xmlns:a16="http://schemas.microsoft.com/office/drawing/2014/main" id="{C0B9B47D-FE55-77C5-7909-819FCBE41F5F}"/>
              </a:ext>
            </a:extLst>
          </p:cNvPr>
          <p:cNvPicPr>
            <a:picLocks noChangeAspect="1"/>
          </p:cNvPicPr>
          <p:nvPr/>
        </p:nvPicPr>
        <p:blipFill>
          <a:blip r:embed="rId6"/>
          <a:stretch>
            <a:fillRect/>
          </a:stretch>
        </p:blipFill>
        <p:spPr>
          <a:xfrm>
            <a:off x="9281370" y="4506035"/>
            <a:ext cx="2783251" cy="2142679"/>
          </a:xfrm>
          <a:prstGeom prst="rect">
            <a:avLst/>
          </a:prstGeom>
        </p:spPr>
      </p:pic>
      <p:sp>
        <p:nvSpPr>
          <p:cNvPr id="12" name="TextBox 11">
            <a:extLst>
              <a:ext uri="{FF2B5EF4-FFF2-40B4-BE49-F238E27FC236}">
                <a16:creationId xmlns:a16="http://schemas.microsoft.com/office/drawing/2014/main" id="{60AEC19F-1E34-CD94-010D-D8A3EC98D993}"/>
              </a:ext>
            </a:extLst>
          </p:cNvPr>
          <p:cNvSpPr txBox="1"/>
          <p:nvPr/>
        </p:nvSpPr>
        <p:spPr>
          <a:xfrm>
            <a:off x="6441744" y="704553"/>
            <a:ext cx="2182918" cy="276999"/>
          </a:xfrm>
          <a:prstGeom prst="rect">
            <a:avLst/>
          </a:prstGeom>
          <a:noFill/>
        </p:spPr>
        <p:txBody>
          <a:bodyPr wrap="square" rtlCol="0">
            <a:spAutoFit/>
          </a:bodyPr>
          <a:lstStyle/>
          <a:p>
            <a:r>
              <a:rPr lang="en-US" sz="1200" dirty="0">
                <a:solidFill>
                  <a:schemeClr val="accent5">
                    <a:lumMod val="40000"/>
                    <a:lumOff val="60000"/>
                  </a:schemeClr>
                </a:solidFill>
              </a:rPr>
              <a:t>Mesh </a:t>
            </a:r>
            <a:r>
              <a:rPr lang="en-US" sz="1200" dirty="0">
                <a:solidFill>
                  <a:schemeClr val="accent5">
                    <a:lumMod val="40000"/>
                    <a:lumOff val="60000"/>
                  </a:schemeClr>
                </a:solidFill>
                <a:sym typeface="Wingdings" panose="05000000000000000000" pitchFamily="2" charset="2"/>
              </a:rPr>
              <a:t> Volume  Voxel field</a:t>
            </a:r>
            <a:endParaRPr lang="en-US" sz="1200" dirty="0">
              <a:solidFill>
                <a:schemeClr val="accent5">
                  <a:lumMod val="40000"/>
                  <a:lumOff val="60000"/>
                </a:schemeClr>
              </a:solidFill>
            </a:endParaRPr>
          </a:p>
        </p:txBody>
      </p:sp>
      <p:sp>
        <p:nvSpPr>
          <p:cNvPr id="13" name="TextBox 12">
            <a:extLst>
              <a:ext uri="{FF2B5EF4-FFF2-40B4-BE49-F238E27FC236}">
                <a16:creationId xmlns:a16="http://schemas.microsoft.com/office/drawing/2014/main" id="{BB94E974-0E36-195A-DE6B-B922FDB0DC72}"/>
              </a:ext>
            </a:extLst>
          </p:cNvPr>
          <p:cNvSpPr txBox="1"/>
          <p:nvPr/>
        </p:nvSpPr>
        <p:spPr>
          <a:xfrm>
            <a:off x="9087091" y="639502"/>
            <a:ext cx="1619533" cy="276999"/>
          </a:xfrm>
          <a:prstGeom prst="rect">
            <a:avLst/>
          </a:prstGeom>
          <a:noFill/>
        </p:spPr>
        <p:txBody>
          <a:bodyPr wrap="square" rtlCol="0">
            <a:spAutoFit/>
          </a:bodyPr>
          <a:lstStyle/>
          <a:p>
            <a:r>
              <a:rPr lang="en-US" sz="1200" dirty="0">
                <a:solidFill>
                  <a:schemeClr val="accent5">
                    <a:lumMod val="40000"/>
                    <a:lumOff val="60000"/>
                  </a:schemeClr>
                </a:solidFill>
              </a:rPr>
              <a:t>Advect field</a:t>
            </a:r>
          </a:p>
        </p:txBody>
      </p:sp>
      <p:sp>
        <p:nvSpPr>
          <p:cNvPr id="14" name="TextBox 13">
            <a:extLst>
              <a:ext uri="{FF2B5EF4-FFF2-40B4-BE49-F238E27FC236}">
                <a16:creationId xmlns:a16="http://schemas.microsoft.com/office/drawing/2014/main" id="{D6B2F985-5738-297B-7E9E-C6EC89C7EF21}"/>
              </a:ext>
            </a:extLst>
          </p:cNvPr>
          <p:cNvSpPr txBox="1"/>
          <p:nvPr/>
        </p:nvSpPr>
        <p:spPr>
          <a:xfrm>
            <a:off x="9225889" y="3903538"/>
            <a:ext cx="1619533" cy="276999"/>
          </a:xfrm>
          <a:prstGeom prst="rect">
            <a:avLst/>
          </a:prstGeom>
          <a:noFill/>
        </p:spPr>
        <p:txBody>
          <a:bodyPr wrap="square" rtlCol="0">
            <a:spAutoFit/>
          </a:bodyPr>
          <a:lstStyle/>
          <a:p>
            <a:r>
              <a:rPr lang="en-US" sz="1200" dirty="0">
                <a:solidFill>
                  <a:schemeClr val="accent5">
                    <a:lumMod val="40000"/>
                    <a:lumOff val="60000"/>
                  </a:schemeClr>
                </a:solidFill>
              </a:rPr>
              <a:t>velocity field</a:t>
            </a:r>
          </a:p>
        </p:txBody>
      </p:sp>
      <p:sp>
        <p:nvSpPr>
          <p:cNvPr id="15" name="TextBox 14">
            <a:extLst>
              <a:ext uri="{FF2B5EF4-FFF2-40B4-BE49-F238E27FC236}">
                <a16:creationId xmlns:a16="http://schemas.microsoft.com/office/drawing/2014/main" id="{94D853C7-7BF1-E6E2-0683-0EE4207C4C8E}"/>
              </a:ext>
            </a:extLst>
          </p:cNvPr>
          <p:cNvSpPr txBox="1"/>
          <p:nvPr/>
        </p:nvSpPr>
        <p:spPr>
          <a:xfrm>
            <a:off x="10597161" y="623103"/>
            <a:ext cx="1212419" cy="276999"/>
          </a:xfrm>
          <a:prstGeom prst="rect">
            <a:avLst/>
          </a:prstGeom>
          <a:noFill/>
        </p:spPr>
        <p:txBody>
          <a:bodyPr wrap="square" rtlCol="0">
            <a:spAutoFit/>
          </a:bodyPr>
          <a:lstStyle/>
          <a:p>
            <a:r>
              <a:rPr lang="en-US" sz="1200" dirty="0">
                <a:solidFill>
                  <a:schemeClr val="accent5">
                    <a:lumMod val="40000"/>
                    <a:lumOff val="60000"/>
                  </a:schemeClr>
                </a:solidFill>
              </a:rPr>
              <a:t>Field to volume</a:t>
            </a:r>
          </a:p>
        </p:txBody>
      </p:sp>
      <p:pic>
        <p:nvPicPr>
          <p:cNvPr id="20" name="Picture 19">
            <a:extLst>
              <a:ext uri="{FF2B5EF4-FFF2-40B4-BE49-F238E27FC236}">
                <a16:creationId xmlns:a16="http://schemas.microsoft.com/office/drawing/2014/main" id="{F2096F18-D33A-3CD7-309F-7C993A8BA302}"/>
              </a:ext>
            </a:extLst>
          </p:cNvPr>
          <p:cNvPicPr>
            <a:picLocks noChangeAspect="1"/>
          </p:cNvPicPr>
          <p:nvPr/>
        </p:nvPicPr>
        <p:blipFill rotWithShape="1">
          <a:blip r:embed="rId7"/>
          <a:srcRect b="12070"/>
          <a:stretch/>
        </p:blipFill>
        <p:spPr>
          <a:xfrm>
            <a:off x="6096000" y="4681503"/>
            <a:ext cx="2305101" cy="1857004"/>
          </a:xfrm>
          <a:prstGeom prst="rect">
            <a:avLst/>
          </a:prstGeom>
        </p:spPr>
      </p:pic>
      <p:sp>
        <p:nvSpPr>
          <p:cNvPr id="22" name="Arrow: Right 21">
            <a:extLst>
              <a:ext uri="{FF2B5EF4-FFF2-40B4-BE49-F238E27FC236}">
                <a16:creationId xmlns:a16="http://schemas.microsoft.com/office/drawing/2014/main" id="{70C3C30F-6965-EF4D-D603-BC5B13FB82CB}"/>
              </a:ext>
            </a:extLst>
          </p:cNvPr>
          <p:cNvSpPr/>
          <p:nvPr/>
        </p:nvSpPr>
        <p:spPr>
          <a:xfrm>
            <a:off x="5320956" y="5610005"/>
            <a:ext cx="327545" cy="225159"/>
          </a:xfrm>
          <a:prstGeom prst="rightArrow">
            <a:avLst>
              <a:gd name="adj1" fmla="val 32312"/>
              <a:gd name="adj2" fmla="val 55247"/>
            </a:avLst>
          </a:prstGeom>
          <a:solidFill>
            <a:srgbClr val="1F4E7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rrow: Right 22">
            <a:extLst>
              <a:ext uri="{FF2B5EF4-FFF2-40B4-BE49-F238E27FC236}">
                <a16:creationId xmlns:a16="http://schemas.microsoft.com/office/drawing/2014/main" id="{5575F046-C30C-A4A2-BFE0-64D77C9D2500}"/>
              </a:ext>
            </a:extLst>
          </p:cNvPr>
          <p:cNvSpPr/>
          <p:nvPr/>
        </p:nvSpPr>
        <p:spPr>
          <a:xfrm>
            <a:off x="8856027" y="5610005"/>
            <a:ext cx="327545" cy="225159"/>
          </a:xfrm>
          <a:prstGeom prst="rightArrow">
            <a:avLst>
              <a:gd name="adj1" fmla="val 32312"/>
              <a:gd name="adj2" fmla="val 55247"/>
            </a:avLst>
          </a:prstGeom>
          <a:solidFill>
            <a:srgbClr val="1F4E7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104FE6C0-6482-ECD0-759C-E04C6FABE897}"/>
              </a:ext>
            </a:extLst>
          </p:cNvPr>
          <p:cNvSpPr txBox="1"/>
          <p:nvPr/>
        </p:nvSpPr>
        <p:spPr>
          <a:xfrm>
            <a:off x="900752" y="6261508"/>
            <a:ext cx="945705" cy="276999"/>
          </a:xfrm>
          <a:prstGeom prst="rect">
            <a:avLst/>
          </a:prstGeom>
          <a:noFill/>
        </p:spPr>
        <p:txBody>
          <a:bodyPr wrap="square" rtlCol="0">
            <a:spAutoFit/>
          </a:bodyPr>
          <a:lstStyle/>
          <a:p>
            <a:r>
              <a:rPr lang="en-US" sz="1200" dirty="0">
                <a:solidFill>
                  <a:schemeClr val="accent5">
                    <a:lumMod val="40000"/>
                    <a:lumOff val="60000"/>
                  </a:schemeClr>
                </a:solidFill>
              </a:rPr>
              <a:t>Input mesh</a:t>
            </a:r>
          </a:p>
        </p:txBody>
      </p:sp>
      <p:sp>
        <p:nvSpPr>
          <p:cNvPr id="26" name="TextBox 25">
            <a:extLst>
              <a:ext uri="{FF2B5EF4-FFF2-40B4-BE49-F238E27FC236}">
                <a16:creationId xmlns:a16="http://schemas.microsoft.com/office/drawing/2014/main" id="{7488B643-941F-46ED-57DD-E55EA7F74B5C}"/>
              </a:ext>
            </a:extLst>
          </p:cNvPr>
          <p:cNvSpPr txBox="1"/>
          <p:nvPr/>
        </p:nvSpPr>
        <p:spPr>
          <a:xfrm>
            <a:off x="3491208" y="6261508"/>
            <a:ext cx="1254609" cy="276999"/>
          </a:xfrm>
          <a:prstGeom prst="rect">
            <a:avLst/>
          </a:prstGeom>
          <a:noFill/>
        </p:spPr>
        <p:txBody>
          <a:bodyPr wrap="square" rtlCol="0">
            <a:spAutoFit/>
          </a:bodyPr>
          <a:lstStyle/>
          <a:p>
            <a:r>
              <a:rPr lang="en-US" sz="1200" dirty="0">
                <a:solidFill>
                  <a:schemeClr val="accent5">
                    <a:lumMod val="40000"/>
                    <a:lumOff val="60000"/>
                  </a:schemeClr>
                </a:solidFill>
              </a:rPr>
              <a:t>displaced mesh</a:t>
            </a:r>
          </a:p>
        </p:txBody>
      </p:sp>
      <p:sp>
        <p:nvSpPr>
          <p:cNvPr id="27" name="TextBox 26">
            <a:extLst>
              <a:ext uri="{FF2B5EF4-FFF2-40B4-BE49-F238E27FC236}">
                <a16:creationId xmlns:a16="http://schemas.microsoft.com/office/drawing/2014/main" id="{738ACB29-05FD-F0FA-79DF-71AEAC2EF26A}"/>
              </a:ext>
            </a:extLst>
          </p:cNvPr>
          <p:cNvSpPr txBox="1"/>
          <p:nvPr/>
        </p:nvSpPr>
        <p:spPr>
          <a:xfrm>
            <a:off x="6675377" y="6532289"/>
            <a:ext cx="1254609" cy="276999"/>
          </a:xfrm>
          <a:prstGeom prst="rect">
            <a:avLst/>
          </a:prstGeom>
          <a:noFill/>
        </p:spPr>
        <p:txBody>
          <a:bodyPr wrap="square" rtlCol="0">
            <a:spAutoFit/>
          </a:bodyPr>
          <a:lstStyle/>
          <a:p>
            <a:r>
              <a:rPr lang="en-US" sz="1200" dirty="0">
                <a:solidFill>
                  <a:schemeClr val="accent5">
                    <a:lumMod val="40000"/>
                    <a:lumOff val="60000"/>
                  </a:schemeClr>
                </a:solidFill>
              </a:rPr>
              <a:t>Advected field</a:t>
            </a:r>
          </a:p>
        </p:txBody>
      </p:sp>
      <p:sp>
        <p:nvSpPr>
          <p:cNvPr id="29" name="TextBox 28">
            <a:extLst>
              <a:ext uri="{FF2B5EF4-FFF2-40B4-BE49-F238E27FC236}">
                <a16:creationId xmlns:a16="http://schemas.microsoft.com/office/drawing/2014/main" id="{07455423-0080-C2CA-6C64-B53E32DA22A6}"/>
              </a:ext>
            </a:extLst>
          </p:cNvPr>
          <p:cNvSpPr txBox="1"/>
          <p:nvPr/>
        </p:nvSpPr>
        <p:spPr>
          <a:xfrm>
            <a:off x="10306780" y="6532289"/>
            <a:ext cx="732430" cy="276999"/>
          </a:xfrm>
          <a:prstGeom prst="rect">
            <a:avLst/>
          </a:prstGeom>
          <a:noFill/>
        </p:spPr>
        <p:txBody>
          <a:bodyPr wrap="square" rtlCol="0">
            <a:spAutoFit/>
          </a:bodyPr>
          <a:lstStyle/>
          <a:p>
            <a:r>
              <a:rPr lang="en-US" sz="1200" dirty="0">
                <a:solidFill>
                  <a:schemeClr val="accent5">
                    <a:lumMod val="40000"/>
                    <a:lumOff val="60000"/>
                  </a:schemeClr>
                </a:solidFill>
              </a:rPr>
              <a:t>volume</a:t>
            </a:r>
          </a:p>
        </p:txBody>
      </p:sp>
    </p:spTree>
    <p:extLst>
      <p:ext uri="{BB962C8B-B14F-4D97-AF65-F5344CB8AC3E}">
        <p14:creationId xmlns:p14="http://schemas.microsoft.com/office/powerpoint/2010/main" val="17637913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5ED74D6-E025-4924-288C-F2F89D3ADDFA}"/>
              </a:ext>
            </a:extLst>
          </p:cNvPr>
          <p:cNvPicPr>
            <a:picLocks noGrp="1" noRot="1" noChangeAspect="1" noMove="1" noResize="1" noEditPoints="1" noAdjustHandles="1" noChangeArrowheads="1" noChangeShapeType="1" noCrop="1"/>
          </p:cNvPicPr>
          <p:nvPr/>
        </p:nvPicPr>
        <p:blipFill rotWithShape="1">
          <a:blip r:embed="rId3"/>
          <a:srcRect t="6004" b="2617"/>
          <a:stretch/>
        </p:blipFill>
        <p:spPr>
          <a:xfrm>
            <a:off x="0" y="620193"/>
            <a:ext cx="12192000" cy="3673681"/>
          </a:xfrm>
          <a:prstGeom prst="rect">
            <a:avLst/>
          </a:prstGeom>
        </p:spPr>
      </p:pic>
      <p:sp>
        <p:nvSpPr>
          <p:cNvPr id="2" name="Title 1">
            <a:extLst>
              <a:ext uri="{FF2B5EF4-FFF2-40B4-BE49-F238E27FC236}">
                <a16:creationId xmlns:a16="http://schemas.microsoft.com/office/drawing/2014/main" id="{C52AC2D7-8226-6B55-1793-7BF1ED6F36CB}"/>
              </a:ext>
            </a:extLst>
          </p:cNvPr>
          <p:cNvSpPr>
            <a:spLocks noGrp="1"/>
          </p:cNvSpPr>
          <p:nvPr>
            <p:ph type="ctrTitle"/>
          </p:nvPr>
        </p:nvSpPr>
        <p:spPr>
          <a:xfrm>
            <a:off x="210871" y="44144"/>
            <a:ext cx="2118885" cy="495595"/>
          </a:xfrm>
        </p:spPr>
        <p:txBody>
          <a:bodyPr>
            <a:normAutofit/>
          </a:bodyPr>
          <a:lstStyle/>
          <a:p>
            <a:pPr algn="l"/>
            <a:r>
              <a:rPr lang="en-US" sz="2400" dirty="0">
                <a:solidFill>
                  <a:schemeClr val="accent5">
                    <a:lumMod val="40000"/>
                    <a:lumOff val="60000"/>
                  </a:schemeClr>
                </a:solidFill>
              </a:rPr>
              <a:t>Advection</a:t>
            </a:r>
          </a:p>
        </p:txBody>
      </p:sp>
      <p:sp>
        <p:nvSpPr>
          <p:cNvPr id="9" name="Title 1">
            <a:extLst>
              <a:ext uri="{FF2B5EF4-FFF2-40B4-BE49-F238E27FC236}">
                <a16:creationId xmlns:a16="http://schemas.microsoft.com/office/drawing/2014/main" id="{6E98AD09-0685-32A0-F279-3036630486B3}"/>
              </a:ext>
            </a:extLst>
          </p:cNvPr>
          <p:cNvSpPr txBox="1">
            <a:spLocks/>
          </p:cNvSpPr>
          <p:nvPr/>
        </p:nvSpPr>
        <p:spPr>
          <a:xfrm>
            <a:off x="10283986" y="159224"/>
            <a:ext cx="1908014" cy="38051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800" dirty="0">
                <a:solidFill>
                  <a:schemeClr val="accent5">
                    <a:lumMod val="40000"/>
                    <a:lumOff val="60000"/>
                  </a:schemeClr>
                </a:solidFill>
              </a:rPr>
              <a:t>Iterative advection</a:t>
            </a:r>
          </a:p>
        </p:txBody>
      </p:sp>
      <p:sp>
        <p:nvSpPr>
          <p:cNvPr id="31" name="TextBox 30">
            <a:extLst>
              <a:ext uri="{FF2B5EF4-FFF2-40B4-BE49-F238E27FC236}">
                <a16:creationId xmlns:a16="http://schemas.microsoft.com/office/drawing/2014/main" id="{4B324FEB-95C5-0DD9-93DC-6B78AF455F4A}"/>
              </a:ext>
            </a:extLst>
          </p:cNvPr>
          <p:cNvSpPr txBox="1"/>
          <p:nvPr/>
        </p:nvSpPr>
        <p:spPr>
          <a:xfrm>
            <a:off x="10122090" y="3723400"/>
            <a:ext cx="1619533" cy="461665"/>
          </a:xfrm>
          <a:prstGeom prst="rect">
            <a:avLst/>
          </a:prstGeom>
          <a:noFill/>
        </p:spPr>
        <p:txBody>
          <a:bodyPr wrap="square" rtlCol="0">
            <a:spAutoFit/>
          </a:bodyPr>
          <a:lstStyle/>
          <a:p>
            <a:r>
              <a:rPr lang="en-US" sz="1200" dirty="0">
                <a:solidFill>
                  <a:schemeClr val="accent5">
                    <a:lumMod val="40000"/>
                    <a:lumOff val="60000"/>
                  </a:schemeClr>
                </a:solidFill>
              </a:rPr>
              <a:t>Move these nodes into an iterate compound</a:t>
            </a:r>
          </a:p>
        </p:txBody>
      </p:sp>
      <p:sp>
        <p:nvSpPr>
          <p:cNvPr id="6" name="L-Shape 5">
            <a:extLst>
              <a:ext uri="{FF2B5EF4-FFF2-40B4-BE49-F238E27FC236}">
                <a16:creationId xmlns:a16="http://schemas.microsoft.com/office/drawing/2014/main" id="{DE4D0E1F-EB42-5B5C-2AF6-DBD42D4E9F1C}"/>
              </a:ext>
            </a:extLst>
          </p:cNvPr>
          <p:cNvSpPr/>
          <p:nvPr/>
        </p:nvSpPr>
        <p:spPr>
          <a:xfrm rot="16200000">
            <a:off x="6741644" y="760073"/>
            <a:ext cx="3221569" cy="3539322"/>
          </a:xfrm>
          <a:prstGeom prst="corner">
            <a:avLst>
              <a:gd name="adj1" fmla="val 34541"/>
              <a:gd name="adj2" fmla="val 67623"/>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solidFill>
            </a:endParaRPr>
          </a:p>
        </p:txBody>
      </p:sp>
      <p:pic>
        <p:nvPicPr>
          <p:cNvPr id="17" name="Picture 16">
            <a:extLst>
              <a:ext uri="{FF2B5EF4-FFF2-40B4-BE49-F238E27FC236}">
                <a16:creationId xmlns:a16="http://schemas.microsoft.com/office/drawing/2014/main" id="{B6BE40B4-CACC-BC54-F862-3ACA0F178021}"/>
              </a:ext>
            </a:extLst>
          </p:cNvPr>
          <p:cNvPicPr>
            <a:picLocks noChangeAspect="1"/>
          </p:cNvPicPr>
          <p:nvPr/>
        </p:nvPicPr>
        <p:blipFill rotWithShape="1">
          <a:blip r:embed="rId4"/>
          <a:srcRect l="6728" r="8440" b="7032"/>
          <a:stretch/>
        </p:blipFill>
        <p:spPr>
          <a:xfrm>
            <a:off x="7665491" y="4844631"/>
            <a:ext cx="1373874" cy="1647155"/>
          </a:xfrm>
          <a:prstGeom prst="rect">
            <a:avLst/>
          </a:prstGeom>
        </p:spPr>
      </p:pic>
      <p:cxnSp>
        <p:nvCxnSpPr>
          <p:cNvPr id="19" name="Straight Arrow Connector 18">
            <a:extLst>
              <a:ext uri="{FF2B5EF4-FFF2-40B4-BE49-F238E27FC236}">
                <a16:creationId xmlns:a16="http://schemas.microsoft.com/office/drawing/2014/main" id="{F9FE5A95-2DE6-9B55-E451-BD47F4863853}"/>
              </a:ext>
            </a:extLst>
          </p:cNvPr>
          <p:cNvCxnSpPr>
            <a:cxnSpLocks/>
            <a:stCxn id="6" idx="2"/>
            <a:endCxn id="17" idx="0"/>
          </p:cNvCxnSpPr>
          <p:nvPr/>
        </p:nvCxnSpPr>
        <p:spPr>
          <a:xfrm flipH="1">
            <a:off x="8352428" y="4140518"/>
            <a:ext cx="1" cy="704113"/>
          </a:xfrm>
          <a:prstGeom prst="straightConnector1">
            <a:avLst/>
          </a:prstGeom>
          <a:ln w="9525">
            <a:solidFill>
              <a:schemeClr val="accent5">
                <a:lumMod val="75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158165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2AC2D7-8226-6B55-1793-7BF1ED6F36CB}"/>
              </a:ext>
            </a:extLst>
          </p:cNvPr>
          <p:cNvSpPr>
            <a:spLocks noGrp="1"/>
          </p:cNvSpPr>
          <p:nvPr>
            <p:ph type="ctrTitle"/>
          </p:nvPr>
        </p:nvSpPr>
        <p:spPr>
          <a:xfrm>
            <a:off x="210871" y="44144"/>
            <a:ext cx="2118885" cy="495595"/>
          </a:xfrm>
        </p:spPr>
        <p:txBody>
          <a:bodyPr>
            <a:normAutofit/>
          </a:bodyPr>
          <a:lstStyle/>
          <a:p>
            <a:pPr algn="l"/>
            <a:r>
              <a:rPr lang="en-US" sz="2400" dirty="0">
                <a:solidFill>
                  <a:schemeClr val="accent5">
                    <a:lumMod val="40000"/>
                    <a:lumOff val="60000"/>
                  </a:schemeClr>
                </a:solidFill>
              </a:rPr>
              <a:t>Advection</a:t>
            </a:r>
          </a:p>
        </p:txBody>
      </p:sp>
      <p:sp>
        <p:nvSpPr>
          <p:cNvPr id="9" name="Title 1">
            <a:extLst>
              <a:ext uri="{FF2B5EF4-FFF2-40B4-BE49-F238E27FC236}">
                <a16:creationId xmlns:a16="http://schemas.microsoft.com/office/drawing/2014/main" id="{6E98AD09-0685-32A0-F279-3036630486B3}"/>
              </a:ext>
            </a:extLst>
          </p:cNvPr>
          <p:cNvSpPr txBox="1">
            <a:spLocks/>
          </p:cNvSpPr>
          <p:nvPr/>
        </p:nvSpPr>
        <p:spPr>
          <a:xfrm>
            <a:off x="10283986" y="159224"/>
            <a:ext cx="1908014" cy="38051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800" dirty="0">
                <a:solidFill>
                  <a:schemeClr val="accent5">
                    <a:lumMod val="40000"/>
                    <a:lumOff val="60000"/>
                  </a:schemeClr>
                </a:solidFill>
              </a:rPr>
              <a:t>Iterative advection</a:t>
            </a:r>
          </a:p>
        </p:txBody>
      </p:sp>
      <p:pic>
        <p:nvPicPr>
          <p:cNvPr id="5" name="Picture 4">
            <a:extLst>
              <a:ext uri="{FF2B5EF4-FFF2-40B4-BE49-F238E27FC236}">
                <a16:creationId xmlns:a16="http://schemas.microsoft.com/office/drawing/2014/main" id="{2226D782-DE8B-2BD0-AAD6-F1FCAEA1F426}"/>
              </a:ext>
            </a:extLst>
          </p:cNvPr>
          <p:cNvPicPr>
            <a:picLocks noChangeAspect="1"/>
          </p:cNvPicPr>
          <p:nvPr/>
        </p:nvPicPr>
        <p:blipFill>
          <a:blip r:embed="rId3"/>
          <a:stretch>
            <a:fillRect/>
          </a:stretch>
        </p:blipFill>
        <p:spPr>
          <a:xfrm>
            <a:off x="3789528" y="693117"/>
            <a:ext cx="8402472" cy="4423159"/>
          </a:xfrm>
          <a:prstGeom prst="rect">
            <a:avLst/>
          </a:prstGeom>
        </p:spPr>
      </p:pic>
      <p:pic>
        <p:nvPicPr>
          <p:cNvPr id="8" name="Picture 7">
            <a:extLst>
              <a:ext uri="{FF2B5EF4-FFF2-40B4-BE49-F238E27FC236}">
                <a16:creationId xmlns:a16="http://schemas.microsoft.com/office/drawing/2014/main" id="{4E00D8AE-5603-F8C4-3B6B-9A34A59CA2D3}"/>
              </a:ext>
            </a:extLst>
          </p:cNvPr>
          <p:cNvPicPr>
            <a:picLocks noChangeAspect="1"/>
          </p:cNvPicPr>
          <p:nvPr/>
        </p:nvPicPr>
        <p:blipFill rotWithShape="1">
          <a:blip r:embed="rId4"/>
          <a:srcRect l="23531" r="2077"/>
          <a:stretch/>
        </p:blipFill>
        <p:spPr>
          <a:xfrm>
            <a:off x="0" y="693117"/>
            <a:ext cx="3584812" cy="1959542"/>
          </a:xfrm>
          <a:prstGeom prst="rect">
            <a:avLst/>
          </a:prstGeom>
        </p:spPr>
      </p:pic>
      <p:sp>
        <p:nvSpPr>
          <p:cNvPr id="10" name="Rectangle 9">
            <a:extLst>
              <a:ext uri="{FF2B5EF4-FFF2-40B4-BE49-F238E27FC236}">
                <a16:creationId xmlns:a16="http://schemas.microsoft.com/office/drawing/2014/main" id="{4D581B22-7A67-51CA-9470-42CD6DB2333C}"/>
              </a:ext>
            </a:extLst>
          </p:cNvPr>
          <p:cNvSpPr/>
          <p:nvPr/>
        </p:nvSpPr>
        <p:spPr>
          <a:xfrm>
            <a:off x="2434742" y="961994"/>
            <a:ext cx="1040888" cy="1244394"/>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TextBox 10">
            <a:extLst>
              <a:ext uri="{FF2B5EF4-FFF2-40B4-BE49-F238E27FC236}">
                <a16:creationId xmlns:a16="http://schemas.microsoft.com/office/drawing/2014/main" id="{2D551AC9-24E4-4F69-26A7-5472C76CBCA6}"/>
              </a:ext>
            </a:extLst>
          </p:cNvPr>
          <p:cNvSpPr txBox="1"/>
          <p:nvPr/>
        </p:nvSpPr>
        <p:spPr>
          <a:xfrm>
            <a:off x="2612833" y="684995"/>
            <a:ext cx="684706" cy="276999"/>
          </a:xfrm>
          <a:prstGeom prst="rect">
            <a:avLst/>
          </a:prstGeom>
          <a:noFill/>
        </p:spPr>
        <p:txBody>
          <a:bodyPr wrap="square" rtlCol="0">
            <a:spAutoFit/>
          </a:bodyPr>
          <a:lstStyle/>
          <a:p>
            <a:r>
              <a:rPr lang="en-US" sz="1200" dirty="0">
                <a:solidFill>
                  <a:schemeClr val="accent5">
                    <a:lumMod val="40000"/>
                    <a:lumOff val="60000"/>
                  </a:schemeClr>
                </a:solidFill>
              </a:rPr>
              <a:t>Iterate</a:t>
            </a:r>
          </a:p>
        </p:txBody>
      </p:sp>
      <p:cxnSp>
        <p:nvCxnSpPr>
          <p:cNvPr id="12" name="Straight Arrow Connector 11">
            <a:extLst>
              <a:ext uri="{FF2B5EF4-FFF2-40B4-BE49-F238E27FC236}">
                <a16:creationId xmlns:a16="http://schemas.microsoft.com/office/drawing/2014/main" id="{0585A45F-BB3C-066A-3A3C-CBFE821527FF}"/>
              </a:ext>
            </a:extLst>
          </p:cNvPr>
          <p:cNvCxnSpPr>
            <a:cxnSpLocks/>
          </p:cNvCxnSpPr>
          <p:nvPr/>
        </p:nvCxnSpPr>
        <p:spPr>
          <a:xfrm>
            <a:off x="3475630" y="1573717"/>
            <a:ext cx="313898" cy="0"/>
          </a:xfrm>
          <a:prstGeom prst="straightConnector1">
            <a:avLst/>
          </a:prstGeom>
          <a:ln w="9525">
            <a:solidFill>
              <a:schemeClr val="accent5">
                <a:lumMod val="75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A39DA8CB-85CC-D00F-2E6B-F655D44C5017}"/>
              </a:ext>
            </a:extLst>
          </p:cNvPr>
          <p:cNvSpPr/>
          <p:nvPr/>
        </p:nvSpPr>
        <p:spPr>
          <a:xfrm>
            <a:off x="4661602" y="2570156"/>
            <a:ext cx="2753682" cy="1244394"/>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1" name="Connector: Elbow 20">
            <a:extLst>
              <a:ext uri="{FF2B5EF4-FFF2-40B4-BE49-F238E27FC236}">
                <a16:creationId xmlns:a16="http://schemas.microsoft.com/office/drawing/2014/main" id="{FFD3EAB2-FA7B-D114-5905-81BFB67FBC25}"/>
              </a:ext>
            </a:extLst>
          </p:cNvPr>
          <p:cNvCxnSpPr>
            <a:cxnSpLocks/>
          </p:cNvCxnSpPr>
          <p:nvPr/>
        </p:nvCxnSpPr>
        <p:spPr>
          <a:xfrm rot="5400000">
            <a:off x="7988936" y="-950520"/>
            <a:ext cx="27294" cy="7023156"/>
          </a:xfrm>
          <a:prstGeom prst="bentConnector3">
            <a:avLst>
              <a:gd name="adj1" fmla="val 9037997"/>
            </a:avLst>
          </a:prstGeom>
          <a:ln w="9525">
            <a:solidFill>
              <a:schemeClr val="accent4"/>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8F106AFF-FF5A-05FB-4DB9-2E66B05C8864}"/>
              </a:ext>
            </a:extLst>
          </p:cNvPr>
          <p:cNvSpPr txBox="1"/>
          <p:nvPr/>
        </p:nvSpPr>
        <p:spPr>
          <a:xfrm>
            <a:off x="9791555" y="4233413"/>
            <a:ext cx="1718057" cy="769441"/>
          </a:xfrm>
          <a:prstGeom prst="rect">
            <a:avLst/>
          </a:prstGeom>
          <a:noFill/>
        </p:spPr>
        <p:txBody>
          <a:bodyPr wrap="square" rtlCol="0">
            <a:spAutoFit/>
          </a:bodyPr>
          <a:lstStyle/>
          <a:p>
            <a:r>
              <a:rPr lang="en-US" sz="1100" dirty="0">
                <a:solidFill>
                  <a:schemeClr val="accent4">
                    <a:lumMod val="40000"/>
                    <a:lumOff val="60000"/>
                  </a:schemeClr>
                </a:solidFill>
              </a:rPr>
              <a:t>The advected field in one iteration will become the input voxel field for the next iteration.</a:t>
            </a:r>
          </a:p>
        </p:txBody>
      </p:sp>
      <p:sp>
        <p:nvSpPr>
          <p:cNvPr id="25" name="TextBox 24">
            <a:extLst>
              <a:ext uri="{FF2B5EF4-FFF2-40B4-BE49-F238E27FC236}">
                <a16:creationId xmlns:a16="http://schemas.microsoft.com/office/drawing/2014/main" id="{741AD176-4FD9-96E4-466F-5246567A12BA}"/>
              </a:ext>
            </a:extLst>
          </p:cNvPr>
          <p:cNvSpPr txBox="1"/>
          <p:nvPr/>
        </p:nvSpPr>
        <p:spPr>
          <a:xfrm>
            <a:off x="4661602" y="3782058"/>
            <a:ext cx="2800780" cy="1107996"/>
          </a:xfrm>
          <a:prstGeom prst="rect">
            <a:avLst/>
          </a:prstGeom>
          <a:noFill/>
        </p:spPr>
        <p:txBody>
          <a:bodyPr wrap="square" rtlCol="0">
            <a:spAutoFit/>
          </a:bodyPr>
          <a:lstStyle/>
          <a:p>
            <a:r>
              <a:rPr lang="en-US" sz="1100" dirty="0">
                <a:solidFill>
                  <a:schemeClr val="accent5">
                    <a:lumMod val="40000"/>
                    <a:lumOff val="60000"/>
                  </a:schemeClr>
                </a:solidFill>
              </a:rPr>
              <a:t>Scale the current index and use it as the time for both the fractal turbulence and fractal noise fields. This generates an evolving velocity field that varies over each iteration and adds more dynamics to the shape of the geometry.</a:t>
            </a:r>
          </a:p>
        </p:txBody>
      </p:sp>
    </p:spTree>
    <p:extLst>
      <p:ext uri="{BB962C8B-B14F-4D97-AF65-F5344CB8AC3E}">
        <p14:creationId xmlns:p14="http://schemas.microsoft.com/office/powerpoint/2010/main" val="91202872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2AC2D7-8226-6B55-1793-7BF1ED6F36CB}"/>
              </a:ext>
            </a:extLst>
          </p:cNvPr>
          <p:cNvSpPr>
            <a:spLocks noGrp="1"/>
          </p:cNvSpPr>
          <p:nvPr>
            <p:ph type="ctrTitle"/>
          </p:nvPr>
        </p:nvSpPr>
        <p:spPr>
          <a:xfrm>
            <a:off x="210871" y="44144"/>
            <a:ext cx="2118885" cy="495595"/>
          </a:xfrm>
        </p:spPr>
        <p:txBody>
          <a:bodyPr>
            <a:normAutofit/>
          </a:bodyPr>
          <a:lstStyle/>
          <a:p>
            <a:pPr algn="l"/>
            <a:r>
              <a:rPr lang="en-US" sz="2400" dirty="0">
                <a:solidFill>
                  <a:schemeClr val="accent5">
                    <a:lumMod val="40000"/>
                    <a:lumOff val="60000"/>
                  </a:schemeClr>
                </a:solidFill>
              </a:rPr>
              <a:t>Advection</a:t>
            </a:r>
          </a:p>
        </p:txBody>
      </p:sp>
      <p:sp>
        <p:nvSpPr>
          <p:cNvPr id="9" name="Title 1">
            <a:extLst>
              <a:ext uri="{FF2B5EF4-FFF2-40B4-BE49-F238E27FC236}">
                <a16:creationId xmlns:a16="http://schemas.microsoft.com/office/drawing/2014/main" id="{6E98AD09-0685-32A0-F279-3036630486B3}"/>
              </a:ext>
            </a:extLst>
          </p:cNvPr>
          <p:cNvSpPr txBox="1">
            <a:spLocks/>
          </p:cNvSpPr>
          <p:nvPr/>
        </p:nvSpPr>
        <p:spPr>
          <a:xfrm>
            <a:off x="10283986" y="159224"/>
            <a:ext cx="1908014" cy="38051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800" dirty="0">
                <a:solidFill>
                  <a:schemeClr val="accent5">
                    <a:lumMod val="40000"/>
                    <a:lumOff val="60000"/>
                  </a:schemeClr>
                </a:solidFill>
              </a:rPr>
              <a:t>Iterative advection</a:t>
            </a:r>
          </a:p>
        </p:txBody>
      </p:sp>
      <p:pic>
        <p:nvPicPr>
          <p:cNvPr id="5" name="Picture 4">
            <a:extLst>
              <a:ext uri="{FF2B5EF4-FFF2-40B4-BE49-F238E27FC236}">
                <a16:creationId xmlns:a16="http://schemas.microsoft.com/office/drawing/2014/main" id="{2226D782-DE8B-2BD0-AAD6-F1FCAEA1F426}"/>
              </a:ext>
            </a:extLst>
          </p:cNvPr>
          <p:cNvPicPr>
            <a:picLocks noChangeAspect="1"/>
          </p:cNvPicPr>
          <p:nvPr/>
        </p:nvPicPr>
        <p:blipFill>
          <a:blip r:embed="rId3"/>
          <a:stretch>
            <a:fillRect/>
          </a:stretch>
        </p:blipFill>
        <p:spPr>
          <a:xfrm>
            <a:off x="3789528" y="693117"/>
            <a:ext cx="8402472" cy="4423159"/>
          </a:xfrm>
          <a:prstGeom prst="rect">
            <a:avLst/>
          </a:prstGeom>
        </p:spPr>
      </p:pic>
      <p:pic>
        <p:nvPicPr>
          <p:cNvPr id="8" name="Picture 7">
            <a:extLst>
              <a:ext uri="{FF2B5EF4-FFF2-40B4-BE49-F238E27FC236}">
                <a16:creationId xmlns:a16="http://schemas.microsoft.com/office/drawing/2014/main" id="{4E00D8AE-5603-F8C4-3B6B-9A34A59CA2D3}"/>
              </a:ext>
            </a:extLst>
          </p:cNvPr>
          <p:cNvPicPr>
            <a:picLocks noChangeAspect="1"/>
          </p:cNvPicPr>
          <p:nvPr/>
        </p:nvPicPr>
        <p:blipFill rotWithShape="1">
          <a:blip r:embed="rId4"/>
          <a:srcRect l="23531" r="2077"/>
          <a:stretch/>
        </p:blipFill>
        <p:spPr>
          <a:xfrm>
            <a:off x="0" y="693117"/>
            <a:ext cx="3584812" cy="1959542"/>
          </a:xfrm>
          <a:prstGeom prst="rect">
            <a:avLst/>
          </a:prstGeom>
        </p:spPr>
      </p:pic>
      <p:sp>
        <p:nvSpPr>
          <p:cNvPr id="10" name="Rectangle 9">
            <a:extLst>
              <a:ext uri="{FF2B5EF4-FFF2-40B4-BE49-F238E27FC236}">
                <a16:creationId xmlns:a16="http://schemas.microsoft.com/office/drawing/2014/main" id="{4D581B22-7A67-51CA-9470-42CD6DB2333C}"/>
              </a:ext>
            </a:extLst>
          </p:cNvPr>
          <p:cNvSpPr/>
          <p:nvPr/>
        </p:nvSpPr>
        <p:spPr>
          <a:xfrm>
            <a:off x="2434742" y="961994"/>
            <a:ext cx="1040888" cy="1244394"/>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TextBox 10">
            <a:extLst>
              <a:ext uri="{FF2B5EF4-FFF2-40B4-BE49-F238E27FC236}">
                <a16:creationId xmlns:a16="http://schemas.microsoft.com/office/drawing/2014/main" id="{2D551AC9-24E4-4F69-26A7-5472C76CBCA6}"/>
              </a:ext>
            </a:extLst>
          </p:cNvPr>
          <p:cNvSpPr txBox="1"/>
          <p:nvPr/>
        </p:nvSpPr>
        <p:spPr>
          <a:xfrm>
            <a:off x="2612833" y="684995"/>
            <a:ext cx="684706" cy="276999"/>
          </a:xfrm>
          <a:prstGeom prst="rect">
            <a:avLst/>
          </a:prstGeom>
          <a:noFill/>
        </p:spPr>
        <p:txBody>
          <a:bodyPr wrap="square" rtlCol="0">
            <a:spAutoFit/>
          </a:bodyPr>
          <a:lstStyle/>
          <a:p>
            <a:r>
              <a:rPr lang="en-US" sz="1200" dirty="0">
                <a:solidFill>
                  <a:schemeClr val="accent5">
                    <a:lumMod val="40000"/>
                    <a:lumOff val="60000"/>
                  </a:schemeClr>
                </a:solidFill>
              </a:rPr>
              <a:t>Iterate</a:t>
            </a:r>
          </a:p>
        </p:txBody>
      </p:sp>
      <p:cxnSp>
        <p:nvCxnSpPr>
          <p:cNvPr id="12" name="Straight Arrow Connector 11">
            <a:extLst>
              <a:ext uri="{FF2B5EF4-FFF2-40B4-BE49-F238E27FC236}">
                <a16:creationId xmlns:a16="http://schemas.microsoft.com/office/drawing/2014/main" id="{0585A45F-BB3C-066A-3A3C-CBFE821527FF}"/>
              </a:ext>
            </a:extLst>
          </p:cNvPr>
          <p:cNvCxnSpPr>
            <a:cxnSpLocks/>
          </p:cNvCxnSpPr>
          <p:nvPr/>
        </p:nvCxnSpPr>
        <p:spPr>
          <a:xfrm>
            <a:off x="3475630" y="1573717"/>
            <a:ext cx="313898" cy="0"/>
          </a:xfrm>
          <a:prstGeom prst="straightConnector1">
            <a:avLst/>
          </a:prstGeom>
          <a:ln w="9525">
            <a:solidFill>
              <a:schemeClr val="accent5">
                <a:lumMod val="75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A39DA8CB-85CC-D00F-2E6B-F655D44C5017}"/>
              </a:ext>
            </a:extLst>
          </p:cNvPr>
          <p:cNvSpPr/>
          <p:nvPr/>
        </p:nvSpPr>
        <p:spPr>
          <a:xfrm>
            <a:off x="6613923" y="823494"/>
            <a:ext cx="824107" cy="750220"/>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21" name="Connector: Elbow 20">
            <a:extLst>
              <a:ext uri="{FF2B5EF4-FFF2-40B4-BE49-F238E27FC236}">
                <a16:creationId xmlns:a16="http://schemas.microsoft.com/office/drawing/2014/main" id="{FFD3EAB2-FA7B-D114-5905-81BFB67FBC25}"/>
              </a:ext>
            </a:extLst>
          </p:cNvPr>
          <p:cNvCxnSpPr>
            <a:cxnSpLocks/>
          </p:cNvCxnSpPr>
          <p:nvPr/>
        </p:nvCxnSpPr>
        <p:spPr>
          <a:xfrm rot="5400000">
            <a:off x="7988936" y="-950520"/>
            <a:ext cx="27294" cy="7023156"/>
          </a:xfrm>
          <a:prstGeom prst="bentConnector3">
            <a:avLst>
              <a:gd name="adj1" fmla="val 9037997"/>
            </a:avLst>
          </a:prstGeom>
          <a:ln w="9525">
            <a:solidFill>
              <a:schemeClr val="accent4"/>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8F106AFF-FF5A-05FB-4DB9-2E66B05C8864}"/>
              </a:ext>
            </a:extLst>
          </p:cNvPr>
          <p:cNvSpPr txBox="1"/>
          <p:nvPr/>
        </p:nvSpPr>
        <p:spPr>
          <a:xfrm>
            <a:off x="9791555" y="4233413"/>
            <a:ext cx="1718057" cy="769441"/>
          </a:xfrm>
          <a:prstGeom prst="rect">
            <a:avLst/>
          </a:prstGeom>
          <a:noFill/>
        </p:spPr>
        <p:txBody>
          <a:bodyPr wrap="square" rtlCol="0">
            <a:spAutoFit/>
          </a:bodyPr>
          <a:lstStyle/>
          <a:p>
            <a:r>
              <a:rPr lang="en-US" sz="1100" dirty="0">
                <a:solidFill>
                  <a:schemeClr val="accent4">
                    <a:lumMod val="40000"/>
                    <a:lumOff val="60000"/>
                  </a:schemeClr>
                </a:solidFill>
              </a:rPr>
              <a:t>The advected field in one iteration will become the input voxel field for the next iteration.</a:t>
            </a:r>
          </a:p>
        </p:txBody>
      </p:sp>
      <p:sp>
        <p:nvSpPr>
          <p:cNvPr id="3" name="Rectangle 2">
            <a:extLst>
              <a:ext uri="{FF2B5EF4-FFF2-40B4-BE49-F238E27FC236}">
                <a16:creationId xmlns:a16="http://schemas.microsoft.com/office/drawing/2014/main" id="{AB1AA6E0-25B2-37F6-F1F2-A74D3C16AE72}"/>
              </a:ext>
            </a:extLst>
          </p:cNvPr>
          <p:cNvSpPr/>
          <p:nvPr/>
        </p:nvSpPr>
        <p:spPr>
          <a:xfrm>
            <a:off x="6613923" y="1683446"/>
            <a:ext cx="824107" cy="750220"/>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 name="TextBox 3">
            <a:extLst>
              <a:ext uri="{FF2B5EF4-FFF2-40B4-BE49-F238E27FC236}">
                <a16:creationId xmlns:a16="http://schemas.microsoft.com/office/drawing/2014/main" id="{B9CBB952-411A-FD81-A03D-F1FC2144A908}"/>
              </a:ext>
            </a:extLst>
          </p:cNvPr>
          <p:cNvSpPr txBox="1"/>
          <p:nvPr/>
        </p:nvSpPr>
        <p:spPr>
          <a:xfrm>
            <a:off x="7438029" y="751897"/>
            <a:ext cx="4590197" cy="938719"/>
          </a:xfrm>
          <a:prstGeom prst="rect">
            <a:avLst/>
          </a:prstGeom>
          <a:noFill/>
        </p:spPr>
        <p:txBody>
          <a:bodyPr wrap="square" rtlCol="0">
            <a:spAutoFit/>
          </a:bodyPr>
          <a:lstStyle/>
          <a:p>
            <a:r>
              <a:rPr lang="en-US" sz="1100" dirty="0">
                <a:solidFill>
                  <a:schemeClr val="accent5">
                    <a:lumMod val="40000"/>
                    <a:lumOff val="60000"/>
                  </a:schemeClr>
                </a:solidFill>
              </a:rPr>
              <a:t>This “descend” compound generates a gradually decreasing number over the iterations. When connected to the time step of the “advect_field”, the time step gradually decreases over the iterations. Similarly, when connected to the magnitude of the fractal turbulence field, the magnitude diminishes over the iterations. Both result in subtler advection and finer movements over time. </a:t>
            </a:r>
          </a:p>
        </p:txBody>
      </p:sp>
      <p:pic>
        <p:nvPicPr>
          <p:cNvPr id="7" name="Picture 6">
            <a:extLst>
              <a:ext uri="{FF2B5EF4-FFF2-40B4-BE49-F238E27FC236}">
                <a16:creationId xmlns:a16="http://schemas.microsoft.com/office/drawing/2014/main" id="{9BD42F2A-0C7A-F46C-6046-7FAC07D1B16C}"/>
              </a:ext>
            </a:extLst>
          </p:cNvPr>
          <p:cNvPicPr>
            <a:picLocks noChangeAspect="1"/>
          </p:cNvPicPr>
          <p:nvPr/>
        </p:nvPicPr>
        <p:blipFill rotWithShape="1">
          <a:blip r:embed="rId5"/>
          <a:srcRect t="31162"/>
          <a:stretch/>
        </p:blipFill>
        <p:spPr>
          <a:xfrm>
            <a:off x="2598006" y="5717580"/>
            <a:ext cx="1965702" cy="1001336"/>
          </a:xfrm>
          <a:prstGeom prst="rect">
            <a:avLst/>
          </a:prstGeom>
        </p:spPr>
      </p:pic>
      <p:pic>
        <p:nvPicPr>
          <p:cNvPr id="22" name="Picture 21" descr="Text&#10;&#10;Description automatically generated with low confidence">
            <a:extLst>
              <a:ext uri="{FF2B5EF4-FFF2-40B4-BE49-F238E27FC236}">
                <a16:creationId xmlns:a16="http://schemas.microsoft.com/office/drawing/2014/main" id="{E1E22B64-01B6-8FD4-22E2-1649493BD04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67969" y="5263628"/>
            <a:ext cx="795739" cy="386502"/>
          </a:xfrm>
          <a:prstGeom prst="rect">
            <a:avLst/>
          </a:prstGeom>
        </p:spPr>
      </p:pic>
      <p:pic>
        <p:nvPicPr>
          <p:cNvPr id="26" name="Picture 25">
            <a:extLst>
              <a:ext uri="{FF2B5EF4-FFF2-40B4-BE49-F238E27FC236}">
                <a16:creationId xmlns:a16="http://schemas.microsoft.com/office/drawing/2014/main" id="{C5A0E19D-5DA3-4EC2-D9A9-453AFD0D8D67}"/>
              </a:ext>
            </a:extLst>
          </p:cNvPr>
          <p:cNvPicPr>
            <a:picLocks noChangeAspect="1"/>
          </p:cNvPicPr>
          <p:nvPr/>
        </p:nvPicPr>
        <p:blipFill rotWithShape="1">
          <a:blip r:embed="rId7"/>
          <a:srcRect l="1688" t="3048" r="1938" b="3048"/>
          <a:stretch/>
        </p:blipFill>
        <p:spPr>
          <a:xfrm>
            <a:off x="8525682" y="5269653"/>
            <a:ext cx="945274" cy="386502"/>
          </a:xfrm>
          <a:prstGeom prst="rect">
            <a:avLst/>
          </a:prstGeom>
        </p:spPr>
      </p:pic>
      <p:pic>
        <p:nvPicPr>
          <p:cNvPr id="28" name="Picture 27">
            <a:extLst>
              <a:ext uri="{FF2B5EF4-FFF2-40B4-BE49-F238E27FC236}">
                <a16:creationId xmlns:a16="http://schemas.microsoft.com/office/drawing/2014/main" id="{F1A91C81-F37A-70FF-B587-9BF9461C7789}"/>
              </a:ext>
            </a:extLst>
          </p:cNvPr>
          <p:cNvPicPr>
            <a:picLocks noChangeAspect="1"/>
          </p:cNvPicPr>
          <p:nvPr/>
        </p:nvPicPr>
        <p:blipFill rotWithShape="1">
          <a:blip r:embed="rId8"/>
          <a:srcRect r="2003"/>
          <a:stretch/>
        </p:blipFill>
        <p:spPr>
          <a:xfrm>
            <a:off x="7692787" y="5721540"/>
            <a:ext cx="1794584" cy="1001337"/>
          </a:xfrm>
          <a:prstGeom prst="rect">
            <a:avLst/>
          </a:prstGeom>
        </p:spPr>
      </p:pic>
      <p:sp>
        <p:nvSpPr>
          <p:cNvPr id="29" name="Rectangle 28">
            <a:extLst>
              <a:ext uri="{FF2B5EF4-FFF2-40B4-BE49-F238E27FC236}">
                <a16:creationId xmlns:a16="http://schemas.microsoft.com/office/drawing/2014/main" id="{A9C90637-65BE-6D0F-6870-FFC953990A5C}"/>
              </a:ext>
            </a:extLst>
          </p:cNvPr>
          <p:cNvSpPr/>
          <p:nvPr/>
        </p:nvSpPr>
        <p:spPr>
          <a:xfrm>
            <a:off x="2491229" y="5187873"/>
            <a:ext cx="4637452" cy="1608712"/>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31" name="Picture 30">
            <a:extLst>
              <a:ext uri="{FF2B5EF4-FFF2-40B4-BE49-F238E27FC236}">
                <a16:creationId xmlns:a16="http://schemas.microsoft.com/office/drawing/2014/main" id="{904D3CD5-B25A-796E-9ED4-E1F8E2C0868C}"/>
              </a:ext>
            </a:extLst>
          </p:cNvPr>
          <p:cNvPicPr>
            <a:picLocks noChangeAspect="1"/>
          </p:cNvPicPr>
          <p:nvPr/>
        </p:nvPicPr>
        <p:blipFill>
          <a:blip r:embed="rId9"/>
          <a:stretch>
            <a:fillRect/>
          </a:stretch>
        </p:blipFill>
        <p:spPr>
          <a:xfrm>
            <a:off x="9544995" y="5270103"/>
            <a:ext cx="2410443" cy="1458113"/>
          </a:xfrm>
          <a:prstGeom prst="rect">
            <a:avLst/>
          </a:prstGeom>
        </p:spPr>
      </p:pic>
      <p:pic>
        <p:nvPicPr>
          <p:cNvPr id="33" name="Picture 32">
            <a:extLst>
              <a:ext uri="{FF2B5EF4-FFF2-40B4-BE49-F238E27FC236}">
                <a16:creationId xmlns:a16="http://schemas.microsoft.com/office/drawing/2014/main" id="{762B6E0E-0FE2-F72D-EBC7-4315EE6C5793}"/>
              </a:ext>
            </a:extLst>
          </p:cNvPr>
          <p:cNvPicPr>
            <a:picLocks noChangeAspect="1"/>
          </p:cNvPicPr>
          <p:nvPr/>
        </p:nvPicPr>
        <p:blipFill rotWithShape="1">
          <a:blip r:embed="rId10"/>
          <a:srcRect l="15261"/>
          <a:stretch/>
        </p:blipFill>
        <p:spPr>
          <a:xfrm>
            <a:off x="4625652" y="5263628"/>
            <a:ext cx="2413788" cy="1450151"/>
          </a:xfrm>
          <a:prstGeom prst="rect">
            <a:avLst/>
          </a:prstGeom>
        </p:spPr>
      </p:pic>
      <p:sp>
        <p:nvSpPr>
          <p:cNvPr id="34" name="Rectangle 33">
            <a:extLst>
              <a:ext uri="{FF2B5EF4-FFF2-40B4-BE49-F238E27FC236}">
                <a16:creationId xmlns:a16="http://schemas.microsoft.com/office/drawing/2014/main" id="{917BA8A7-F9FF-B985-CE8F-9C95360528EA}"/>
              </a:ext>
            </a:extLst>
          </p:cNvPr>
          <p:cNvSpPr/>
          <p:nvPr/>
        </p:nvSpPr>
        <p:spPr>
          <a:xfrm>
            <a:off x="7592703" y="5187873"/>
            <a:ext cx="4459149" cy="1608712"/>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5" name="TextBox 34">
            <a:extLst>
              <a:ext uri="{FF2B5EF4-FFF2-40B4-BE49-F238E27FC236}">
                <a16:creationId xmlns:a16="http://schemas.microsoft.com/office/drawing/2014/main" id="{429ACAB5-C6E2-F065-54A9-08382E3414D2}"/>
              </a:ext>
            </a:extLst>
          </p:cNvPr>
          <p:cNvSpPr txBox="1"/>
          <p:nvPr/>
        </p:nvSpPr>
        <p:spPr>
          <a:xfrm>
            <a:off x="6379369" y="740688"/>
            <a:ext cx="265707" cy="276999"/>
          </a:xfrm>
          <a:prstGeom prst="rect">
            <a:avLst/>
          </a:prstGeom>
          <a:noFill/>
        </p:spPr>
        <p:txBody>
          <a:bodyPr wrap="square" rtlCol="0">
            <a:spAutoFit/>
          </a:bodyPr>
          <a:lstStyle/>
          <a:p>
            <a:r>
              <a:rPr lang="en-US" sz="1200" dirty="0">
                <a:solidFill>
                  <a:schemeClr val="accent5">
                    <a:lumMod val="40000"/>
                    <a:lumOff val="60000"/>
                  </a:schemeClr>
                </a:solidFill>
              </a:rPr>
              <a:t>1</a:t>
            </a:r>
          </a:p>
        </p:txBody>
      </p:sp>
      <p:sp>
        <p:nvSpPr>
          <p:cNvPr id="36" name="TextBox 35">
            <a:extLst>
              <a:ext uri="{FF2B5EF4-FFF2-40B4-BE49-F238E27FC236}">
                <a16:creationId xmlns:a16="http://schemas.microsoft.com/office/drawing/2014/main" id="{7BF91F90-0B29-E26A-4A64-E7B793DCD44B}"/>
              </a:ext>
            </a:extLst>
          </p:cNvPr>
          <p:cNvSpPr txBox="1"/>
          <p:nvPr/>
        </p:nvSpPr>
        <p:spPr>
          <a:xfrm>
            <a:off x="6379369" y="1620107"/>
            <a:ext cx="265707" cy="276999"/>
          </a:xfrm>
          <a:prstGeom prst="rect">
            <a:avLst/>
          </a:prstGeom>
          <a:noFill/>
        </p:spPr>
        <p:txBody>
          <a:bodyPr wrap="square" rtlCol="0">
            <a:spAutoFit/>
          </a:bodyPr>
          <a:lstStyle/>
          <a:p>
            <a:r>
              <a:rPr lang="en-US" sz="1200" dirty="0">
                <a:solidFill>
                  <a:schemeClr val="accent5">
                    <a:lumMod val="40000"/>
                    <a:lumOff val="60000"/>
                  </a:schemeClr>
                </a:solidFill>
              </a:rPr>
              <a:t>2</a:t>
            </a:r>
          </a:p>
        </p:txBody>
      </p:sp>
      <p:sp>
        <p:nvSpPr>
          <p:cNvPr id="37" name="TextBox 36">
            <a:extLst>
              <a:ext uri="{FF2B5EF4-FFF2-40B4-BE49-F238E27FC236}">
                <a16:creationId xmlns:a16="http://schemas.microsoft.com/office/drawing/2014/main" id="{7C96761B-7F9F-A81C-EDBA-75CA76C6E1D1}"/>
              </a:ext>
            </a:extLst>
          </p:cNvPr>
          <p:cNvSpPr txBox="1"/>
          <p:nvPr/>
        </p:nvSpPr>
        <p:spPr>
          <a:xfrm>
            <a:off x="2491229" y="5187873"/>
            <a:ext cx="265707" cy="276999"/>
          </a:xfrm>
          <a:prstGeom prst="rect">
            <a:avLst/>
          </a:prstGeom>
          <a:noFill/>
        </p:spPr>
        <p:txBody>
          <a:bodyPr wrap="square" rtlCol="0">
            <a:spAutoFit/>
          </a:bodyPr>
          <a:lstStyle/>
          <a:p>
            <a:r>
              <a:rPr lang="en-US" sz="1200" dirty="0">
                <a:solidFill>
                  <a:schemeClr val="accent5">
                    <a:lumMod val="40000"/>
                    <a:lumOff val="60000"/>
                  </a:schemeClr>
                </a:solidFill>
              </a:rPr>
              <a:t>1</a:t>
            </a:r>
          </a:p>
        </p:txBody>
      </p:sp>
      <p:sp>
        <p:nvSpPr>
          <p:cNvPr id="38" name="TextBox 37">
            <a:extLst>
              <a:ext uri="{FF2B5EF4-FFF2-40B4-BE49-F238E27FC236}">
                <a16:creationId xmlns:a16="http://schemas.microsoft.com/office/drawing/2014/main" id="{89F06395-09BD-B8B5-8F28-48127705C56F}"/>
              </a:ext>
            </a:extLst>
          </p:cNvPr>
          <p:cNvSpPr txBox="1"/>
          <p:nvPr/>
        </p:nvSpPr>
        <p:spPr>
          <a:xfrm>
            <a:off x="7592703" y="5187873"/>
            <a:ext cx="265707" cy="276999"/>
          </a:xfrm>
          <a:prstGeom prst="rect">
            <a:avLst/>
          </a:prstGeom>
          <a:noFill/>
        </p:spPr>
        <p:txBody>
          <a:bodyPr wrap="square" rtlCol="0">
            <a:spAutoFit/>
          </a:bodyPr>
          <a:lstStyle/>
          <a:p>
            <a:r>
              <a:rPr lang="en-US" sz="1200" dirty="0">
                <a:solidFill>
                  <a:schemeClr val="accent5">
                    <a:lumMod val="40000"/>
                    <a:lumOff val="60000"/>
                  </a:schemeClr>
                </a:solidFill>
              </a:rPr>
              <a:t>2</a:t>
            </a:r>
          </a:p>
        </p:txBody>
      </p:sp>
    </p:spTree>
    <p:extLst>
      <p:ext uri="{BB962C8B-B14F-4D97-AF65-F5344CB8AC3E}">
        <p14:creationId xmlns:p14="http://schemas.microsoft.com/office/powerpoint/2010/main" val="5237936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2AC2D7-8226-6B55-1793-7BF1ED6F36CB}"/>
              </a:ext>
            </a:extLst>
          </p:cNvPr>
          <p:cNvSpPr>
            <a:spLocks noGrp="1"/>
          </p:cNvSpPr>
          <p:nvPr>
            <p:ph type="ctrTitle"/>
          </p:nvPr>
        </p:nvSpPr>
        <p:spPr>
          <a:xfrm>
            <a:off x="210871" y="44144"/>
            <a:ext cx="2118885" cy="495595"/>
          </a:xfrm>
        </p:spPr>
        <p:txBody>
          <a:bodyPr>
            <a:normAutofit/>
          </a:bodyPr>
          <a:lstStyle/>
          <a:p>
            <a:pPr algn="l"/>
            <a:r>
              <a:rPr lang="en-US" sz="2400" dirty="0">
                <a:solidFill>
                  <a:schemeClr val="accent5">
                    <a:lumMod val="40000"/>
                    <a:lumOff val="60000"/>
                  </a:schemeClr>
                </a:solidFill>
              </a:rPr>
              <a:t>Advection</a:t>
            </a:r>
          </a:p>
        </p:txBody>
      </p:sp>
      <p:sp>
        <p:nvSpPr>
          <p:cNvPr id="9" name="Title 1">
            <a:extLst>
              <a:ext uri="{FF2B5EF4-FFF2-40B4-BE49-F238E27FC236}">
                <a16:creationId xmlns:a16="http://schemas.microsoft.com/office/drawing/2014/main" id="{6E98AD09-0685-32A0-F279-3036630486B3}"/>
              </a:ext>
            </a:extLst>
          </p:cNvPr>
          <p:cNvSpPr txBox="1">
            <a:spLocks/>
          </p:cNvSpPr>
          <p:nvPr/>
        </p:nvSpPr>
        <p:spPr>
          <a:xfrm>
            <a:off x="10283986" y="159224"/>
            <a:ext cx="1908014" cy="38051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800" dirty="0">
                <a:solidFill>
                  <a:schemeClr val="accent5">
                    <a:lumMod val="40000"/>
                    <a:lumOff val="60000"/>
                  </a:schemeClr>
                </a:solidFill>
              </a:rPr>
              <a:t>Iterative advection</a:t>
            </a:r>
          </a:p>
        </p:txBody>
      </p:sp>
      <p:pic>
        <p:nvPicPr>
          <p:cNvPr id="5" name="Picture 4">
            <a:extLst>
              <a:ext uri="{FF2B5EF4-FFF2-40B4-BE49-F238E27FC236}">
                <a16:creationId xmlns:a16="http://schemas.microsoft.com/office/drawing/2014/main" id="{2226D782-DE8B-2BD0-AAD6-F1FCAEA1F426}"/>
              </a:ext>
            </a:extLst>
          </p:cNvPr>
          <p:cNvPicPr>
            <a:picLocks noChangeAspect="1"/>
          </p:cNvPicPr>
          <p:nvPr/>
        </p:nvPicPr>
        <p:blipFill>
          <a:blip r:embed="rId3"/>
          <a:stretch>
            <a:fillRect/>
          </a:stretch>
        </p:blipFill>
        <p:spPr>
          <a:xfrm>
            <a:off x="3789528" y="693117"/>
            <a:ext cx="8402472" cy="4423159"/>
          </a:xfrm>
          <a:prstGeom prst="rect">
            <a:avLst/>
          </a:prstGeom>
        </p:spPr>
      </p:pic>
      <p:pic>
        <p:nvPicPr>
          <p:cNvPr id="8" name="Picture 7">
            <a:extLst>
              <a:ext uri="{FF2B5EF4-FFF2-40B4-BE49-F238E27FC236}">
                <a16:creationId xmlns:a16="http://schemas.microsoft.com/office/drawing/2014/main" id="{4E00D8AE-5603-F8C4-3B6B-9A34A59CA2D3}"/>
              </a:ext>
            </a:extLst>
          </p:cNvPr>
          <p:cNvPicPr>
            <a:picLocks noChangeAspect="1"/>
          </p:cNvPicPr>
          <p:nvPr/>
        </p:nvPicPr>
        <p:blipFill rotWithShape="1">
          <a:blip r:embed="rId4"/>
          <a:srcRect l="23531" r="2077"/>
          <a:stretch/>
        </p:blipFill>
        <p:spPr>
          <a:xfrm>
            <a:off x="0" y="693117"/>
            <a:ext cx="3584812" cy="1959542"/>
          </a:xfrm>
          <a:prstGeom prst="rect">
            <a:avLst/>
          </a:prstGeom>
        </p:spPr>
      </p:pic>
      <p:sp>
        <p:nvSpPr>
          <p:cNvPr id="10" name="Rectangle 9">
            <a:extLst>
              <a:ext uri="{FF2B5EF4-FFF2-40B4-BE49-F238E27FC236}">
                <a16:creationId xmlns:a16="http://schemas.microsoft.com/office/drawing/2014/main" id="{4D581B22-7A67-51CA-9470-42CD6DB2333C}"/>
              </a:ext>
            </a:extLst>
          </p:cNvPr>
          <p:cNvSpPr/>
          <p:nvPr/>
        </p:nvSpPr>
        <p:spPr>
          <a:xfrm>
            <a:off x="2434742" y="961994"/>
            <a:ext cx="1040888" cy="1244394"/>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TextBox 10">
            <a:extLst>
              <a:ext uri="{FF2B5EF4-FFF2-40B4-BE49-F238E27FC236}">
                <a16:creationId xmlns:a16="http://schemas.microsoft.com/office/drawing/2014/main" id="{2D551AC9-24E4-4F69-26A7-5472C76CBCA6}"/>
              </a:ext>
            </a:extLst>
          </p:cNvPr>
          <p:cNvSpPr txBox="1"/>
          <p:nvPr/>
        </p:nvSpPr>
        <p:spPr>
          <a:xfrm>
            <a:off x="2612833" y="684995"/>
            <a:ext cx="684706" cy="276999"/>
          </a:xfrm>
          <a:prstGeom prst="rect">
            <a:avLst/>
          </a:prstGeom>
          <a:noFill/>
        </p:spPr>
        <p:txBody>
          <a:bodyPr wrap="square" rtlCol="0">
            <a:spAutoFit/>
          </a:bodyPr>
          <a:lstStyle/>
          <a:p>
            <a:r>
              <a:rPr lang="en-US" sz="1200" dirty="0">
                <a:solidFill>
                  <a:schemeClr val="accent5">
                    <a:lumMod val="40000"/>
                    <a:lumOff val="60000"/>
                  </a:schemeClr>
                </a:solidFill>
              </a:rPr>
              <a:t>Iterate</a:t>
            </a:r>
          </a:p>
        </p:txBody>
      </p:sp>
      <p:cxnSp>
        <p:nvCxnSpPr>
          <p:cNvPr id="12" name="Straight Arrow Connector 11">
            <a:extLst>
              <a:ext uri="{FF2B5EF4-FFF2-40B4-BE49-F238E27FC236}">
                <a16:creationId xmlns:a16="http://schemas.microsoft.com/office/drawing/2014/main" id="{0585A45F-BB3C-066A-3A3C-CBFE821527FF}"/>
              </a:ext>
            </a:extLst>
          </p:cNvPr>
          <p:cNvCxnSpPr>
            <a:cxnSpLocks/>
          </p:cNvCxnSpPr>
          <p:nvPr/>
        </p:nvCxnSpPr>
        <p:spPr>
          <a:xfrm>
            <a:off x="3475630" y="1573717"/>
            <a:ext cx="313898" cy="0"/>
          </a:xfrm>
          <a:prstGeom prst="straightConnector1">
            <a:avLst/>
          </a:prstGeom>
          <a:ln w="9525">
            <a:solidFill>
              <a:schemeClr val="accent5">
                <a:lumMod val="75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1" name="Connector: Elbow 20">
            <a:extLst>
              <a:ext uri="{FF2B5EF4-FFF2-40B4-BE49-F238E27FC236}">
                <a16:creationId xmlns:a16="http://schemas.microsoft.com/office/drawing/2014/main" id="{FFD3EAB2-FA7B-D114-5905-81BFB67FBC25}"/>
              </a:ext>
            </a:extLst>
          </p:cNvPr>
          <p:cNvCxnSpPr>
            <a:cxnSpLocks/>
          </p:cNvCxnSpPr>
          <p:nvPr/>
        </p:nvCxnSpPr>
        <p:spPr>
          <a:xfrm rot="5400000">
            <a:off x="7988936" y="-950520"/>
            <a:ext cx="27294" cy="7023156"/>
          </a:xfrm>
          <a:prstGeom prst="bentConnector3">
            <a:avLst>
              <a:gd name="adj1" fmla="val 9037997"/>
            </a:avLst>
          </a:prstGeom>
          <a:ln w="9525">
            <a:solidFill>
              <a:schemeClr val="accent4"/>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8F106AFF-FF5A-05FB-4DB9-2E66B05C8864}"/>
              </a:ext>
            </a:extLst>
          </p:cNvPr>
          <p:cNvSpPr txBox="1"/>
          <p:nvPr/>
        </p:nvSpPr>
        <p:spPr>
          <a:xfrm>
            <a:off x="9791555" y="4233413"/>
            <a:ext cx="1718057" cy="769441"/>
          </a:xfrm>
          <a:prstGeom prst="rect">
            <a:avLst/>
          </a:prstGeom>
          <a:noFill/>
        </p:spPr>
        <p:txBody>
          <a:bodyPr wrap="square" rtlCol="0">
            <a:spAutoFit/>
          </a:bodyPr>
          <a:lstStyle/>
          <a:p>
            <a:r>
              <a:rPr lang="en-US" sz="1100" dirty="0">
                <a:solidFill>
                  <a:schemeClr val="accent4">
                    <a:lumMod val="40000"/>
                    <a:lumOff val="60000"/>
                  </a:schemeClr>
                </a:solidFill>
              </a:rPr>
              <a:t>The advected field in one iteration will become the input voxel field for the next iteration.</a:t>
            </a:r>
          </a:p>
        </p:txBody>
      </p:sp>
      <p:pic>
        <p:nvPicPr>
          <p:cNvPr id="13" name="Picture 12">
            <a:extLst>
              <a:ext uri="{FF2B5EF4-FFF2-40B4-BE49-F238E27FC236}">
                <a16:creationId xmlns:a16="http://schemas.microsoft.com/office/drawing/2014/main" id="{1456517A-FC62-B29F-DC8F-FD6D00D7116D}"/>
              </a:ext>
            </a:extLst>
          </p:cNvPr>
          <p:cNvPicPr>
            <a:picLocks noChangeAspect="1"/>
          </p:cNvPicPr>
          <p:nvPr/>
        </p:nvPicPr>
        <p:blipFill>
          <a:blip r:embed="rId5"/>
          <a:stretch>
            <a:fillRect/>
          </a:stretch>
        </p:blipFill>
        <p:spPr>
          <a:xfrm>
            <a:off x="583772" y="2806037"/>
            <a:ext cx="2470301" cy="1816005"/>
          </a:xfrm>
          <a:prstGeom prst="rect">
            <a:avLst/>
          </a:prstGeom>
        </p:spPr>
      </p:pic>
      <p:pic>
        <p:nvPicPr>
          <p:cNvPr id="20" name="Picture 19">
            <a:extLst>
              <a:ext uri="{FF2B5EF4-FFF2-40B4-BE49-F238E27FC236}">
                <a16:creationId xmlns:a16="http://schemas.microsoft.com/office/drawing/2014/main" id="{B7AD8B38-6562-F59E-CC7C-F66DFBB0D694}"/>
              </a:ext>
            </a:extLst>
          </p:cNvPr>
          <p:cNvPicPr>
            <a:picLocks noChangeAspect="1"/>
          </p:cNvPicPr>
          <p:nvPr/>
        </p:nvPicPr>
        <p:blipFill rotWithShape="1">
          <a:blip r:embed="rId6"/>
          <a:srcRect t="2876" b="5848"/>
          <a:stretch/>
        </p:blipFill>
        <p:spPr>
          <a:xfrm>
            <a:off x="557015" y="4775420"/>
            <a:ext cx="2598946" cy="1854255"/>
          </a:xfrm>
          <a:prstGeom prst="rect">
            <a:avLst/>
          </a:prstGeom>
        </p:spPr>
      </p:pic>
      <p:sp>
        <p:nvSpPr>
          <p:cNvPr id="23" name="TextBox 22">
            <a:extLst>
              <a:ext uri="{FF2B5EF4-FFF2-40B4-BE49-F238E27FC236}">
                <a16:creationId xmlns:a16="http://schemas.microsoft.com/office/drawing/2014/main" id="{4E016D75-6BD3-A5D5-C0EF-9BE5B1A96CE7}"/>
              </a:ext>
            </a:extLst>
          </p:cNvPr>
          <p:cNvSpPr txBox="1"/>
          <p:nvPr/>
        </p:nvSpPr>
        <p:spPr>
          <a:xfrm>
            <a:off x="301812" y="2806037"/>
            <a:ext cx="1035668" cy="276999"/>
          </a:xfrm>
          <a:prstGeom prst="rect">
            <a:avLst/>
          </a:prstGeom>
          <a:noFill/>
        </p:spPr>
        <p:txBody>
          <a:bodyPr wrap="square" rtlCol="0">
            <a:spAutoFit/>
          </a:bodyPr>
          <a:lstStyle/>
          <a:p>
            <a:r>
              <a:rPr lang="en-US" sz="1200" dirty="0">
                <a:solidFill>
                  <a:schemeClr val="accent5">
                    <a:lumMod val="40000"/>
                    <a:lumOff val="60000"/>
                  </a:schemeClr>
                </a:solidFill>
              </a:rPr>
              <a:t>Iteration 1</a:t>
            </a:r>
          </a:p>
        </p:txBody>
      </p:sp>
      <p:sp>
        <p:nvSpPr>
          <p:cNvPr id="25" name="TextBox 24">
            <a:extLst>
              <a:ext uri="{FF2B5EF4-FFF2-40B4-BE49-F238E27FC236}">
                <a16:creationId xmlns:a16="http://schemas.microsoft.com/office/drawing/2014/main" id="{A3F2AA6F-0112-5082-A0D1-E4161E8A9353}"/>
              </a:ext>
            </a:extLst>
          </p:cNvPr>
          <p:cNvSpPr txBox="1"/>
          <p:nvPr/>
        </p:nvSpPr>
        <p:spPr>
          <a:xfrm>
            <a:off x="301812" y="4833875"/>
            <a:ext cx="1035668" cy="276999"/>
          </a:xfrm>
          <a:prstGeom prst="rect">
            <a:avLst/>
          </a:prstGeom>
          <a:noFill/>
        </p:spPr>
        <p:txBody>
          <a:bodyPr wrap="square" rtlCol="0">
            <a:spAutoFit/>
          </a:bodyPr>
          <a:lstStyle/>
          <a:p>
            <a:r>
              <a:rPr lang="en-US" sz="1200" dirty="0">
                <a:solidFill>
                  <a:schemeClr val="accent5">
                    <a:lumMod val="40000"/>
                    <a:lumOff val="60000"/>
                  </a:schemeClr>
                </a:solidFill>
              </a:rPr>
              <a:t>Iteration 5</a:t>
            </a:r>
          </a:p>
        </p:txBody>
      </p:sp>
    </p:spTree>
    <p:extLst>
      <p:ext uri="{BB962C8B-B14F-4D97-AF65-F5344CB8AC3E}">
        <p14:creationId xmlns:p14="http://schemas.microsoft.com/office/powerpoint/2010/main" val="31878538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2AC2D7-8226-6B55-1793-7BF1ED6F36CB}"/>
              </a:ext>
            </a:extLst>
          </p:cNvPr>
          <p:cNvSpPr>
            <a:spLocks noGrp="1"/>
          </p:cNvSpPr>
          <p:nvPr>
            <p:ph type="ctrTitle"/>
          </p:nvPr>
        </p:nvSpPr>
        <p:spPr>
          <a:xfrm>
            <a:off x="210871" y="44144"/>
            <a:ext cx="2118885" cy="495595"/>
          </a:xfrm>
        </p:spPr>
        <p:txBody>
          <a:bodyPr>
            <a:normAutofit/>
          </a:bodyPr>
          <a:lstStyle/>
          <a:p>
            <a:pPr algn="l"/>
            <a:r>
              <a:rPr lang="en-US" sz="2400" dirty="0">
                <a:solidFill>
                  <a:schemeClr val="accent5">
                    <a:lumMod val="40000"/>
                    <a:lumOff val="60000"/>
                  </a:schemeClr>
                </a:solidFill>
              </a:rPr>
              <a:t>Advection</a:t>
            </a:r>
          </a:p>
        </p:txBody>
      </p:sp>
      <p:sp>
        <p:nvSpPr>
          <p:cNvPr id="9" name="Title 1">
            <a:extLst>
              <a:ext uri="{FF2B5EF4-FFF2-40B4-BE49-F238E27FC236}">
                <a16:creationId xmlns:a16="http://schemas.microsoft.com/office/drawing/2014/main" id="{6E98AD09-0685-32A0-F279-3036630486B3}"/>
              </a:ext>
            </a:extLst>
          </p:cNvPr>
          <p:cNvSpPr txBox="1">
            <a:spLocks/>
          </p:cNvSpPr>
          <p:nvPr/>
        </p:nvSpPr>
        <p:spPr>
          <a:xfrm>
            <a:off x="10283986" y="159224"/>
            <a:ext cx="1908014" cy="38051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800" dirty="0">
                <a:solidFill>
                  <a:schemeClr val="accent5">
                    <a:lumMod val="40000"/>
                    <a:lumOff val="60000"/>
                  </a:schemeClr>
                </a:solidFill>
              </a:rPr>
              <a:t>Scattered clouds</a:t>
            </a:r>
          </a:p>
        </p:txBody>
      </p:sp>
      <p:pic>
        <p:nvPicPr>
          <p:cNvPr id="4" name="Picture 3">
            <a:extLst>
              <a:ext uri="{FF2B5EF4-FFF2-40B4-BE49-F238E27FC236}">
                <a16:creationId xmlns:a16="http://schemas.microsoft.com/office/drawing/2014/main" id="{9321C6A9-5389-20F4-AA27-4AB46EE4AEF1}"/>
              </a:ext>
            </a:extLst>
          </p:cNvPr>
          <p:cNvPicPr>
            <a:picLocks noChangeAspect="1"/>
          </p:cNvPicPr>
          <p:nvPr/>
        </p:nvPicPr>
        <p:blipFill rotWithShape="1">
          <a:blip r:embed="rId3"/>
          <a:srcRect b="5584"/>
          <a:stretch/>
        </p:blipFill>
        <p:spPr>
          <a:xfrm>
            <a:off x="7465327" y="684995"/>
            <a:ext cx="4659314" cy="2738257"/>
          </a:xfrm>
          <a:prstGeom prst="rect">
            <a:avLst/>
          </a:prstGeom>
        </p:spPr>
      </p:pic>
      <p:pic>
        <p:nvPicPr>
          <p:cNvPr id="7" name="Picture 6">
            <a:extLst>
              <a:ext uri="{FF2B5EF4-FFF2-40B4-BE49-F238E27FC236}">
                <a16:creationId xmlns:a16="http://schemas.microsoft.com/office/drawing/2014/main" id="{F611B991-8AB4-7F07-6788-B9B8396196B9}"/>
              </a:ext>
            </a:extLst>
          </p:cNvPr>
          <p:cNvPicPr>
            <a:picLocks noChangeAspect="1"/>
          </p:cNvPicPr>
          <p:nvPr/>
        </p:nvPicPr>
        <p:blipFill>
          <a:blip r:embed="rId4"/>
          <a:stretch>
            <a:fillRect/>
          </a:stretch>
        </p:blipFill>
        <p:spPr>
          <a:xfrm>
            <a:off x="0" y="665854"/>
            <a:ext cx="7233313" cy="2782044"/>
          </a:xfrm>
          <a:prstGeom prst="rect">
            <a:avLst/>
          </a:prstGeom>
        </p:spPr>
      </p:pic>
      <p:pic>
        <p:nvPicPr>
          <p:cNvPr id="15" name="Picture 14">
            <a:extLst>
              <a:ext uri="{FF2B5EF4-FFF2-40B4-BE49-F238E27FC236}">
                <a16:creationId xmlns:a16="http://schemas.microsoft.com/office/drawing/2014/main" id="{46D93896-E4CE-9FCE-8086-81483CB6ACA9}"/>
              </a:ext>
            </a:extLst>
          </p:cNvPr>
          <p:cNvPicPr>
            <a:picLocks noChangeAspect="1"/>
          </p:cNvPicPr>
          <p:nvPr/>
        </p:nvPicPr>
        <p:blipFill>
          <a:blip r:embed="rId5"/>
          <a:stretch>
            <a:fillRect/>
          </a:stretch>
        </p:blipFill>
        <p:spPr>
          <a:xfrm>
            <a:off x="0" y="3787873"/>
            <a:ext cx="12192000" cy="3070127"/>
          </a:xfrm>
          <a:prstGeom prst="rect">
            <a:avLst/>
          </a:prstGeom>
        </p:spPr>
      </p:pic>
      <p:sp>
        <p:nvSpPr>
          <p:cNvPr id="16" name="Rectangle 15">
            <a:extLst>
              <a:ext uri="{FF2B5EF4-FFF2-40B4-BE49-F238E27FC236}">
                <a16:creationId xmlns:a16="http://schemas.microsoft.com/office/drawing/2014/main" id="{0247A816-0A67-E23B-F552-323773D5AFA3}"/>
              </a:ext>
            </a:extLst>
          </p:cNvPr>
          <p:cNvSpPr/>
          <p:nvPr/>
        </p:nvSpPr>
        <p:spPr>
          <a:xfrm>
            <a:off x="1100918" y="1251045"/>
            <a:ext cx="827965" cy="955343"/>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7" name="TextBox 16">
            <a:extLst>
              <a:ext uri="{FF2B5EF4-FFF2-40B4-BE49-F238E27FC236}">
                <a16:creationId xmlns:a16="http://schemas.microsoft.com/office/drawing/2014/main" id="{212E64F0-E524-799E-5EFD-D8CC3ABB15E8}"/>
              </a:ext>
            </a:extLst>
          </p:cNvPr>
          <p:cNvSpPr txBox="1"/>
          <p:nvPr/>
        </p:nvSpPr>
        <p:spPr>
          <a:xfrm>
            <a:off x="855257" y="3909933"/>
            <a:ext cx="4426426" cy="261610"/>
          </a:xfrm>
          <a:prstGeom prst="rect">
            <a:avLst/>
          </a:prstGeom>
          <a:noFill/>
        </p:spPr>
        <p:txBody>
          <a:bodyPr wrap="square" rtlCol="0">
            <a:spAutoFit/>
          </a:bodyPr>
          <a:lstStyle/>
          <a:p>
            <a:r>
              <a:rPr lang="en-US" sz="1100" dirty="0">
                <a:solidFill>
                  <a:schemeClr val="accent5">
                    <a:lumMod val="40000"/>
                    <a:lumOff val="60000"/>
                  </a:schemeClr>
                </a:solidFill>
              </a:rPr>
              <a:t>Scatter points on a plane and create instances of the input geometry</a:t>
            </a:r>
          </a:p>
        </p:txBody>
      </p:sp>
      <p:cxnSp>
        <p:nvCxnSpPr>
          <p:cNvPr id="18" name="Straight Arrow Connector 17">
            <a:extLst>
              <a:ext uri="{FF2B5EF4-FFF2-40B4-BE49-F238E27FC236}">
                <a16:creationId xmlns:a16="http://schemas.microsoft.com/office/drawing/2014/main" id="{EFCDEC91-254F-77C2-2751-2075BA09EC57}"/>
              </a:ext>
            </a:extLst>
          </p:cNvPr>
          <p:cNvCxnSpPr>
            <a:cxnSpLocks/>
          </p:cNvCxnSpPr>
          <p:nvPr/>
        </p:nvCxnSpPr>
        <p:spPr>
          <a:xfrm>
            <a:off x="1514900" y="2206388"/>
            <a:ext cx="0" cy="1581485"/>
          </a:xfrm>
          <a:prstGeom prst="straightConnector1">
            <a:avLst/>
          </a:prstGeom>
          <a:ln w="9525">
            <a:solidFill>
              <a:schemeClr val="accent5">
                <a:lumMod val="75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2" name="Rectangle 21">
            <a:extLst>
              <a:ext uri="{FF2B5EF4-FFF2-40B4-BE49-F238E27FC236}">
                <a16:creationId xmlns:a16="http://schemas.microsoft.com/office/drawing/2014/main" id="{8010635A-4AF6-B618-33CE-5E54D462C808}"/>
              </a:ext>
            </a:extLst>
          </p:cNvPr>
          <p:cNvSpPr/>
          <p:nvPr/>
        </p:nvSpPr>
        <p:spPr>
          <a:xfrm>
            <a:off x="928048" y="4168934"/>
            <a:ext cx="3848668" cy="1649562"/>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27" name="Picture 26">
            <a:extLst>
              <a:ext uri="{FF2B5EF4-FFF2-40B4-BE49-F238E27FC236}">
                <a16:creationId xmlns:a16="http://schemas.microsoft.com/office/drawing/2014/main" id="{B6D27782-1CB6-BE3E-1D65-75E38636974F}"/>
              </a:ext>
            </a:extLst>
          </p:cNvPr>
          <p:cNvPicPr>
            <a:picLocks noChangeAspect="1"/>
          </p:cNvPicPr>
          <p:nvPr/>
        </p:nvPicPr>
        <p:blipFill>
          <a:blip r:embed="rId6"/>
          <a:stretch>
            <a:fillRect/>
          </a:stretch>
        </p:blipFill>
        <p:spPr>
          <a:xfrm>
            <a:off x="62207" y="5131556"/>
            <a:ext cx="803634" cy="466299"/>
          </a:xfrm>
          <a:prstGeom prst="rect">
            <a:avLst/>
          </a:prstGeom>
        </p:spPr>
      </p:pic>
      <p:pic>
        <p:nvPicPr>
          <p:cNvPr id="28" name="Picture 27">
            <a:extLst>
              <a:ext uri="{FF2B5EF4-FFF2-40B4-BE49-F238E27FC236}">
                <a16:creationId xmlns:a16="http://schemas.microsoft.com/office/drawing/2014/main" id="{84081DEB-7EA6-0F42-7A14-A789CE3DBAB1}"/>
              </a:ext>
            </a:extLst>
          </p:cNvPr>
          <p:cNvPicPr>
            <a:picLocks noChangeAspect="1"/>
          </p:cNvPicPr>
          <p:nvPr/>
        </p:nvPicPr>
        <p:blipFill rotWithShape="1">
          <a:blip r:embed="rId7"/>
          <a:srcRect l="11591" t="22425" r="15282" b="10919"/>
          <a:stretch/>
        </p:blipFill>
        <p:spPr>
          <a:xfrm>
            <a:off x="2343403" y="5244879"/>
            <a:ext cx="599046" cy="334780"/>
          </a:xfrm>
          <a:prstGeom prst="rect">
            <a:avLst/>
          </a:prstGeom>
        </p:spPr>
      </p:pic>
      <p:sp>
        <p:nvSpPr>
          <p:cNvPr id="29" name="Rectangle 28">
            <a:extLst>
              <a:ext uri="{FF2B5EF4-FFF2-40B4-BE49-F238E27FC236}">
                <a16:creationId xmlns:a16="http://schemas.microsoft.com/office/drawing/2014/main" id="{ED01144E-4DA9-BA35-EC20-A74462447C05}"/>
              </a:ext>
            </a:extLst>
          </p:cNvPr>
          <p:cNvSpPr/>
          <p:nvPr/>
        </p:nvSpPr>
        <p:spPr>
          <a:xfrm>
            <a:off x="5832142" y="4168934"/>
            <a:ext cx="5359021" cy="2527098"/>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0" name="TextBox 29">
            <a:extLst>
              <a:ext uri="{FF2B5EF4-FFF2-40B4-BE49-F238E27FC236}">
                <a16:creationId xmlns:a16="http://schemas.microsoft.com/office/drawing/2014/main" id="{FEE5A817-9E18-CAD1-1722-0D0DC0725BE6}"/>
              </a:ext>
            </a:extLst>
          </p:cNvPr>
          <p:cNvSpPr txBox="1"/>
          <p:nvPr/>
        </p:nvSpPr>
        <p:spPr>
          <a:xfrm>
            <a:off x="7968015" y="3909933"/>
            <a:ext cx="1087273" cy="261610"/>
          </a:xfrm>
          <a:prstGeom prst="rect">
            <a:avLst/>
          </a:prstGeom>
          <a:noFill/>
        </p:spPr>
        <p:txBody>
          <a:bodyPr wrap="square" rtlCol="0">
            <a:spAutoFit/>
          </a:bodyPr>
          <a:lstStyle/>
          <a:p>
            <a:r>
              <a:rPr lang="en-US" sz="1100" dirty="0">
                <a:solidFill>
                  <a:schemeClr val="accent5">
                    <a:lumMod val="40000"/>
                    <a:lumOff val="60000"/>
                  </a:schemeClr>
                </a:solidFill>
              </a:rPr>
              <a:t>Displace points</a:t>
            </a:r>
          </a:p>
        </p:txBody>
      </p:sp>
      <p:cxnSp>
        <p:nvCxnSpPr>
          <p:cNvPr id="39" name="Connector: Elbow 38">
            <a:extLst>
              <a:ext uri="{FF2B5EF4-FFF2-40B4-BE49-F238E27FC236}">
                <a16:creationId xmlns:a16="http://schemas.microsoft.com/office/drawing/2014/main" id="{64D0F60B-EAF2-E521-45B5-E5B5F90F5BB4}"/>
              </a:ext>
            </a:extLst>
          </p:cNvPr>
          <p:cNvCxnSpPr>
            <a:cxnSpLocks/>
            <a:endCxn id="4" idx="2"/>
          </p:cNvCxnSpPr>
          <p:nvPr/>
        </p:nvCxnSpPr>
        <p:spPr>
          <a:xfrm rot="16200000" flipV="1">
            <a:off x="10195068" y="3023169"/>
            <a:ext cx="1144199" cy="1944366"/>
          </a:xfrm>
          <a:prstGeom prst="bentConnector3">
            <a:avLst>
              <a:gd name="adj1" fmla="val 57952"/>
            </a:avLst>
          </a:prstGeom>
          <a:ln w="9525">
            <a:solidFill>
              <a:schemeClr val="accent5">
                <a:lumMod val="75000"/>
              </a:schemeClr>
            </a:solidFill>
            <a:prstDash val="dash"/>
            <a:headEnd type="oval"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4638423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2AC2D7-8226-6B55-1793-7BF1ED6F36CB}"/>
              </a:ext>
            </a:extLst>
          </p:cNvPr>
          <p:cNvSpPr>
            <a:spLocks noGrp="1"/>
          </p:cNvSpPr>
          <p:nvPr>
            <p:ph type="ctrTitle"/>
          </p:nvPr>
        </p:nvSpPr>
        <p:spPr>
          <a:xfrm>
            <a:off x="210871" y="44144"/>
            <a:ext cx="2118885" cy="495595"/>
          </a:xfrm>
        </p:spPr>
        <p:txBody>
          <a:bodyPr>
            <a:normAutofit/>
          </a:bodyPr>
          <a:lstStyle/>
          <a:p>
            <a:pPr algn="l"/>
            <a:r>
              <a:rPr lang="en-US" sz="2400" dirty="0">
                <a:solidFill>
                  <a:schemeClr val="accent5">
                    <a:lumMod val="40000"/>
                    <a:lumOff val="60000"/>
                  </a:schemeClr>
                </a:solidFill>
              </a:rPr>
              <a:t>Advection</a:t>
            </a:r>
          </a:p>
        </p:txBody>
      </p:sp>
      <p:sp>
        <p:nvSpPr>
          <p:cNvPr id="9" name="Title 1">
            <a:extLst>
              <a:ext uri="{FF2B5EF4-FFF2-40B4-BE49-F238E27FC236}">
                <a16:creationId xmlns:a16="http://schemas.microsoft.com/office/drawing/2014/main" id="{6E98AD09-0685-32A0-F279-3036630486B3}"/>
              </a:ext>
            </a:extLst>
          </p:cNvPr>
          <p:cNvSpPr txBox="1">
            <a:spLocks/>
          </p:cNvSpPr>
          <p:nvPr/>
        </p:nvSpPr>
        <p:spPr>
          <a:xfrm>
            <a:off x="10283986" y="159224"/>
            <a:ext cx="1908014" cy="38051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1800" dirty="0">
                <a:solidFill>
                  <a:schemeClr val="accent5">
                    <a:lumMod val="40000"/>
                    <a:lumOff val="60000"/>
                  </a:schemeClr>
                </a:solidFill>
              </a:rPr>
              <a:t>Scattered clouds</a:t>
            </a:r>
          </a:p>
        </p:txBody>
      </p:sp>
      <p:pic>
        <p:nvPicPr>
          <p:cNvPr id="7" name="Picture 6">
            <a:extLst>
              <a:ext uri="{FF2B5EF4-FFF2-40B4-BE49-F238E27FC236}">
                <a16:creationId xmlns:a16="http://schemas.microsoft.com/office/drawing/2014/main" id="{F611B991-8AB4-7F07-6788-B9B8396196B9}"/>
              </a:ext>
            </a:extLst>
          </p:cNvPr>
          <p:cNvPicPr>
            <a:picLocks noChangeAspect="1"/>
          </p:cNvPicPr>
          <p:nvPr/>
        </p:nvPicPr>
        <p:blipFill>
          <a:blip r:embed="rId3"/>
          <a:stretch>
            <a:fillRect/>
          </a:stretch>
        </p:blipFill>
        <p:spPr>
          <a:xfrm>
            <a:off x="0" y="665854"/>
            <a:ext cx="7233313" cy="2782044"/>
          </a:xfrm>
          <a:prstGeom prst="rect">
            <a:avLst/>
          </a:prstGeom>
        </p:spPr>
      </p:pic>
      <p:pic>
        <p:nvPicPr>
          <p:cNvPr id="5" name="Picture 4" descr="A black and white image of clouds&#10;&#10;Description automatically generated with low confidence">
            <a:extLst>
              <a:ext uri="{FF2B5EF4-FFF2-40B4-BE49-F238E27FC236}">
                <a16:creationId xmlns:a16="http://schemas.microsoft.com/office/drawing/2014/main" id="{8D59C00B-982C-9E64-DEBE-A5F1C71B3A7B}"/>
              </a:ext>
            </a:extLst>
          </p:cNvPr>
          <p:cNvPicPr>
            <a:picLocks noChangeAspect="1"/>
          </p:cNvPicPr>
          <p:nvPr/>
        </p:nvPicPr>
        <p:blipFill rotWithShape="1">
          <a:blip r:embed="rId4">
            <a:extLst>
              <a:ext uri="{28A0092B-C50C-407E-A947-70E740481C1C}">
                <a14:useLocalDpi xmlns:a14="http://schemas.microsoft.com/office/drawing/2010/main" val="0"/>
              </a:ext>
            </a:extLst>
          </a:blip>
          <a:srcRect l="1" r="865"/>
          <a:stretch/>
        </p:blipFill>
        <p:spPr>
          <a:xfrm>
            <a:off x="7153236" y="665854"/>
            <a:ext cx="5038764" cy="6192146"/>
          </a:xfrm>
          <a:prstGeom prst="rect">
            <a:avLst/>
          </a:prstGeom>
        </p:spPr>
      </p:pic>
    </p:spTree>
    <p:extLst>
      <p:ext uri="{BB962C8B-B14F-4D97-AF65-F5344CB8AC3E}">
        <p14:creationId xmlns:p14="http://schemas.microsoft.com/office/powerpoint/2010/main" val="27510118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2" name="Picture 41">
            <a:extLst>
              <a:ext uri="{FF2B5EF4-FFF2-40B4-BE49-F238E27FC236}">
                <a16:creationId xmlns:a16="http://schemas.microsoft.com/office/drawing/2014/main" id="{1C466176-CFFD-DFAB-FEC9-FD6EC9E40C14}"/>
              </a:ext>
            </a:extLst>
          </p:cNvPr>
          <p:cNvPicPr>
            <a:picLocks noChangeAspect="1"/>
          </p:cNvPicPr>
          <p:nvPr/>
        </p:nvPicPr>
        <p:blipFill>
          <a:blip r:embed="rId3"/>
          <a:stretch>
            <a:fillRect/>
          </a:stretch>
        </p:blipFill>
        <p:spPr>
          <a:xfrm>
            <a:off x="340705" y="4661717"/>
            <a:ext cx="2022731" cy="1811805"/>
          </a:xfrm>
          <a:prstGeom prst="rect">
            <a:avLst/>
          </a:prstGeom>
        </p:spPr>
      </p:pic>
      <p:pic>
        <p:nvPicPr>
          <p:cNvPr id="11" name="Picture 10">
            <a:extLst>
              <a:ext uri="{FF2B5EF4-FFF2-40B4-BE49-F238E27FC236}">
                <a16:creationId xmlns:a16="http://schemas.microsoft.com/office/drawing/2014/main" id="{9007AEDF-B5CF-3A60-9F59-3ADDF7CBE4E9}"/>
              </a:ext>
            </a:extLst>
          </p:cNvPr>
          <p:cNvPicPr>
            <a:picLocks noChangeAspect="1"/>
          </p:cNvPicPr>
          <p:nvPr/>
        </p:nvPicPr>
        <p:blipFill rotWithShape="1">
          <a:blip r:embed="rId4"/>
          <a:srcRect t="20558" b="20080"/>
          <a:stretch/>
        </p:blipFill>
        <p:spPr>
          <a:xfrm>
            <a:off x="0" y="593996"/>
            <a:ext cx="12192000" cy="2725606"/>
          </a:xfrm>
          <a:prstGeom prst="rect">
            <a:avLst/>
          </a:prstGeom>
        </p:spPr>
      </p:pic>
      <p:sp>
        <p:nvSpPr>
          <p:cNvPr id="2" name="Title 1">
            <a:extLst>
              <a:ext uri="{FF2B5EF4-FFF2-40B4-BE49-F238E27FC236}">
                <a16:creationId xmlns:a16="http://schemas.microsoft.com/office/drawing/2014/main" id="{C52AC2D7-8226-6B55-1793-7BF1ED6F36CB}"/>
              </a:ext>
            </a:extLst>
          </p:cNvPr>
          <p:cNvSpPr>
            <a:spLocks noGrp="1"/>
          </p:cNvSpPr>
          <p:nvPr>
            <p:ph type="ctrTitle"/>
          </p:nvPr>
        </p:nvSpPr>
        <p:spPr>
          <a:xfrm>
            <a:off x="50450" y="44144"/>
            <a:ext cx="2118885" cy="495595"/>
          </a:xfrm>
        </p:spPr>
        <p:txBody>
          <a:bodyPr>
            <a:normAutofit/>
          </a:bodyPr>
          <a:lstStyle/>
          <a:p>
            <a:r>
              <a:rPr lang="en-US" sz="2400" dirty="0">
                <a:solidFill>
                  <a:schemeClr val="accent5">
                    <a:lumMod val="40000"/>
                    <a:lumOff val="60000"/>
                  </a:schemeClr>
                </a:solidFill>
              </a:rPr>
              <a:t>Volume Basics</a:t>
            </a:r>
          </a:p>
        </p:txBody>
      </p:sp>
      <p:sp>
        <p:nvSpPr>
          <p:cNvPr id="12" name="Rectangle 11">
            <a:extLst>
              <a:ext uri="{FF2B5EF4-FFF2-40B4-BE49-F238E27FC236}">
                <a16:creationId xmlns:a16="http://schemas.microsoft.com/office/drawing/2014/main" id="{106D2A44-28E3-CA66-2497-61A7DCFB91E3}"/>
              </a:ext>
            </a:extLst>
          </p:cNvPr>
          <p:cNvSpPr/>
          <p:nvPr/>
        </p:nvSpPr>
        <p:spPr>
          <a:xfrm>
            <a:off x="6556965" y="708287"/>
            <a:ext cx="1890791" cy="2545372"/>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23" name="Picture 22">
            <a:extLst>
              <a:ext uri="{FF2B5EF4-FFF2-40B4-BE49-F238E27FC236}">
                <a16:creationId xmlns:a16="http://schemas.microsoft.com/office/drawing/2014/main" id="{BC9F3FF4-4465-8B6A-C39D-CB7F23B8AEEB}"/>
              </a:ext>
            </a:extLst>
          </p:cNvPr>
          <p:cNvPicPr>
            <a:picLocks noChangeAspect="1"/>
          </p:cNvPicPr>
          <p:nvPr/>
        </p:nvPicPr>
        <p:blipFill>
          <a:blip r:embed="rId5"/>
          <a:stretch>
            <a:fillRect/>
          </a:stretch>
        </p:blipFill>
        <p:spPr>
          <a:xfrm>
            <a:off x="10163099" y="3702400"/>
            <a:ext cx="1807158" cy="760909"/>
          </a:xfrm>
          <a:prstGeom prst="rect">
            <a:avLst/>
          </a:prstGeom>
        </p:spPr>
      </p:pic>
      <p:pic>
        <p:nvPicPr>
          <p:cNvPr id="26" name="Picture 25">
            <a:extLst>
              <a:ext uri="{FF2B5EF4-FFF2-40B4-BE49-F238E27FC236}">
                <a16:creationId xmlns:a16="http://schemas.microsoft.com/office/drawing/2014/main" id="{41DF3F1B-E314-9A0B-3571-F710908D2AFB}"/>
              </a:ext>
            </a:extLst>
          </p:cNvPr>
          <p:cNvPicPr>
            <a:picLocks noChangeAspect="1"/>
          </p:cNvPicPr>
          <p:nvPr/>
        </p:nvPicPr>
        <p:blipFill>
          <a:blip r:embed="rId6"/>
          <a:stretch>
            <a:fillRect/>
          </a:stretch>
        </p:blipFill>
        <p:spPr>
          <a:xfrm>
            <a:off x="6078709" y="3702400"/>
            <a:ext cx="1807159" cy="761443"/>
          </a:xfrm>
          <a:prstGeom prst="rect">
            <a:avLst/>
          </a:prstGeom>
        </p:spPr>
      </p:pic>
      <p:pic>
        <p:nvPicPr>
          <p:cNvPr id="28" name="Picture 27">
            <a:extLst>
              <a:ext uri="{FF2B5EF4-FFF2-40B4-BE49-F238E27FC236}">
                <a16:creationId xmlns:a16="http://schemas.microsoft.com/office/drawing/2014/main" id="{F9B9DEAF-AAAE-7958-ADA2-0945CCE1B389}"/>
              </a:ext>
            </a:extLst>
          </p:cNvPr>
          <p:cNvPicPr>
            <a:picLocks noChangeAspect="1"/>
          </p:cNvPicPr>
          <p:nvPr/>
        </p:nvPicPr>
        <p:blipFill>
          <a:blip r:embed="rId7"/>
          <a:stretch>
            <a:fillRect/>
          </a:stretch>
        </p:blipFill>
        <p:spPr>
          <a:xfrm>
            <a:off x="8137764" y="3702401"/>
            <a:ext cx="1807159" cy="762872"/>
          </a:xfrm>
          <a:prstGeom prst="rect">
            <a:avLst/>
          </a:prstGeom>
        </p:spPr>
      </p:pic>
      <p:sp>
        <p:nvSpPr>
          <p:cNvPr id="29" name="Rectangle 28">
            <a:extLst>
              <a:ext uri="{FF2B5EF4-FFF2-40B4-BE49-F238E27FC236}">
                <a16:creationId xmlns:a16="http://schemas.microsoft.com/office/drawing/2014/main" id="{5A4A4D3B-7DCC-AEA2-FD4C-202E2454A078}"/>
              </a:ext>
            </a:extLst>
          </p:cNvPr>
          <p:cNvSpPr/>
          <p:nvPr/>
        </p:nvSpPr>
        <p:spPr>
          <a:xfrm>
            <a:off x="6092040" y="3982047"/>
            <a:ext cx="1775062" cy="157907"/>
          </a:xfrm>
          <a:prstGeom prst="rec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F3BEB0F8-F692-F7DE-DDE1-1E29C113779A}"/>
              </a:ext>
            </a:extLst>
          </p:cNvPr>
          <p:cNvSpPr/>
          <p:nvPr/>
        </p:nvSpPr>
        <p:spPr>
          <a:xfrm>
            <a:off x="8151095" y="3982047"/>
            <a:ext cx="1775062" cy="157907"/>
          </a:xfrm>
          <a:prstGeom prst="rec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32F150FC-C056-EA15-CBF2-E9DB37013D7A}"/>
              </a:ext>
            </a:extLst>
          </p:cNvPr>
          <p:cNvSpPr/>
          <p:nvPr/>
        </p:nvSpPr>
        <p:spPr>
          <a:xfrm>
            <a:off x="10176428" y="3982047"/>
            <a:ext cx="1775062" cy="157907"/>
          </a:xfrm>
          <a:prstGeom prst="rec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a:extLst>
              <a:ext uri="{FF2B5EF4-FFF2-40B4-BE49-F238E27FC236}">
                <a16:creationId xmlns:a16="http://schemas.microsoft.com/office/drawing/2014/main" id="{8F3D0FF2-C5A6-89F6-CBD4-A7EC681A299B}"/>
              </a:ext>
            </a:extLst>
          </p:cNvPr>
          <p:cNvSpPr txBox="1"/>
          <p:nvPr/>
        </p:nvSpPr>
        <p:spPr>
          <a:xfrm>
            <a:off x="335889" y="3455215"/>
            <a:ext cx="1873583" cy="1615827"/>
          </a:xfrm>
          <a:prstGeom prst="rect">
            <a:avLst/>
          </a:prstGeom>
          <a:noFill/>
        </p:spPr>
        <p:txBody>
          <a:bodyPr wrap="square" rtlCol="0">
            <a:spAutoFit/>
          </a:bodyPr>
          <a:lstStyle/>
          <a:p>
            <a:r>
              <a:rPr lang="en-US" sz="1100" dirty="0">
                <a:solidFill>
                  <a:schemeClr val="accent4"/>
                </a:solidFill>
              </a:rPr>
              <a:t>Tile Tree:</a:t>
            </a:r>
          </a:p>
          <a:p>
            <a:pPr marL="171450" indent="-171450">
              <a:buFont typeface="Arial" panose="020B0604020202020204" pitchFamily="34" charset="0"/>
              <a:buChar char="•"/>
            </a:pPr>
            <a:r>
              <a:rPr lang="en-US" sz="1100" dirty="0">
                <a:solidFill>
                  <a:schemeClr val="accent5">
                    <a:lumMod val="40000"/>
                    <a:lumOff val="60000"/>
                  </a:schemeClr>
                </a:solidFill>
              </a:rPr>
              <a:t>Each tile is composed of a fixed number of voxels.</a:t>
            </a:r>
          </a:p>
          <a:p>
            <a:pPr marL="171450" indent="-171450">
              <a:buFont typeface="Arial" panose="020B0604020202020204" pitchFamily="34" charset="0"/>
              <a:buChar char="•"/>
            </a:pPr>
            <a:r>
              <a:rPr lang="en-US" sz="1100" dirty="0">
                <a:solidFill>
                  <a:schemeClr val="accent5">
                    <a:lumMod val="40000"/>
                    <a:lumOff val="60000"/>
                  </a:schemeClr>
                </a:solidFill>
              </a:rPr>
              <a:t>Multi-resolution and extends far in space. </a:t>
            </a:r>
          </a:p>
          <a:p>
            <a:pPr marL="171450" indent="-171450">
              <a:buFont typeface="Arial" panose="020B0604020202020204" pitchFamily="34" charset="0"/>
              <a:buChar char="•"/>
            </a:pPr>
            <a:r>
              <a:rPr lang="en-US" sz="1100" dirty="0">
                <a:solidFill>
                  <a:schemeClr val="accent5">
                    <a:lumMod val="40000"/>
                    <a:lumOff val="60000"/>
                  </a:schemeClr>
                </a:solidFill>
              </a:rPr>
              <a:t>The size of the tiles reflect the resolution of a volume</a:t>
            </a:r>
          </a:p>
          <a:p>
            <a:endParaRPr lang="en-US" sz="1100" dirty="0">
              <a:solidFill>
                <a:schemeClr val="accent5">
                  <a:lumMod val="40000"/>
                  <a:lumOff val="60000"/>
                </a:schemeClr>
              </a:solidFill>
            </a:endParaRPr>
          </a:p>
          <a:p>
            <a:endParaRPr lang="en-US" sz="1100" dirty="0"/>
          </a:p>
        </p:txBody>
      </p:sp>
      <p:sp>
        <p:nvSpPr>
          <p:cNvPr id="35" name="Rectangle 34">
            <a:extLst>
              <a:ext uri="{FF2B5EF4-FFF2-40B4-BE49-F238E27FC236}">
                <a16:creationId xmlns:a16="http://schemas.microsoft.com/office/drawing/2014/main" id="{A6E3C0BD-BDB9-EDD6-2252-ADFB8D54A9A8}"/>
              </a:ext>
            </a:extLst>
          </p:cNvPr>
          <p:cNvSpPr/>
          <p:nvPr/>
        </p:nvSpPr>
        <p:spPr>
          <a:xfrm>
            <a:off x="3464169" y="872329"/>
            <a:ext cx="1723294" cy="2297298"/>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37" name="Picture 36" descr="Shape&#10;&#10;Description automatically generated with medium confidence">
            <a:extLst>
              <a:ext uri="{FF2B5EF4-FFF2-40B4-BE49-F238E27FC236}">
                <a16:creationId xmlns:a16="http://schemas.microsoft.com/office/drawing/2014/main" id="{08EFDA1E-7463-219C-0DA2-625BCA124755}"/>
              </a:ext>
            </a:extLst>
          </p:cNvPr>
          <p:cNvPicPr>
            <a:picLocks noChangeAspect="1"/>
          </p:cNvPicPr>
          <p:nvPr/>
        </p:nvPicPr>
        <p:blipFill rotWithShape="1">
          <a:blip r:embed="rId8">
            <a:extLst>
              <a:ext uri="{28A0092B-C50C-407E-A947-70E740481C1C}">
                <a14:useLocalDpi xmlns:a14="http://schemas.microsoft.com/office/drawing/2010/main" val="0"/>
              </a:ext>
            </a:extLst>
          </a:blip>
          <a:srcRect l="4899" t="21154" r="56082" b="10203"/>
          <a:stretch/>
        </p:blipFill>
        <p:spPr>
          <a:xfrm>
            <a:off x="2701199" y="4343179"/>
            <a:ext cx="1693380" cy="1564840"/>
          </a:xfrm>
          <a:prstGeom prst="rect">
            <a:avLst/>
          </a:prstGeom>
        </p:spPr>
      </p:pic>
      <p:sp>
        <p:nvSpPr>
          <p:cNvPr id="39" name="TextBox 38">
            <a:extLst>
              <a:ext uri="{FF2B5EF4-FFF2-40B4-BE49-F238E27FC236}">
                <a16:creationId xmlns:a16="http://schemas.microsoft.com/office/drawing/2014/main" id="{B796B3EB-ACB8-7E47-EF07-00F8C95F8DFB}"/>
              </a:ext>
            </a:extLst>
          </p:cNvPr>
          <p:cNvSpPr txBox="1"/>
          <p:nvPr/>
        </p:nvSpPr>
        <p:spPr>
          <a:xfrm>
            <a:off x="2821568" y="5816510"/>
            <a:ext cx="1452642" cy="261610"/>
          </a:xfrm>
          <a:prstGeom prst="rect">
            <a:avLst/>
          </a:prstGeom>
          <a:noFill/>
        </p:spPr>
        <p:txBody>
          <a:bodyPr wrap="none" rtlCol="0">
            <a:spAutoFit/>
          </a:bodyPr>
          <a:lstStyle/>
          <a:p>
            <a:r>
              <a:rPr lang="en-US" sz="1100" dirty="0">
                <a:solidFill>
                  <a:schemeClr val="accent5">
                    <a:lumMod val="40000"/>
                    <a:lumOff val="60000"/>
                  </a:schemeClr>
                </a:solidFill>
              </a:rPr>
              <a:t>Power 2: </a:t>
            </a:r>
            <a:r>
              <a:rPr lang="en-US" sz="1100" dirty="0">
                <a:solidFill>
                  <a:schemeClr val="accent5">
                    <a:lumMod val="40000"/>
                    <a:lumOff val="60000"/>
                  </a:schemeClr>
                </a:solidFill>
                <a:sym typeface="Wingdings" panose="05000000000000000000" pitchFamily="2" charset="2"/>
              </a:rPr>
              <a:t>4x4x4 voxels</a:t>
            </a:r>
          </a:p>
        </p:txBody>
      </p:sp>
      <p:sp>
        <p:nvSpPr>
          <p:cNvPr id="43" name="Oval 42">
            <a:extLst>
              <a:ext uri="{FF2B5EF4-FFF2-40B4-BE49-F238E27FC236}">
                <a16:creationId xmlns:a16="http://schemas.microsoft.com/office/drawing/2014/main" id="{459D380E-DA13-5E49-084A-1630332DFA78}"/>
              </a:ext>
            </a:extLst>
          </p:cNvPr>
          <p:cNvSpPr/>
          <p:nvPr/>
        </p:nvSpPr>
        <p:spPr>
          <a:xfrm>
            <a:off x="1647673" y="4973932"/>
            <a:ext cx="303335" cy="303335"/>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5" name="Straight Connector 44">
            <a:extLst>
              <a:ext uri="{FF2B5EF4-FFF2-40B4-BE49-F238E27FC236}">
                <a16:creationId xmlns:a16="http://schemas.microsoft.com/office/drawing/2014/main" id="{6DD459D6-CB64-7333-AD7A-9052A7CE77A0}"/>
              </a:ext>
            </a:extLst>
          </p:cNvPr>
          <p:cNvCxnSpPr>
            <a:cxnSpLocks/>
            <a:stCxn id="43" idx="6"/>
            <a:endCxn id="37" idx="1"/>
          </p:cNvCxnSpPr>
          <p:nvPr/>
        </p:nvCxnSpPr>
        <p:spPr>
          <a:xfrm flipV="1">
            <a:off x="1951008" y="5125599"/>
            <a:ext cx="750191" cy="1"/>
          </a:xfrm>
          <a:prstGeom prst="line">
            <a:avLst/>
          </a:prstGeom>
          <a:ln w="9525">
            <a:solidFill>
              <a:schemeClr val="accent4"/>
            </a:solidFill>
            <a:prstDash val="dash"/>
          </a:ln>
        </p:spPr>
        <p:style>
          <a:lnRef idx="1">
            <a:schemeClr val="accent1"/>
          </a:lnRef>
          <a:fillRef idx="0">
            <a:schemeClr val="accent1"/>
          </a:fillRef>
          <a:effectRef idx="0">
            <a:schemeClr val="accent1"/>
          </a:effectRef>
          <a:fontRef idx="minor">
            <a:schemeClr val="tx1"/>
          </a:fontRef>
        </p:style>
      </p:cxnSp>
      <p:pic>
        <p:nvPicPr>
          <p:cNvPr id="46" name="Picture 45">
            <a:extLst>
              <a:ext uri="{FF2B5EF4-FFF2-40B4-BE49-F238E27FC236}">
                <a16:creationId xmlns:a16="http://schemas.microsoft.com/office/drawing/2014/main" id="{44C76BF0-E99C-1A9F-40E9-A504A7B8F9E1}"/>
              </a:ext>
            </a:extLst>
          </p:cNvPr>
          <p:cNvPicPr>
            <a:picLocks noChangeAspect="1"/>
          </p:cNvPicPr>
          <p:nvPr/>
        </p:nvPicPr>
        <p:blipFill>
          <a:blip r:embed="rId3"/>
          <a:stretch>
            <a:fillRect/>
          </a:stretch>
        </p:blipFill>
        <p:spPr>
          <a:xfrm>
            <a:off x="6380475" y="4944202"/>
            <a:ext cx="1358412" cy="1216760"/>
          </a:xfrm>
          <a:prstGeom prst="rect">
            <a:avLst/>
          </a:prstGeom>
        </p:spPr>
      </p:pic>
      <p:pic>
        <p:nvPicPr>
          <p:cNvPr id="49" name="Picture 48">
            <a:extLst>
              <a:ext uri="{FF2B5EF4-FFF2-40B4-BE49-F238E27FC236}">
                <a16:creationId xmlns:a16="http://schemas.microsoft.com/office/drawing/2014/main" id="{9D9C7A71-A4F5-51A7-4F87-169C51CC4DC6}"/>
              </a:ext>
            </a:extLst>
          </p:cNvPr>
          <p:cNvPicPr>
            <a:picLocks noChangeAspect="1"/>
          </p:cNvPicPr>
          <p:nvPr/>
        </p:nvPicPr>
        <p:blipFill>
          <a:blip r:embed="rId9"/>
          <a:stretch>
            <a:fillRect/>
          </a:stretch>
        </p:blipFill>
        <p:spPr>
          <a:xfrm>
            <a:off x="8097970" y="4724175"/>
            <a:ext cx="1807159" cy="1650662"/>
          </a:xfrm>
          <a:prstGeom prst="rect">
            <a:avLst/>
          </a:prstGeom>
        </p:spPr>
      </p:pic>
      <p:pic>
        <p:nvPicPr>
          <p:cNvPr id="51" name="Picture 50">
            <a:extLst>
              <a:ext uri="{FF2B5EF4-FFF2-40B4-BE49-F238E27FC236}">
                <a16:creationId xmlns:a16="http://schemas.microsoft.com/office/drawing/2014/main" id="{4AC06A0E-B7A6-FDDC-6437-CCD1EDFA68B5}"/>
              </a:ext>
            </a:extLst>
          </p:cNvPr>
          <p:cNvPicPr>
            <a:picLocks noChangeAspect="1"/>
          </p:cNvPicPr>
          <p:nvPr/>
        </p:nvPicPr>
        <p:blipFill>
          <a:blip r:embed="rId10"/>
          <a:stretch>
            <a:fillRect/>
          </a:stretch>
        </p:blipFill>
        <p:spPr>
          <a:xfrm>
            <a:off x="10092490" y="4592744"/>
            <a:ext cx="1942937" cy="1957491"/>
          </a:xfrm>
          <a:prstGeom prst="rect">
            <a:avLst/>
          </a:prstGeom>
        </p:spPr>
      </p:pic>
      <p:pic>
        <p:nvPicPr>
          <p:cNvPr id="53" name="Picture 52">
            <a:extLst>
              <a:ext uri="{FF2B5EF4-FFF2-40B4-BE49-F238E27FC236}">
                <a16:creationId xmlns:a16="http://schemas.microsoft.com/office/drawing/2014/main" id="{E38BECFA-AA69-F5AC-DF6D-40CD44746F9D}"/>
              </a:ext>
            </a:extLst>
          </p:cNvPr>
          <p:cNvPicPr>
            <a:picLocks noChangeAspect="1"/>
          </p:cNvPicPr>
          <p:nvPr/>
        </p:nvPicPr>
        <p:blipFill>
          <a:blip r:embed="rId11"/>
          <a:stretch>
            <a:fillRect/>
          </a:stretch>
        </p:blipFill>
        <p:spPr>
          <a:xfrm>
            <a:off x="2794558" y="3702400"/>
            <a:ext cx="2539699" cy="302018"/>
          </a:xfrm>
          <a:prstGeom prst="rect">
            <a:avLst/>
          </a:prstGeom>
        </p:spPr>
      </p:pic>
    </p:spTree>
    <p:extLst>
      <p:ext uri="{BB962C8B-B14F-4D97-AF65-F5344CB8AC3E}">
        <p14:creationId xmlns:p14="http://schemas.microsoft.com/office/powerpoint/2010/main" val="16436992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2AC2D7-8226-6B55-1793-7BF1ED6F36CB}"/>
              </a:ext>
            </a:extLst>
          </p:cNvPr>
          <p:cNvSpPr>
            <a:spLocks noGrp="1"/>
          </p:cNvSpPr>
          <p:nvPr>
            <p:ph type="ctrTitle"/>
          </p:nvPr>
        </p:nvSpPr>
        <p:spPr>
          <a:xfrm>
            <a:off x="50450" y="44144"/>
            <a:ext cx="2118885" cy="495595"/>
          </a:xfrm>
        </p:spPr>
        <p:txBody>
          <a:bodyPr>
            <a:normAutofit/>
          </a:bodyPr>
          <a:lstStyle/>
          <a:p>
            <a:r>
              <a:rPr lang="en-US" sz="2400" dirty="0">
                <a:solidFill>
                  <a:schemeClr val="accent5">
                    <a:lumMod val="40000"/>
                    <a:lumOff val="60000"/>
                  </a:schemeClr>
                </a:solidFill>
              </a:rPr>
              <a:t>Volume Basics</a:t>
            </a:r>
          </a:p>
        </p:txBody>
      </p:sp>
      <p:pic>
        <p:nvPicPr>
          <p:cNvPr id="4" name="Picture 3">
            <a:extLst>
              <a:ext uri="{FF2B5EF4-FFF2-40B4-BE49-F238E27FC236}">
                <a16:creationId xmlns:a16="http://schemas.microsoft.com/office/drawing/2014/main" id="{9D977810-B6FC-BDC4-094B-80DE3F129F76}"/>
              </a:ext>
            </a:extLst>
          </p:cNvPr>
          <p:cNvPicPr>
            <a:picLocks noChangeAspect="1"/>
          </p:cNvPicPr>
          <p:nvPr/>
        </p:nvPicPr>
        <p:blipFill>
          <a:blip r:embed="rId2"/>
          <a:stretch>
            <a:fillRect/>
          </a:stretch>
        </p:blipFill>
        <p:spPr>
          <a:xfrm>
            <a:off x="4976122" y="1656583"/>
            <a:ext cx="1812426" cy="1928447"/>
          </a:xfrm>
          <a:prstGeom prst="rect">
            <a:avLst/>
          </a:prstGeom>
        </p:spPr>
      </p:pic>
      <p:pic>
        <p:nvPicPr>
          <p:cNvPr id="7" name="Picture 6">
            <a:extLst>
              <a:ext uri="{FF2B5EF4-FFF2-40B4-BE49-F238E27FC236}">
                <a16:creationId xmlns:a16="http://schemas.microsoft.com/office/drawing/2014/main" id="{69309E92-3DB9-52F3-06CE-EAD33065DC0A}"/>
              </a:ext>
            </a:extLst>
          </p:cNvPr>
          <p:cNvPicPr>
            <a:picLocks noChangeAspect="1"/>
          </p:cNvPicPr>
          <p:nvPr/>
        </p:nvPicPr>
        <p:blipFill rotWithShape="1">
          <a:blip r:embed="rId3"/>
          <a:srcRect b="3416"/>
          <a:stretch/>
        </p:blipFill>
        <p:spPr>
          <a:xfrm>
            <a:off x="4381594" y="701298"/>
            <a:ext cx="2897856" cy="700993"/>
          </a:xfrm>
          <a:prstGeom prst="rect">
            <a:avLst/>
          </a:prstGeom>
        </p:spPr>
      </p:pic>
      <p:pic>
        <p:nvPicPr>
          <p:cNvPr id="8" name="Picture 7">
            <a:extLst>
              <a:ext uri="{FF2B5EF4-FFF2-40B4-BE49-F238E27FC236}">
                <a16:creationId xmlns:a16="http://schemas.microsoft.com/office/drawing/2014/main" id="{F24AB2FD-7811-828C-137D-75A3DE66B0C3}"/>
              </a:ext>
            </a:extLst>
          </p:cNvPr>
          <p:cNvPicPr>
            <a:picLocks noChangeAspect="1"/>
          </p:cNvPicPr>
          <p:nvPr/>
        </p:nvPicPr>
        <p:blipFill>
          <a:blip r:embed="rId2"/>
          <a:stretch>
            <a:fillRect/>
          </a:stretch>
        </p:blipFill>
        <p:spPr>
          <a:xfrm>
            <a:off x="4632845" y="3814526"/>
            <a:ext cx="2498981" cy="2658951"/>
          </a:xfrm>
          <a:prstGeom prst="rect">
            <a:avLst/>
          </a:prstGeom>
        </p:spPr>
      </p:pic>
      <p:pic>
        <p:nvPicPr>
          <p:cNvPr id="10" name="Picture 9">
            <a:extLst>
              <a:ext uri="{FF2B5EF4-FFF2-40B4-BE49-F238E27FC236}">
                <a16:creationId xmlns:a16="http://schemas.microsoft.com/office/drawing/2014/main" id="{8675DD2D-AAD2-B70A-D4B5-B44CF5C20E21}"/>
              </a:ext>
            </a:extLst>
          </p:cNvPr>
          <p:cNvPicPr>
            <a:picLocks noChangeAspect="1"/>
          </p:cNvPicPr>
          <p:nvPr/>
        </p:nvPicPr>
        <p:blipFill>
          <a:blip r:embed="rId4"/>
          <a:stretch>
            <a:fillRect/>
          </a:stretch>
        </p:blipFill>
        <p:spPr>
          <a:xfrm>
            <a:off x="9259523" y="1840832"/>
            <a:ext cx="1646396" cy="1678998"/>
          </a:xfrm>
          <a:prstGeom prst="rect">
            <a:avLst/>
          </a:prstGeom>
        </p:spPr>
      </p:pic>
      <p:pic>
        <p:nvPicPr>
          <p:cNvPr id="16" name="Picture 15">
            <a:extLst>
              <a:ext uri="{FF2B5EF4-FFF2-40B4-BE49-F238E27FC236}">
                <a16:creationId xmlns:a16="http://schemas.microsoft.com/office/drawing/2014/main" id="{1BFB01F8-5708-6415-B35D-240A331A0717}"/>
              </a:ext>
            </a:extLst>
          </p:cNvPr>
          <p:cNvPicPr>
            <a:picLocks noChangeAspect="1"/>
          </p:cNvPicPr>
          <p:nvPr/>
        </p:nvPicPr>
        <p:blipFill>
          <a:blip r:embed="rId5"/>
          <a:stretch>
            <a:fillRect/>
          </a:stretch>
        </p:blipFill>
        <p:spPr>
          <a:xfrm>
            <a:off x="9058908" y="4221726"/>
            <a:ext cx="2047625" cy="2111299"/>
          </a:xfrm>
          <a:prstGeom prst="rect">
            <a:avLst/>
          </a:prstGeom>
        </p:spPr>
      </p:pic>
      <p:pic>
        <p:nvPicPr>
          <p:cNvPr id="18" name="Picture 17">
            <a:extLst>
              <a:ext uri="{FF2B5EF4-FFF2-40B4-BE49-F238E27FC236}">
                <a16:creationId xmlns:a16="http://schemas.microsoft.com/office/drawing/2014/main" id="{B6A09A81-92C4-1C64-AFDF-081ED58767E2}"/>
              </a:ext>
            </a:extLst>
          </p:cNvPr>
          <p:cNvPicPr>
            <a:picLocks noChangeAspect="1"/>
          </p:cNvPicPr>
          <p:nvPr/>
        </p:nvPicPr>
        <p:blipFill rotWithShape="1">
          <a:blip r:embed="rId6"/>
          <a:srcRect t="3320"/>
          <a:stretch/>
        </p:blipFill>
        <p:spPr>
          <a:xfrm>
            <a:off x="8524624" y="701298"/>
            <a:ext cx="2969545" cy="700993"/>
          </a:xfrm>
          <a:prstGeom prst="rect">
            <a:avLst/>
          </a:prstGeom>
        </p:spPr>
      </p:pic>
      <p:sp>
        <p:nvSpPr>
          <p:cNvPr id="19" name="Rectangle 18">
            <a:extLst>
              <a:ext uri="{FF2B5EF4-FFF2-40B4-BE49-F238E27FC236}">
                <a16:creationId xmlns:a16="http://schemas.microsoft.com/office/drawing/2014/main" id="{73875351-57FE-D1A5-440F-44AE7928183F}"/>
              </a:ext>
            </a:extLst>
          </p:cNvPr>
          <p:cNvSpPr/>
          <p:nvPr/>
        </p:nvSpPr>
        <p:spPr>
          <a:xfrm>
            <a:off x="4464061" y="885865"/>
            <a:ext cx="2785765" cy="192964"/>
          </a:xfrm>
          <a:prstGeom prst="rec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173B598-2408-FF6D-8B63-EBA59F32A403}"/>
              </a:ext>
            </a:extLst>
          </p:cNvPr>
          <p:cNvSpPr/>
          <p:nvPr/>
        </p:nvSpPr>
        <p:spPr>
          <a:xfrm>
            <a:off x="8689837" y="889876"/>
            <a:ext cx="2785765" cy="192964"/>
          </a:xfrm>
          <a:prstGeom prst="rec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a:extLst>
              <a:ext uri="{FF2B5EF4-FFF2-40B4-BE49-F238E27FC236}">
                <a16:creationId xmlns:a16="http://schemas.microsoft.com/office/drawing/2014/main" id="{1A6D9C90-DACD-BBE7-6158-88BBCDAFD48F}"/>
              </a:ext>
            </a:extLst>
          </p:cNvPr>
          <p:cNvPicPr>
            <a:picLocks noChangeAspect="1"/>
          </p:cNvPicPr>
          <p:nvPr/>
        </p:nvPicPr>
        <p:blipFill rotWithShape="1">
          <a:blip r:embed="rId7"/>
          <a:srcRect l="25822" t="13714" r="54538" b="14136"/>
          <a:stretch/>
        </p:blipFill>
        <p:spPr>
          <a:xfrm>
            <a:off x="445169" y="701298"/>
            <a:ext cx="2394473" cy="3312763"/>
          </a:xfrm>
          <a:prstGeom prst="rect">
            <a:avLst/>
          </a:prstGeom>
        </p:spPr>
      </p:pic>
      <p:sp>
        <p:nvSpPr>
          <p:cNvPr id="22" name="TextBox 21">
            <a:extLst>
              <a:ext uri="{FF2B5EF4-FFF2-40B4-BE49-F238E27FC236}">
                <a16:creationId xmlns:a16="http://schemas.microsoft.com/office/drawing/2014/main" id="{B46B0211-B5DA-9AC8-988A-D9A3D061DF7C}"/>
              </a:ext>
            </a:extLst>
          </p:cNvPr>
          <p:cNvSpPr txBox="1"/>
          <p:nvPr/>
        </p:nvSpPr>
        <p:spPr>
          <a:xfrm>
            <a:off x="398488" y="4336087"/>
            <a:ext cx="2685607" cy="1615827"/>
          </a:xfrm>
          <a:prstGeom prst="rect">
            <a:avLst/>
          </a:prstGeom>
          <a:noFill/>
        </p:spPr>
        <p:txBody>
          <a:bodyPr wrap="square" rtlCol="0">
            <a:spAutoFit/>
          </a:bodyPr>
          <a:lstStyle/>
          <a:p>
            <a:r>
              <a:rPr lang="en-US" sz="1100" dirty="0">
                <a:solidFill>
                  <a:schemeClr val="accent4"/>
                </a:solidFill>
              </a:rPr>
              <a:t>Relative Mode</a:t>
            </a:r>
            <a:r>
              <a:rPr lang="en-US" sz="1100" dirty="0">
                <a:solidFill>
                  <a:schemeClr val="accent5">
                    <a:lumMod val="40000"/>
                    <a:lumOff val="60000"/>
                  </a:schemeClr>
                </a:solidFill>
              </a:rPr>
              <a:t>: the voxel size is relative to the bounding box of the input mesh</a:t>
            </a:r>
          </a:p>
          <a:p>
            <a:r>
              <a:rPr lang="en-US" sz="1100" dirty="0">
                <a:solidFill>
                  <a:schemeClr val="accent5">
                    <a:lumMod val="40000"/>
                    <a:lumOff val="60000"/>
                  </a:schemeClr>
                </a:solidFill>
              </a:rPr>
              <a:t>larger mesh </a:t>
            </a:r>
            <a:r>
              <a:rPr lang="en-US" sz="1100" dirty="0">
                <a:solidFill>
                  <a:schemeClr val="accent5">
                    <a:lumMod val="40000"/>
                    <a:lumOff val="60000"/>
                  </a:schemeClr>
                </a:solidFill>
                <a:sym typeface="Wingdings" panose="05000000000000000000" pitchFamily="2" charset="2"/>
              </a:rPr>
              <a:t> larger voxel</a:t>
            </a:r>
          </a:p>
          <a:p>
            <a:endParaRPr lang="en-US" sz="1100" dirty="0">
              <a:solidFill>
                <a:schemeClr val="accent5">
                  <a:lumMod val="40000"/>
                  <a:lumOff val="60000"/>
                </a:schemeClr>
              </a:solidFill>
              <a:sym typeface="Wingdings" panose="05000000000000000000" pitchFamily="2" charset="2"/>
            </a:endParaRPr>
          </a:p>
          <a:p>
            <a:r>
              <a:rPr lang="en-US" sz="1100" dirty="0">
                <a:solidFill>
                  <a:schemeClr val="accent4"/>
                </a:solidFill>
                <a:sym typeface="Wingdings" panose="05000000000000000000" pitchFamily="2" charset="2"/>
              </a:rPr>
              <a:t>Absolute Mode</a:t>
            </a:r>
            <a:r>
              <a:rPr lang="en-US" sz="1100" dirty="0">
                <a:solidFill>
                  <a:schemeClr val="accent5">
                    <a:lumMod val="40000"/>
                    <a:lumOff val="60000"/>
                  </a:schemeClr>
                </a:solidFill>
                <a:sym typeface="Wingdings" panose="05000000000000000000" pitchFamily="2" charset="2"/>
              </a:rPr>
              <a:t>: the voxel size is in world-space unit</a:t>
            </a:r>
          </a:p>
          <a:p>
            <a:r>
              <a:rPr lang="en-US" sz="1100" dirty="0">
                <a:solidFill>
                  <a:schemeClr val="accent5">
                    <a:lumMod val="40000"/>
                    <a:lumOff val="60000"/>
                  </a:schemeClr>
                </a:solidFill>
                <a:sym typeface="Wingdings" panose="05000000000000000000" pitchFamily="2" charset="2"/>
              </a:rPr>
              <a:t>The scale of the mesh doesn’t affect the voxel size.</a:t>
            </a:r>
            <a:endParaRPr lang="en-US" sz="1100" dirty="0">
              <a:solidFill>
                <a:schemeClr val="accent5">
                  <a:lumMod val="40000"/>
                  <a:lumOff val="60000"/>
                </a:schemeClr>
              </a:solidFill>
            </a:endParaRPr>
          </a:p>
          <a:p>
            <a:endParaRPr lang="en-US" sz="1100" dirty="0"/>
          </a:p>
        </p:txBody>
      </p:sp>
    </p:spTree>
    <p:extLst>
      <p:ext uri="{BB962C8B-B14F-4D97-AF65-F5344CB8AC3E}">
        <p14:creationId xmlns:p14="http://schemas.microsoft.com/office/powerpoint/2010/main" val="4197639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2AC2D7-8226-6B55-1793-7BF1ED6F36CB}"/>
              </a:ext>
            </a:extLst>
          </p:cNvPr>
          <p:cNvSpPr>
            <a:spLocks noGrp="1"/>
          </p:cNvSpPr>
          <p:nvPr>
            <p:ph type="ctrTitle"/>
          </p:nvPr>
        </p:nvSpPr>
        <p:spPr>
          <a:xfrm>
            <a:off x="50450" y="44144"/>
            <a:ext cx="2118885" cy="495595"/>
          </a:xfrm>
        </p:spPr>
        <p:txBody>
          <a:bodyPr>
            <a:normAutofit/>
          </a:bodyPr>
          <a:lstStyle/>
          <a:p>
            <a:r>
              <a:rPr lang="en-US" sz="2400" dirty="0">
                <a:solidFill>
                  <a:schemeClr val="accent5">
                    <a:lumMod val="40000"/>
                    <a:lumOff val="60000"/>
                  </a:schemeClr>
                </a:solidFill>
              </a:rPr>
              <a:t>Volume Basics</a:t>
            </a:r>
          </a:p>
        </p:txBody>
      </p:sp>
      <p:pic>
        <p:nvPicPr>
          <p:cNvPr id="17" name="Picture 16">
            <a:extLst>
              <a:ext uri="{FF2B5EF4-FFF2-40B4-BE49-F238E27FC236}">
                <a16:creationId xmlns:a16="http://schemas.microsoft.com/office/drawing/2014/main" id="{2C96A6CE-6322-3D8A-FC80-60C443008D2F}"/>
              </a:ext>
            </a:extLst>
          </p:cNvPr>
          <p:cNvPicPr>
            <a:picLocks noChangeAspect="1"/>
          </p:cNvPicPr>
          <p:nvPr/>
        </p:nvPicPr>
        <p:blipFill>
          <a:blip r:embed="rId2"/>
          <a:stretch>
            <a:fillRect/>
          </a:stretch>
        </p:blipFill>
        <p:spPr>
          <a:xfrm>
            <a:off x="458763" y="4432513"/>
            <a:ext cx="2293133" cy="2177513"/>
          </a:xfrm>
          <a:prstGeom prst="rect">
            <a:avLst/>
          </a:prstGeom>
        </p:spPr>
      </p:pic>
      <p:pic>
        <p:nvPicPr>
          <p:cNvPr id="4" name="Picture 3">
            <a:extLst>
              <a:ext uri="{FF2B5EF4-FFF2-40B4-BE49-F238E27FC236}">
                <a16:creationId xmlns:a16="http://schemas.microsoft.com/office/drawing/2014/main" id="{C0D945FD-B9D8-18DB-022E-C43C9168E394}"/>
              </a:ext>
            </a:extLst>
          </p:cNvPr>
          <p:cNvPicPr>
            <a:picLocks noChangeAspect="1"/>
          </p:cNvPicPr>
          <p:nvPr/>
        </p:nvPicPr>
        <p:blipFill>
          <a:blip r:embed="rId3"/>
          <a:stretch>
            <a:fillRect/>
          </a:stretch>
        </p:blipFill>
        <p:spPr>
          <a:xfrm>
            <a:off x="7489480" y="701298"/>
            <a:ext cx="2230645" cy="3808708"/>
          </a:xfrm>
          <a:prstGeom prst="rect">
            <a:avLst/>
          </a:prstGeom>
        </p:spPr>
      </p:pic>
      <p:pic>
        <p:nvPicPr>
          <p:cNvPr id="6" name="Picture 5">
            <a:extLst>
              <a:ext uri="{FF2B5EF4-FFF2-40B4-BE49-F238E27FC236}">
                <a16:creationId xmlns:a16="http://schemas.microsoft.com/office/drawing/2014/main" id="{3493E46D-2B9A-3A1E-62A2-EB1F217D0475}"/>
              </a:ext>
            </a:extLst>
          </p:cNvPr>
          <p:cNvPicPr>
            <a:picLocks noChangeAspect="1"/>
          </p:cNvPicPr>
          <p:nvPr/>
        </p:nvPicPr>
        <p:blipFill>
          <a:blip r:embed="rId4"/>
          <a:stretch>
            <a:fillRect/>
          </a:stretch>
        </p:blipFill>
        <p:spPr>
          <a:xfrm>
            <a:off x="4015168" y="701298"/>
            <a:ext cx="2226597" cy="3804098"/>
          </a:xfrm>
          <a:prstGeom prst="rect">
            <a:avLst/>
          </a:prstGeom>
        </p:spPr>
      </p:pic>
      <p:pic>
        <p:nvPicPr>
          <p:cNvPr id="10" name="Picture 9">
            <a:extLst>
              <a:ext uri="{FF2B5EF4-FFF2-40B4-BE49-F238E27FC236}">
                <a16:creationId xmlns:a16="http://schemas.microsoft.com/office/drawing/2014/main" id="{95715BA4-4838-DCD2-3133-0ABB557B6101}"/>
              </a:ext>
            </a:extLst>
          </p:cNvPr>
          <p:cNvPicPr>
            <a:picLocks noChangeAspect="1"/>
          </p:cNvPicPr>
          <p:nvPr/>
        </p:nvPicPr>
        <p:blipFill>
          <a:blip r:embed="rId5"/>
          <a:stretch>
            <a:fillRect/>
          </a:stretch>
        </p:blipFill>
        <p:spPr>
          <a:xfrm>
            <a:off x="4454318" y="4719230"/>
            <a:ext cx="1623620" cy="1561607"/>
          </a:xfrm>
          <a:prstGeom prst="rect">
            <a:avLst/>
          </a:prstGeom>
        </p:spPr>
      </p:pic>
      <p:sp>
        <p:nvSpPr>
          <p:cNvPr id="14" name="Rectangle 13">
            <a:extLst>
              <a:ext uri="{FF2B5EF4-FFF2-40B4-BE49-F238E27FC236}">
                <a16:creationId xmlns:a16="http://schemas.microsoft.com/office/drawing/2014/main" id="{9054C9C3-F68F-39D7-8228-55354498538C}"/>
              </a:ext>
            </a:extLst>
          </p:cNvPr>
          <p:cNvSpPr/>
          <p:nvPr/>
        </p:nvSpPr>
        <p:spPr>
          <a:xfrm>
            <a:off x="4202045" y="2037010"/>
            <a:ext cx="1060428" cy="157907"/>
          </a:xfrm>
          <a:prstGeom prst="rec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D17D90C-D768-E8BB-3B51-1CB7D31D1BEF}"/>
              </a:ext>
            </a:extLst>
          </p:cNvPr>
          <p:cNvSpPr/>
          <p:nvPr/>
        </p:nvSpPr>
        <p:spPr>
          <a:xfrm>
            <a:off x="7672246" y="1854907"/>
            <a:ext cx="1060428" cy="157907"/>
          </a:xfrm>
          <a:prstGeom prst="rec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a:extLst>
              <a:ext uri="{FF2B5EF4-FFF2-40B4-BE49-F238E27FC236}">
                <a16:creationId xmlns:a16="http://schemas.microsoft.com/office/drawing/2014/main" id="{F11C95FC-64DB-46DA-1FA5-24417E27A1C4}"/>
              </a:ext>
            </a:extLst>
          </p:cNvPr>
          <p:cNvPicPr>
            <a:picLocks noChangeAspect="1"/>
          </p:cNvPicPr>
          <p:nvPr/>
        </p:nvPicPr>
        <p:blipFill rotWithShape="1">
          <a:blip r:embed="rId6"/>
          <a:srcRect l="2476" t="2273" r="3813" b="1693"/>
          <a:stretch/>
        </p:blipFill>
        <p:spPr>
          <a:xfrm>
            <a:off x="7776590" y="4677359"/>
            <a:ext cx="1736721" cy="1801405"/>
          </a:xfrm>
          <a:prstGeom prst="rect">
            <a:avLst/>
          </a:prstGeom>
        </p:spPr>
      </p:pic>
      <p:sp>
        <p:nvSpPr>
          <p:cNvPr id="20" name="TextBox 19">
            <a:extLst>
              <a:ext uri="{FF2B5EF4-FFF2-40B4-BE49-F238E27FC236}">
                <a16:creationId xmlns:a16="http://schemas.microsoft.com/office/drawing/2014/main" id="{415358FF-74D1-5E2F-A1FD-CD566A036903}"/>
              </a:ext>
            </a:extLst>
          </p:cNvPr>
          <p:cNvSpPr txBox="1"/>
          <p:nvPr/>
        </p:nvSpPr>
        <p:spPr>
          <a:xfrm>
            <a:off x="9720125" y="6057813"/>
            <a:ext cx="1873583" cy="600164"/>
          </a:xfrm>
          <a:prstGeom prst="rect">
            <a:avLst/>
          </a:prstGeom>
          <a:noFill/>
        </p:spPr>
        <p:txBody>
          <a:bodyPr wrap="square" rtlCol="0">
            <a:spAutoFit/>
          </a:bodyPr>
          <a:lstStyle/>
          <a:p>
            <a:r>
              <a:rPr lang="en-US" sz="1100" dirty="0">
                <a:solidFill>
                  <a:schemeClr val="accent5">
                    <a:lumMod val="40000"/>
                    <a:lumOff val="60000"/>
                  </a:schemeClr>
                </a:solidFill>
              </a:rPr>
              <a:t>White: positive value</a:t>
            </a:r>
          </a:p>
          <a:p>
            <a:r>
              <a:rPr lang="en-US" sz="1100" dirty="0">
                <a:solidFill>
                  <a:schemeClr val="accent5">
                    <a:lumMod val="40000"/>
                    <a:lumOff val="60000"/>
                  </a:schemeClr>
                </a:solidFill>
              </a:rPr>
              <a:t>Black: negative value</a:t>
            </a:r>
          </a:p>
          <a:p>
            <a:endParaRPr lang="en-US" sz="1100" dirty="0"/>
          </a:p>
        </p:txBody>
      </p:sp>
      <p:sp>
        <p:nvSpPr>
          <p:cNvPr id="22" name="TextBox 21">
            <a:extLst>
              <a:ext uri="{FF2B5EF4-FFF2-40B4-BE49-F238E27FC236}">
                <a16:creationId xmlns:a16="http://schemas.microsoft.com/office/drawing/2014/main" id="{1692E700-1FEA-8EEE-95A8-DDC176268E23}"/>
              </a:ext>
            </a:extLst>
          </p:cNvPr>
          <p:cNvSpPr txBox="1"/>
          <p:nvPr/>
        </p:nvSpPr>
        <p:spPr>
          <a:xfrm>
            <a:off x="9999144" y="1760011"/>
            <a:ext cx="1956721" cy="553998"/>
          </a:xfrm>
          <a:prstGeom prst="rect">
            <a:avLst/>
          </a:prstGeom>
          <a:noFill/>
        </p:spPr>
        <p:txBody>
          <a:bodyPr wrap="square" rtlCol="0">
            <a:spAutoFit/>
          </a:bodyPr>
          <a:lstStyle/>
          <a:p>
            <a:r>
              <a:rPr lang="en-US" sz="1000" dirty="0">
                <a:solidFill>
                  <a:schemeClr val="accent5">
                    <a:lumMod val="40000"/>
                    <a:lumOff val="60000"/>
                  </a:schemeClr>
                </a:solidFill>
              </a:rPr>
              <a:t>“Store Level Set” stores the signed distance of every voxel</a:t>
            </a:r>
          </a:p>
          <a:p>
            <a:endParaRPr lang="en-US" sz="1000" dirty="0"/>
          </a:p>
        </p:txBody>
      </p:sp>
      <p:cxnSp>
        <p:nvCxnSpPr>
          <p:cNvPr id="25" name="Straight Connector 24">
            <a:extLst>
              <a:ext uri="{FF2B5EF4-FFF2-40B4-BE49-F238E27FC236}">
                <a16:creationId xmlns:a16="http://schemas.microsoft.com/office/drawing/2014/main" id="{2361C993-FAC9-DC7B-EE8D-5A4A3BD58DC9}"/>
              </a:ext>
            </a:extLst>
          </p:cNvPr>
          <p:cNvCxnSpPr>
            <a:cxnSpLocks/>
            <a:stCxn id="16" idx="3"/>
          </p:cNvCxnSpPr>
          <p:nvPr/>
        </p:nvCxnSpPr>
        <p:spPr>
          <a:xfrm>
            <a:off x="8732674" y="1933861"/>
            <a:ext cx="1222903" cy="0"/>
          </a:xfrm>
          <a:prstGeom prst="line">
            <a:avLst/>
          </a:prstGeom>
          <a:ln>
            <a:solidFill>
              <a:schemeClr val="accent4"/>
            </a:solidFill>
            <a:prstDash val="dash"/>
          </a:ln>
        </p:spPr>
        <p:style>
          <a:lnRef idx="1">
            <a:schemeClr val="accent1"/>
          </a:lnRef>
          <a:fillRef idx="0">
            <a:schemeClr val="accent1"/>
          </a:fillRef>
          <a:effectRef idx="0">
            <a:schemeClr val="accent1"/>
          </a:effectRef>
          <a:fontRef idx="minor">
            <a:schemeClr val="tx1"/>
          </a:fontRef>
        </p:style>
      </p:cxnSp>
      <p:pic>
        <p:nvPicPr>
          <p:cNvPr id="28" name="Picture 27">
            <a:extLst>
              <a:ext uri="{FF2B5EF4-FFF2-40B4-BE49-F238E27FC236}">
                <a16:creationId xmlns:a16="http://schemas.microsoft.com/office/drawing/2014/main" id="{DADDA29D-D082-28AC-750E-82A6C3AA4408}"/>
              </a:ext>
            </a:extLst>
          </p:cNvPr>
          <p:cNvPicPr>
            <a:picLocks noChangeAspect="1"/>
          </p:cNvPicPr>
          <p:nvPr/>
        </p:nvPicPr>
        <p:blipFill rotWithShape="1">
          <a:blip r:embed="rId7"/>
          <a:srcRect l="25822" t="13714" r="54538" b="14136"/>
          <a:stretch/>
        </p:blipFill>
        <p:spPr>
          <a:xfrm>
            <a:off x="445169" y="701298"/>
            <a:ext cx="2394473" cy="3312763"/>
          </a:xfrm>
          <a:prstGeom prst="rect">
            <a:avLst/>
          </a:prstGeom>
        </p:spPr>
      </p:pic>
    </p:spTree>
    <p:extLst>
      <p:ext uri="{BB962C8B-B14F-4D97-AF65-F5344CB8AC3E}">
        <p14:creationId xmlns:p14="http://schemas.microsoft.com/office/powerpoint/2010/main" val="18632021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9007AEDF-B5CF-3A60-9F59-3ADDF7CBE4E9}"/>
              </a:ext>
            </a:extLst>
          </p:cNvPr>
          <p:cNvPicPr>
            <a:picLocks noChangeAspect="1"/>
          </p:cNvPicPr>
          <p:nvPr/>
        </p:nvPicPr>
        <p:blipFill rotWithShape="1">
          <a:blip r:embed="rId3"/>
          <a:srcRect l="25822" t="13714" r="54538" b="14136"/>
          <a:stretch/>
        </p:blipFill>
        <p:spPr>
          <a:xfrm>
            <a:off x="445169" y="701298"/>
            <a:ext cx="2394473" cy="3312763"/>
          </a:xfrm>
          <a:prstGeom prst="rect">
            <a:avLst/>
          </a:prstGeom>
        </p:spPr>
      </p:pic>
      <p:sp>
        <p:nvSpPr>
          <p:cNvPr id="2" name="Title 1">
            <a:extLst>
              <a:ext uri="{FF2B5EF4-FFF2-40B4-BE49-F238E27FC236}">
                <a16:creationId xmlns:a16="http://schemas.microsoft.com/office/drawing/2014/main" id="{C52AC2D7-8226-6B55-1793-7BF1ED6F36CB}"/>
              </a:ext>
            </a:extLst>
          </p:cNvPr>
          <p:cNvSpPr>
            <a:spLocks noGrp="1"/>
          </p:cNvSpPr>
          <p:nvPr>
            <p:ph type="ctrTitle"/>
          </p:nvPr>
        </p:nvSpPr>
        <p:spPr>
          <a:xfrm>
            <a:off x="50450" y="44144"/>
            <a:ext cx="2118885" cy="495595"/>
          </a:xfrm>
        </p:spPr>
        <p:txBody>
          <a:bodyPr>
            <a:normAutofit/>
          </a:bodyPr>
          <a:lstStyle/>
          <a:p>
            <a:r>
              <a:rPr lang="en-US" sz="2400" dirty="0">
                <a:solidFill>
                  <a:schemeClr val="accent5">
                    <a:lumMod val="40000"/>
                    <a:lumOff val="60000"/>
                  </a:schemeClr>
                </a:solidFill>
              </a:rPr>
              <a:t>Volume Basics</a:t>
            </a:r>
          </a:p>
        </p:txBody>
      </p:sp>
      <p:pic>
        <p:nvPicPr>
          <p:cNvPr id="4" name="Picture 3">
            <a:extLst>
              <a:ext uri="{FF2B5EF4-FFF2-40B4-BE49-F238E27FC236}">
                <a16:creationId xmlns:a16="http://schemas.microsoft.com/office/drawing/2014/main" id="{C0D945FD-B9D8-18DB-022E-C43C9168E394}"/>
              </a:ext>
            </a:extLst>
          </p:cNvPr>
          <p:cNvPicPr>
            <a:picLocks noChangeAspect="1"/>
          </p:cNvPicPr>
          <p:nvPr/>
        </p:nvPicPr>
        <p:blipFill>
          <a:blip r:embed="rId4"/>
          <a:stretch>
            <a:fillRect/>
          </a:stretch>
        </p:blipFill>
        <p:spPr>
          <a:xfrm>
            <a:off x="3342484" y="701298"/>
            <a:ext cx="2230645" cy="3808708"/>
          </a:xfrm>
          <a:prstGeom prst="rect">
            <a:avLst/>
          </a:prstGeom>
        </p:spPr>
      </p:pic>
      <p:sp>
        <p:nvSpPr>
          <p:cNvPr id="16" name="Rectangle 15">
            <a:extLst>
              <a:ext uri="{FF2B5EF4-FFF2-40B4-BE49-F238E27FC236}">
                <a16:creationId xmlns:a16="http://schemas.microsoft.com/office/drawing/2014/main" id="{ED17D90C-D768-E8BB-3B51-1CB7D31D1BEF}"/>
              </a:ext>
            </a:extLst>
          </p:cNvPr>
          <p:cNvSpPr/>
          <p:nvPr/>
        </p:nvSpPr>
        <p:spPr>
          <a:xfrm>
            <a:off x="3525250" y="1854907"/>
            <a:ext cx="1060428" cy="157907"/>
          </a:xfrm>
          <a:prstGeom prst="rec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415358FF-74D1-5E2F-A1FD-CD566A036903}"/>
              </a:ext>
            </a:extLst>
          </p:cNvPr>
          <p:cNvSpPr txBox="1"/>
          <p:nvPr/>
        </p:nvSpPr>
        <p:spPr>
          <a:xfrm>
            <a:off x="8051054" y="291941"/>
            <a:ext cx="1919667" cy="523220"/>
          </a:xfrm>
          <a:prstGeom prst="rect">
            <a:avLst/>
          </a:prstGeom>
          <a:noFill/>
        </p:spPr>
        <p:txBody>
          <a:bodyPr wrap="square" rtlCol="0">
            <a:spAutoFit/>
          </a:bodyPr>
          <a:lstStyle/>
          <a:p>
            <a:r>
              <a:rPr lang="en-US" sz="1400" dirty="0">
                <a:solidFill>
                  <a:schemeClr val="accent4"/>
                </a:solidFill>
              </a:rPr>
              <a:t>Signed Distance Field</a:t>
            </a:r>
          </a:p>
          <a:p>
            <a:endParaRPr lang="en-US" sz="1400" dirty="0"/>
          </a:p>
        </p:txBody>
      </p:sp>
      <p:pic>
        <p:nvPicPr>
          <p:cNvPr id="5" name="Picture 4">
            <a:extLst>
              <a:ext uri="{FF2B5EF4-FFF2-40B4-BE49-F238E27FC236}">
                <a16:creationId xmlns:a16="http://schemas.microsoft.com/office/drawing/2014/main" id="{A7BE829C-9FBD-16D8-6A29-E39446B905E1}"/>
              </a:ext>
            </a:extLst>
          </p:cNvPr>
          <p:cNvPicPr>
            <a:picLocks noChangeAspect="1"/>
          </p:cNvPicPr>
          <p:nvPr/>
        </p:nvPicPr>
        <p:blipFill>
          <a:blip r:embed="rId5"/>
          <a:stretch>
            <a:fillRect/>
          </a:stretch>
        </p:blipFill>
        <p:spPr>
          <a:xfrm>
            <a:off x="6075971" y="676997"/>
            <a:ext cx="2666976" cy="2645337"/>
          </a:xfrm>
          <a:prstGeom prst="rect">
            <a:avLst/>
          </a:prstGeom>
        </p:spPr>
      </p:pic>
      <p:pic>
        <p:nvPicPr>
          <p:cNvPr id="15" name="Picture 14">
            <a:extLst>
              <a:ext uri="{FF2B5EF4-FFF2-40B4-BE49-F238E27FC236}">
                <a16:creationId xmlns:a16="http://schemas.microsoft.com/office/drawing/2014/main" id="{CDD838F0-9937-FF23-4E41-AADD63BA5530}"/>
              </a:ext>
            </a:extLst>
          </p:cNvPr>
          <p:cNvPicPr>
            <a:picLocks noChangeAspect="1"/>
          </p:cNvPicPr>
          <p:nvPr/>
        </p:nvPicPr>
        <p:blipFill>
          <a:blip r:embed="rId6"/>
          <a:stretch>
            <a:fillRect/>
          </a:stretch>
        </p:blipFill>
        <p:spPr>
          <a:xfrm>
            <a:off x="6075971" y="3736048"/>
            <a:ext cx="2677997" cy="2645338"/>
          </a:xfrm>
          <a:prstGeom prst="rect">
            <a:avLst/>
          </a:prstGeom>
        </p:spPr>
      </p:pic>
      <p:sp>
        <p:nvSpPr>
          <p:cNvPr id="18" name="TextBox 17">
            <a:extLst>
              <a:ext uri="{FF2B5EF4-FFF2-40B4-BE49-F238E27FC236}">
                <a16:creationId xmlns:a16="http://schemas.microsoft.com/office/drawing/2014/main" id="{05282593-B076-4EB3-B9A3-39B515679B21}"/>
              </a:ext>
            </a:extLst>
          </p:cNvPr>
          <p:cNvSpPr txBox="1"/>
          <p:nvPr/>
        </p:nvSpPr>
        <p:spPr>
          <a:xfrm>
            <a:off x="8858427" y="1240127"/>
            <a:ext cx="2940541" cy="1615827"/>
          </a:xfrm>
          <a:prstGeom prst="rect">
            <a:avLst/>
          </a:prstGeom>
          <a:noFill/>
        </p:spPr>
        <p:txBody>
          <a:bodyPr wrap="square" rtlCol="0">
            <a:spAutoFit/>
          </a:bodyPr>
          <a:lstStyle/>
          <a:p>
            <a:r>
              <a:rPr lang="en-US" sz="1100" dirty="0">
                <a:solidFill>
                  <a:schemeClr val="accent5">
                    <a:lumMod val="40000"/>
                    <a:lumOff val="60000"/>
                  </a:schemeClr>
                </a:solidFill>
              </a:rPr>
              <a:t>If ‘Store Level Set” is selected, the node calculates the signed distance of each voxel.</a:t>
            </a:r>
          </a:p>
          <a:p>
            <a:r>
              <a:rPr lang="en-US" sz="1100" dirty="0">
                <a:solidFill>
                  <a:schemeClr val="accent5">
                    <a:lumMod val="40000"/>
                    <a:lumOff val="60000"/>
                  </a:schemeClr>
                </a:solidFill>
              </a:rPr>
              <a:t> </a:t>
            </a:r>
          </a:p>
          <a:p>
            <a:r>
              <a:rPr lang="en-US" sz="1100" dirty="0">
                <a:solidFill>
                  <a:schemeClr val="accent5">
                    <a:lumMod val="40000"/>
                    <a:lumOff val="60000"/>
                  </a:schemeClr>
                </a:solidFill>
              </a:rPr>
              <a:t>Signed distance: the shortest distance between the voxel and the surface of the geometry</a:t>
            </a:r>
          </a:p>
          <a:p>
            <a:endParaRPr lang="en-US" sz="1100" dirty="0">
              <a:solidFill>
                <a:schemeClr val="accent5">
                  <a:lumMod val="40000"/>
                  <a:lumOff val="60000"/>
                </a:schemeClr>
              </a:solidFill>
            </a:endParaRPr>
          </a:p>
          <a:p>
            <a:r>
              <a:rPr lang="en-US" sz="1100" dirty="0">
                <a:solidFill>
                  <a:schemeClr val="accent5">
                    <a:lumMod val="40000"/>
                    <a:lumOff val="60000"/>
                  </a:schemeClr>
                </a:solidFill>
              </a:rPr>
              <a:t>Inside the geometry </a:t>
            </a:r>
            <a:r>
              <a:rPr lang="en-US" sz="1100" dirty="0">
                <a:solidFill>
                  <a:schemeClr val="accent5">
                    <a:lumMod val="40000"/>
                    <a:lumOff val="60000"/>
                  </a:schemeClr>
                </a:solidFill>
                <a:sym typeface="Wingdings" panose="05000000000000000000" pitchFamily="2" charset="2"/>
              </a:rPr>
              <a:t> negative value</a:t>
            </a:r>
          </a:p>
          <a:p>
            <a:r>
              <a:rPr lang="en-US" sz="1100" dirty="0">
                <a:solidFill>
                  <a:schemeClr val="accent5">
                    <a:lumMod val="40000"/>
                    <a:lumOff val="60000"/>
                  </a:schemeClr>
                </a:solidFill>
                <a:sym typeface="Wingdings" panose="05000000000000000000" pitchFamily="2" charset="2"/>
              </a:rPr>
              <a:t>Outside the geometry  positive value</a:t>
            </a:r>
            <a:r>
              <a:rPr lang="en-US" sz="1100" dirty="0">
                <a:solidFill>
                  <a:schemeClr val="accent5">
                    <a:lumMod val="40000"/>
                    <a:lumOff val="60000"/>
                  </a:schemeClr>
                </a:solidFill>
              </a:rPr>
              <a:t> </a:t>
            </a:r>
          </a:p>
          <a:p>
            <a:endParaRPr lang="en-US" sz="1100" dirty="0"/>
          </a:p>
        </p:txBody>
      </p:sp>
      <p:sp>
        <p:nvSpPr>
          <p:cNvPr id="23" name="TextBox 22">
            <a:extLst>
              <a:ext uri="{FF2B5EF4-FFF2-40B4-BE49-F238E27FC236}">
                <a16:creationId xmlns:a16="http://schemas.microsoft.com/office/drawing/2014/main" id="{FCE4494D-7DC6-9480-4F30-8DD54034B77E}"/>
              </a:ext>
            </a:extLst>
          </p:cNvPr>
          <p:cNvSpPr txBox="1"/>
          <p:nvPr/>
        </p:nvSpPr>
        <p:spPr>
          <a:xfrm>
            <a:off x="8858427" y="4758635"/>
            <a:ext cx="2812204" cy="600164"/>
          </a:xfrm>
          <a:prstGeom prst="rect">
            <a:avLst/>
          </a:prstGeom>
          <a:noFill/>
        </p:spPr>
        <p:txBody>
          <a:bodyPr wrap="square" rtlCol="0">
            <a:spAutoFit/>
          </a:bodyPr>
          <a:lstStyle/>
          <a:p>
            <a:r>
              <a:rPr lang="en-US" sz="1100" dirty="0">
                <a:solidFill>
                  <a:schemeClr val="accent5">
                    <a:lumMod val="40000"/>
                    <a:lumOff val="60000"/>
                  </a:schemeClr>
                </a:solidFill>
              </a:rPr>
              <a:t>The signed distance of each voxel is stored in a level set volume.</a:t>
            </a:r>
          </a:p>
          <a:p>
            <a:endParaRPr lang="en-US" sz="1100" dirty="0"/>
          </a:p>
        </p:txBody>
      </p:sp>
      <p:cxnSp>
        <p:nvCxnSpPr>
          <p:cNvPr id="25" name="Connector: Elbow 24">
            <a:extLst>
              <a:ext uri="{FF2B5EF4-FFF2-40B4-BE49-F238E27FC236}">
                <a16:creationId xmlns:a16="http://schemas.microsoft.com/office/drawing/2014/main" id="{2D7FFE95-EBDA-B23C-C63B-A005E1745941}"/>
              </a:ext>
            </a:extLst>
          </p:cNvPr>
          <p:cNvCxnSpPr/>
          <p:nvPr/>
        </p:nvCxnSpPr>
        <p:spPr>
          <a:xfrm flipV="1">
            <a:off x="8087330" y="3860075"/>
            <a:ext cx="1487606" cy="588549"/>
          </a:xfrm>
          <a:prstGeom prst="bentConnector3">
            <a:avLst/>
          </a:prstGeom>
          <a:ln w="9525">
            <a:solidFill>
              <a:schemeClr val="accent5">
                <a:lumMod val="75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1AD85031-08A6-F777-1DC2-F97A28723082}"/>
              </a:ext>
            </a:extLst>
          </p:cNvPr>
          <p:cNvSpPr txBox="1"/>
          <p:nvPr/>
        </p:nvSpPr>
        <p:spPr>
          <a:xfrm>
            <a:off x="9574936" y="3729270"/>
            <a:ext cx="1784551" cy="600164"/>
          </a:xfrm>
          <a:prstGeom prst="rect">
            <a:avLst/>
          </a:prstGeom>
          <a:noFill/>
        </p:spPr>
        <p:txBody>
          <a:bodyPr wrap="square" rtlCol="0">
            <a:spAutoFit/>
          </a:bodyPr>
          <a:lstStyle/>
          <a:p>
            <a:r>
              <a:rPr lang="en-US" sz="1100" dirty="0">
                <a:solidFill>
                  <a:schemeClr val="accent5">
                    <a:lumMod val="40000"/>
                    <a:lumOff val="60000"/>
                  </a:schemeClr>
                </a:solidFill>
              </a:rPr>
              <a:t>Level Set (the set of points with the same signed distance value)</a:t>
            </a:r>
            <a:endParaRPr lang="en-US" sz="1100" dirty="0"/>
          </a:p>
        </p:txBody>
      </p:sp>
    </p:spTree>
    <p:extLst>
      <p:ext uri="{BB962C8B-B14F-4D97-AF65-F5344CB8AC3E}">
        <p14:creationId xmlns:p14="http://schemas.microsoft.com/office/powerpoint/2010/main" val="2456059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2AC2D7-8226-6B55-1793-7BF1ED6F36CB}"/>
              </a:ext>
            </a:extLst>
          </p:cNvPr>
          <p:cNvSpPr>
            <a:spLocks noGrp="1"/>
          </p:cNvSpPr>
          <p:nvPr>
            <p:ph type="ctrTitle"/>
          </p:nvPr>
        </p:nvSpPr>
        <p:spPr>
          <a:xfrm>
            <a:off x="50450" y="44144"/>
            <a:ext cx="2118885" cy="495595"/>
          </a:xfrm>
        </p:spPr>
        <p:txBody>
          <a:bodyPr>
            <a:normAutofit/>
          </a:bodyPr>
          <a:lstStyle/>
          <a:p>
            <a:r>
              <a:rPr lang="en-US" sz="2400" dirty="0">
                <a:solidFill>
                  <a:schemeClr val="accent5">
                    <a:lumMod val="40000"/>
                    <a:lumOff val="60000"/>
                  </a:schemeClr>
                </a:solidFill>
              </a:rPr>
              <a:t>Volume Basics</a:t>
            </a:r>
          </a:p>
        </p:txBody>
      </p:sp>
      <p:sp>
        <p:nvSpPr>
          <p:cNvPr id="20" name="TextBox 19">
            <a:extLst>
              <a:ext uri="{FF2B5EF4-FFF2-40B4-BE49-F238E27FC236}">
                <a16:creationId xmlns:a16="http://schemas.microsoft.com/office/drawing/2014/main" id="{415358FF-74D1-5E2F-A1FD-CD566A036903}"/>
              </a:ext>
            </a:extLst>
          </p:cNvPr>
          <p:cNvSpPr txBox="1"/>
          <p:nvPr/>
        </p:nvSpPr>
        <p:spPr>
          <a:xfrm>
            <a:off x="9108768" y="235794"/>
            <a:ext cx="3032782" cy="523220"/>
          </a:xfrm>
          <a:prstGeom prst="rect">
            <a:avLst/>
          </a:prstGeom>
          <a:noFill/>
        </p:spPr>
        <p:txBody>
          <a:bodyPr wrap="square" rtlCol="0">
            <a:spAutoFit/>
          </a:bodyPr>
          <a:lstStyle/>
          <a:p>
            <a:r>
              <a:rPr lang="en-US" sz="1400" dirty="0">
                <a:solidFill>
                  <a:schemeClr val="accent5">
                    <a:lumMod val="40000"/>
                    <a:lumOff val="60000"/>
                  </a:schemeClr>
                </a:solidFill>
              </a:rPr>
              <a:t>Application of Signed Distance Field</a:t>
            </a:r>
          </a:p>
          <a:p>
            <a:endParaRPr lang="en-US" sz="1400" dirty="0"/>
          </a:p>
        </p:txBody>
      </p:sp>
      <p:pic>
        <p:nvPicPr>
          <p:cNvPr id="31" name="Picture 30">
            <a:extLst>
              <a:ext uri="{FF2B5EF4-FFF2-40B4-BE49-F238E27FC236}">
                <a16:creationId xmlns:a16="http://schemas.microsoft.com/office/drawing/2014/main" id="{08095BD9-70BD-BD66-D4FB-856353E3D087}"/>
              </a:ext>
            </a:extLst>
          </p:cNvPr>
          <p:cNvPicPr>
            <a:picLocks noChangeAspect="1"/>
          </p:cNvPicPr>
          <p:nvPr/>
        </p:nvPicPr>
        <p:blipFill>
          <a:blip r:embed="rId2"/>
          <a:stretch>
            <a:fillRect/>
          </a:stretch>
        </p:blipFill>
        <p:spPr>
          <a:xfrm>
            <a:off x="2066188" y="1853865"/>
            <a:ext cx="2714791" cy="3150269"/>
          </a:xfrm>
          <a:prstGeom prst="rect">
            <a:avLst/>
          </a:prstGeom>
        </p:spPr>
      </p:pic>
      <p:pic>
        <p:nvPicPr>
          <p:cNvPr id="33" name="Picture 32">
            <a:extLst>
              <a:ext uri="{FF2B5EF4-FFF2-40B4-BE49-F238E27FC236}">
                <a16:creationId xmlns:a16="http://schemas.microsoft.com/office/drawing/2014/main" id="{DB212F61-5B1C-85C7-FCB4-E624B9DC03C8}"/>
              </a:ext>
            </a:extLst>
          </p:cNvPr>
          <p:cNvPicPr>
            <a:picLocks noChangeAspect="1"/>
          </p:cNvPicPr>
          <p:nvPr/>
        </p:nvPicPr>
        <p:blipFill>
          <a:blip r:embed="rId3"/>
          <a:stretch>
            <a:fillRect/>
          </a:stretch>
        </p:blipFill>
        <p:spPr>
          <a:xfrm>
            <a:off x="6696684" y="1853865"/>
            <a:ext cx="2795415" cy="3427998"/>
          </a:xfrm>
          <a:prstGeom prst="rect">
            <a:avLst/>
          </a:prstGeom>
        </p:spPr>
      </p:pic>
      <p:sp>
        <p:nvSpPr>
          <p:cNvPr id="34" name="Arrow: Right 33">
            <a:extLst>
              <a:ext uri="{FF2B5EF4-FFF2-40B4-BE49-F238E27FC236}">
                <a16:creationId xmlns:a16="http://schemas.microsoft.com/office/drawing/2014/main" id="{3E5C738B-E824-2B40-ED21-51A17CD1FE61}"/>
              </a:ext>
            </a:extLst>
          </p:cNvPr>
          <p:cNvSpPr/>
          <p:nvPr/>
        </p:nvSpPr>
        <p:spPr>
          <a:xfrm>
            <a:off x="5173037" y="3520294"/>
            <a:ext cx="1219741" cy="207433"/>
          </a:xfrm>
          <a:prstGeom prst="rightArrow">
            <a:avLst>
              <a:gd name="adj1" fmla="val 32312"/>
              <a:gd name="adj2" fmla="val 55247"/>
            </a:avLst>
          </a:prstGeom>
          <a:solidFill>
            <a:srgbClr val="1F4E79">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325070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2AC2D7-8226-6B55-1793-7BF1ED6F36CB}"/>
              </a:ext>
            </a:extLst>
          </p:cNvPr>
          <p:cNvSpPr>
            <a:spLocks noGrp="1"/>
          </p:cNvSpPr>
          <p:nvPr>
            <p:ph type="ctrTitle"/>
          </p:nvPr>
        </p:nvSpPr>
        <p:spPr>
          <a:xfrm>
            <a:off x="50450" y="44144"/>
            <a:ext cx="2118885" cy="495595"/>
          </a:xfrm>
        </p:spPr>
        <p:txBody>
          <a:bodyPr>
            <a:normAutofit/>
          </a:bodyPr>
          <a:lstStyle/>
          <a:p>
            <a:r>
              <a:rPr lang="en-US" sz="2400" dirty="0">
                <a:solidFill>
                  <a:schemeClr val="accent5">
                    <a:lumMod val="40000"/>
                    <a:lumOff val="60000"/>
                  </a:schemeClr>
                </a:solidFill>
              </a:rPr>
              <a:t>Volume Basics</a:t>
            </a:r>
          </a:p>
        </p:txBody>
      </p:sp>
      <p:sp>
        <p:nvSpPr>
          <p:cNvPr id="20" name="TextBox 19">
            <a:extLst>
              <a:ext uri="{FF2B5EF4-FFF2-40B4-BE49-F238E27FC236}">
                <a16:creationId xmlns:a16="http://schemas.microsoft.com/office/drawing/2014/main" id="{415358FF-74D1-5E2F-A1FD-CD566A036903}"/>
              </a:ext>
            </a:extLst>
          </p:cNvPr>
          <p:cNvSpPr txBox="1"/>
          <p:nvPr/>
        </p:nvSpPr>
        <p:spPr>
          <a:xfrm>
            <a:off x="9108768" y="235794"/>
            <a:ext cx="3032782" cy="523220"/>
          </a:xfrm>
          <a:prstGeom prst="rect">
            <a:avLst/>
          </a:prstGeom>
          <a:noFill/>
        </p:spPr>
        <p:txBody>
          <a:bodyPr wrap="square" rtlCol="0">
            <a:spAutoFit/>
          </a:bodyPr>
          <a:lstStyle/>
          <a:p>
            <a:r>
              <a:rPr lang="en-US" sz="1400" dirty="0">
                <a:solidFill>
                  <a:schemeClr val="accent5">
                    <a:lumMod val="40000"/>
                    <a:lumOff val="60000"/>
                  </a:schemeClr>
                </a:solidFill>
              </a:rPr>
              <a:t>Application of Signed Distance Field</a:t>
            </a:r>
          </a:p>
          <a:p>
            <a:endParaRPr lang="en-US" sz="1400" dirty="0"/>
          </a:p>
        </p:txBody>
      </p:sp>
      <p:pic>
        <p:nvPicPr>
          <p:cNvPr id="8" name="Picture 7">
            <a:extLst>
              <a:ext uri="{FF2B5EF4-FFF2-40B4-BE49-F238E27FC236}">
                <a16:creationId xmlns:a16="http://schemas.microsoft.com/office/drawing/2014/main" id="{F0F04DBB-BA4C-060D-64FB-1851DE67E032}"/>
              </a:ext>
            </a:extLst>
          </p:cNvPr>
          <p:cNvPicPr>
            <a:picLocks noGrp="1" noRot="1" noChangeAspect="1" noMove="1" noResize="1" noEditPoints="1" noAdjustHandles="1" noChangeArrowheads="1" noChangeShapeType="1" noCrop="1"/>
          </p:cNvPicPr>
          <p:nvPr/>
        </p:nvPicPr>
        <p:blipFill rotWithShape="1">
          <a:blip r:embed="rId2"/>
          <a:srcRect t="12962" b="6921"/>
          <a:stretch/>
        </p:blipFill>
        <p:spPr>
          <a:xfrm>
            <a:off x="0" y="653716"/>
            <a:ext cx="12192000" cy="3669632"/>
          </a:xfrm>
          <a:prstGeom prst="rect">
            <a:avLst/>
          </a:prstGeom>
        </p:spPr>
      </p:pic>
      <p:sp>
        <p:nvSpPr>
          <p:cNvPr id="9" name="Rectangle 8">
            <a:extLst>
              <a:ext uri="{FF2B5EF4-FFF2-40B4-BE49-F238E27FC236}">
                <a16:creationId xmlns:a16="http://schemas.microsoft.com/office/drawing/2014/main" id="{77F63C61-C816-790E-7AA5-F44850151EAA}"/>
              </a:ext>
            </a:extLst>
          </p:cNvPr>
          <p:cNvSpPr/>
          <p:nvPr/>
        </p:nvSpPr>
        <p:spPr>
          <a:xfrm>
            <a:off x="135433" y="1594224"/>
            <a:ext cx="2351093" cy="1273302"/>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Rectangle 9">
            <a:extLst>
              <a:ext uri="{FF2B5EF4-FFF2-40B4-BE49-F238E27FC236}">
                <a16:creationId xmlns:a16="http://schemas.microsoft.com/office/drawing/2014/main" id="{33B0805E-3C8A-5349-C1A4-882EE0C4E4CE}"/>
              </a:ext>
            </a:extLst>
          </p:cNvPr>
          <p:cNvSpPr/>
          <p:nvPr/>
        </p:nvSpPr>
        <p:spPr>
          <a:xfrm>
            <a:off x="4138863" y="1473908"/>
            <a:ext cx="1211180" cy="1273302"/>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 name="Rectangle 11">
            <a:extLst>
              <a:ext uri="{FF2B5EF4-FFF2-40B4-BE49-F238E27FC236}">
                <a16:creationId xmlns:a16="http://schemas.microsoft.com/office/drawing/2014/main" id="{A591946E-6105-FE37-8884-88E6C7723942}"/>
              </a:ext>
            </a:extLst>
          </p:cNvPr>
          <p:cNvSpPr/>
          <p:nvPr/>
        </p:nvSpPr>
        <p:spPr>
          <a:xfrm>
            <a:off x="5594683" y="1377656"/>
            <a:ext cx="1130969" cy="964491"/>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3" name="Rectangle 12">
            <a:extLst>
              <a:ext uri="{FF2B5EF4-FFF2-40B4-BE49-F238E27FC236}">
                <a16:creationId xmlns:a16="http://schemas.microsoft.com/office/drawing/2014/main" id="{62989EC9-D3BD-0572-13AB-241604E09CD6}"/>
              </a:ext>
            </a:extLst>
          </p:cNvPr>
          <p:cNvSpPr/>
          <p:nvPr/>
        </p:nvSpPr>
        <p:spPr>
          <a:xfrm>
            <a:off x="6677526" y="2522621"/>
            <a:ext cx="1066801" cy="1640304"/>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Rectangle 13">
            <a:extLst>
              <a:ext uri="{FF2B5EF4-FFF2-40B4-BE49-F238E27FC236}">
                <a16:creationId xmlns:a16="http://schemas.microsoft.com/office/drawing/2014/main" id="{6D2FACEA-E8BE-AD33-E7A1-864CFE8E1396}"/>
              </a:ext>
            </a:extLst>
          </p:cNvPr>
          <p:cNvSpPr/>
          <p:nvPr/>
        </p:nvSpPr>
        <p:spPr>
          <a:xfrm>
            <a:off x="7912767" y="1859901"/>
            <a:ext cx="1159043" cy="1091846"/>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9" name="Rectangle 18">
            <a:extLst>
              <a:ext uri="{FF2B5EF4-FFF2-40B4-BE49-F238E27FC236}">
                <a16:creationId xmlns:a16="http://schemas.microsoft.com/office/drawing/2014/main" id="{CECFB37D-1B2A-BFF9-2390-350557118C13}"/>
              </a:ext>
            </a:extLst>
          </p:cNvPr>
          <p:cNvSpPr/>
          <p:nvPr/>
        </p:nvSpPr>
        <p:spPr>
          <a:xfrm>
            <a:off x="2731166" y="1594223"/>
            <a:ext cx="1211180" cy="1533987"/>
          </a:xfrm>
          <a:prstGeom prst="rect">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25" name="Picture 24">
            <a:extLst>
              <a:ext uri="{FF2B5EF4-FFF2-40B4-BE49-F238E27FC236}">
                <a16:creationId xmlns:a16="http://schemas.microsoft.com/office/drawing/2014/main" id="{4D7300F2-B134-240B-709B-4D10FABC0BD0}"/>
              </a:ext>
            </a:extLst>
          </p:cNvPr>
          <p:cNvPicPr>
            <a:picLocks noChangeAspect="1"/>
          </p:cNvPicPr>
          <p:nvPr/>
        </p:nvPicPr>
        <p:blipFill>
          <a:blip r:embed="rId3"/>
          <a:stretch>
            <a:fillRect/>
          </a:stretch>
        </p:blipFill>
        <p:spPr>
          <a:xfrm>
            <a:off x="92248" y="4898502"/>
            <a:ext cx="1438492" cy="1617859"/>
          </a:xfrm>
          <a:prstGeom prst="rect">
            <a:avLst/>
          </a:prstGeom>
        </p:spPr>
      </p:pic>
      <p:pic>
        <p:nvPicPr>
          <p:cNvPr id="29" name="Picture 28">
            <a:extLst>
              <a:ext uri="{FF2B5EF4-FFF2-40B4-BE49-F238E27FC236}">
                <a16:creationId xmlns:a16="http://schemas.microsoft.com/office/drawing/2014/main" id="{647531D4-9F71-E0DB-B0CB-B5E05610466B}"/>
              </a:ext>
            </a:extLst>
          </p:cNvPr>
          <p:cNvPicPr>
            <a:picLocks noChangeAspect="1"/>
          </p:cNvPicPr>
          <p:nvPr/>
        </p:nvPicPr>
        <p:blipFill>
          <a:blip r:embed="rId4"/>
          <a:stretch>
            <a:fillRect/>
          </a:stretch>
        </p:blipFill>
        <p:spPr>
          <a:xfrm>
            <a:off x="2966800" y="4614577"/>
            <a:ext cx="2109815" cy="2074488"/>
          </a:xfrm>
          <a:prstGeom prst="rect">
            <a:avLst/>
          </a:prstGeom>
        </p:spPr>
      </p:pic>
      <p:pic>
        <p:nvPicPr>
          <p:cNvPr id="4" name="Picture 3">
            <a:extLst>
              <a:ext uri="{FF2B5EF4-FFF2-40B4-BE49-F238E27FC236}">
                <a16:creationId xmlns:a16="http://schemas.microsoft.com/office/drawing/2014/main" id="{F87D8DC2-9DD7-4F82-B734-9C8EDD234609}"/>
              </a:ext>
            </a:extLst>
          </p:cNvPr>
          <p:cNvPicPr>
            <a:picLocks noChangeAspect="1"/>
          </p:cNvPicPr>
          <p:nvPr/>
        </p:nvPicPr>
        <p:blipFill>
          <a:blip r:embed="rId5"/>
          <a:stretch>
            <a:fillRect/>
          </a:stretch>
        </p:blipFill>
        <p:spPr>
          <a:xfrm>
            <a:off x="7574458" y="4614576"/>
            <a:ext cx="2070553" cy="2074489"/>
          </a:xfrm>
          <a:prstGeom prst="rect">
            <a:avLst/>
          </a:prstGeom>
        </p:spPr>
      </p:pic>
      <p:pic>
        <p:nvPicPr>
          <p:cNvPr id="6" name="Picture 5">
            <a:extLst>
              <a:ext uri="{FF2B5EF4-FFF2-40B4-BE49-F238E27FC236}">
                <a16:creationId xmlns:a16="http://schemas.microsoft.com/office/drawing/2014/main" id="{D3E14678-AC4F-24CA-BC95-DA55711929E0}"/>
              </a:ext>
            </a:extLst>
          </p:cNvPr>
          <p:cNvPicPr>
            <a:picLocks noChangeAspect="1"/>
          </p:cNvPicPr>
          <p:nvPr/>
        </p:nvPicPr>
        <p:blipFill>
          <a:blip r:embed="rId6"/>
          <a:stretch>
            <a:fillRect/>
          </a:stretch>
        </p:blipFill>
        <p:spPr>
          <a:xfrm>
            <a:off x="5223478" y="4572000"/>
            <a:ext cx="2154439" cy="2128931"/>
          </a:xfrm>
          <a:prstGeom prst="rect">
            <a:avLst/>
          </a:prstGeom>
        </p:spPr>
      </p:pic>
      <p:pic>
        <p:nvPicPr>
          <p:cNvPr id="16" name="Picture 15">
            <a:extLst>
              <a:ext uri="{FF2B5EF4-FFF2-40B4-BE49-F238E27FC236}">
                <a16:creationId xmlns:a16="http://schemas.microsoft.com/office/drawing/2014/main" id="{1CB97CFF-8151-1E3E-A9AB-EC97BCC16499}"/>
              </a:ext>
            </a:extLst>
          </p:cNvPr>
          <p:cNvPicPr>
            <a:picLocks noChangeAspect="1"/>
          </p:cNvPicPr>
          <p:nvPr/>
        </p:nvPicPr>
        <p:blipFill>
          <a:blip r:embed="rId7">
            <a:extLst>
              <a:ext uri="{BEBA8EAE-BF5A-486C-A8C5-ECC9F3942E4B}">
                <a14:imgProps xmlns:a14="http://schemas.microsoft.com/office/drawing/2010/main">
                  <a14:imgLayer r:embed="rId8">
                    <a14:imgEffect>
                      <a14:brightnessContrast bright="20000" contrast="20000"/>
                    </a14:imgEffect>
                  </a14:imgLayer>
                </a14:imgProps>
              </a:ext>
            </a:extLst>
          </a:blip>
          <a:stretch>
            <a:fillRect/>
          </a:stretch>
        </p:blipFill>
        <p:spPr>
          <a:xfrm>
            <a:off x="1629010" y="4957094"/>
            <a:ext cx="1223505" cy="1559267"/>
          </a:xfrm>
          <a:prstGeom prst="rect">
            <a:avLst/>
          </a:prstGeom>
        </p:spPr>
      </p:pic>
      <p:sp>
        <p:nvSpPr>
          <p:cNvPr id="18" name="TextBox 17">
            <a:extLst>
              <a:ext uri="{FF2B5EF4-FFF2-40B4-BE49-F238E27FC236}">
                <a16:creationId xmlns:a16="http://schemas.microsoft.com/office/drawing/2014/main" id="{16A2CD2C-97EA-ED67-189C-2BE8B6AE1225}"/>
              </a:ext>
            </a:extLst>
          </p:cNvPr>
          <p:cNvSpPr txBox="1"/>
          <p:nvPr/>
        </p:nvSpPr>
        <p:spPr>
          <a:xfrm>
            <a:off x="7306901" y="5410949"/>
            <a:ext cx="338574" cy="707886"/>
          </a:xfrm>
          <a:prstGeom prst="rect">
            <a:avLst/>
          </a:prstGeom>
          <a:noFill/>
        </p:spPr>
        <p:txBody>
          <a:bodyPr wrap="square" rtlCol="0">
            <a:spAutoFit/>
          </a:bodyPr>
          <a:lstStyle/>
          <a:p>
            <a:r>
              <a:rPr lang="en-US" sz="2000" dirty="0">
                <a:solidFill>
                  <a:schemeClr val="accent5">
                    <a:lumMod val="40000"/>
                    <a:lumOff val="60000"/>
                  </a:schemeClr>
                </a:solidFill>
              </a:rPr>
              <a:t>X</a:t>
            </a:r>
          </a:p>
          <a:p>
            <a:endParaRPr lang="en-US" sz="2000" dirty="0"/>
          </a:p>
        </p:txBody>
      </p:sp>
      <p:sp>
        <p:nvSpPr>
          <p:cNvPr id="23" name="TextBox 22">
            <a:extLst>
              <a:ext uri="{FF2B5EF4-FFF2-40B4-BE49-F238E27FC236}">
                <a16:creationId xmlns:a16="http://schemas.microsoft.com/office/drawing/2014/main" id="{F76CD426-EE18-ED4F-D78E-59D97FE2E4AD}"/>
              </a:ext>
            </a:extLst>
          </p:cNvPr>
          <p:cNvSpPr txBox="1"/>
          <p:nvPr/>
        </p:nvSpPr>
        <p:spPr>
          <a:xfrm>
            <a:off x="5740810" y="1102558"/>
            <a:ext cx="766557" cy="261610"/>
          </a:xfrm>
          <a:prstGeom prst="rect">
            <a:avLst/>
          </a:prstGeom>
          <a:noFill/>
        </p:spPr>
        <p:txBody>
          <a:bodyPr wrap="none" rtlCol="0">
            <a:spAutoFit/>
          </a:bodyPr>
          <a:lstStyle/>
          <a:p>
            <a:r>
              <a:rPr lang="en-US" sz="1100" dirty="0">
                <a:solidFill>
                  <a:schemeClr val="accent5">
                    <a:lumMod val="40000"/>
                    <a:lumOff val="60000"/>
                  </a:schemeClr>
                </a:solidFill>
              </a:rPr>
              <a:t>mask field</a:t>
            </a:r>
          </a:p>
        </p:txBody>
      </p:sp>
      <p:sp>
        <p:nvSpPr>
          <p:cNvPr id="24" name="TextBox 23">
            <a:extLst>
              <a:ext uri="{FF2B5EF4-FFF2-40B4-BE49-F238E27FC236}">
                <a16:creationId xmlns:a16="http://schemas.microsoft.com/office/drawing/2014/main" id="{423535B7-3698-72F3-BA45-469895C7E5AF}"/>
              </a:ext>
            </a:extLst>
          </p:cNvPr>
          <p:cNvSpPr txBox="1"/>
          <p:nvPr/>
        </p:nvSpPr>
        <p:spPr>
          <a:xfrm>
            <a:off x="4317719" y="1197489"/>
            <a:ext cx="769763" cy="261610"/>
          </a:xfrm>
          <a:prstGeom prst="rect">
            <a:avLst/>
          </a:prstGeom>
          <a:noFill/>
        </p:spPr>
        <p:txBody>
          <a:bodyPr wrap="none" rtlCol="0">
            <a:spAutoFit/>
          </a:bodyPr>
          <a:lstStyle/>
          <a:p>
            <a:r>
              <a:rPr lang="en-US" sz="1100" dirty="0">
                <a:solidFill>
                  <a:schemeClr val="accent5">
                    <a:lumMod val="40000"/>
                    <a:lumOff val="60000"/>
                  </a:schemeClr>
                </a:solidFill>
              </a:rPr>
              <a:t>voxel field</a:t>
            </a:r>
          </a:p>
        </p:txBody>
      </p:sp>
      <p:sp>
        <p:nvSpPr>
          <p:cNvPr id="26" name="TextBox 25">
            <a:extLst>
              <a:ext uri="{FF2B5EF4-FFF2-40B4-BE49-F238E27FC236}">
                <a16:creationId xmlns:a16="http://schemas.microsoft.com/office/drawing/2014/main" id="{122370D9-7BE3-2C56-DB8F-B84D3DB6E7FB}"/>
              </a:ext>
            </a:extLst>
          </p:cNvPr>
          <p:cNvSpPr txBox="1"/>
          <p:nvPr/>
        </p:nvSpPr>
        <p:spPr>
          <a:xfrm>
            <a:off x="4279402" y="3402496"/>
            <a:ext cx="1370979" cy="507831"/>
          </a:xfrm>
          <a:prstGeom prst="rect">
            <a:avLst/>
          </a:prstGeom>
          <a:noFill/>
        </p:spPr>
        <p:txBody>
          <a:bodyPr wrap="square" rtlCol="0">
            <a:spAutoFit/>
          </a:bodyPr>
          <a:lstStyle/>
          <a:p>
            <a:r>
              <a:rPr lang="en-US" sz="900" dirty="0">
                <a:solidFill>
                  <a:schemeClr val="accent5">
                    <a:lumMod val="40000"/>
                    <a:lumOff val="60000"/>
                  </a:schemeClr>
                </a:solidFill>
              </a:rPr>
              <a:t>voxel field converts a volume to a field based on the specified property</a:t>
            </a:r>
          </a:p>
        </p:txBody>
      </p:sp>
      <p:pic>
        <p:nvPicPr>
          <p:cNvPr id="28" name="Picture 27">
            <a:extLst>
              <a:ext uri="{FF2B5EF4-FFF2-40B4-BE49-F238E27FC236}">
                <a16:creationId xmlns:a16="http://schemas.microsoft.com/office/drawing/2014/main" id="{6A521B19-36AB-1207-D995-23EF1600A504}"/>
              </a:ext>
            </a:extLst>
          </p:cNvPr>
          <p:cNvPicPr>
            <a:picLocks noChangeAspect="1"/>
          </p:cNvPicPr>
          <p:nvPr/>
        </p:nvPicPr>
        <p:blipFill rotWithShape="1">
          <a:blip r:embed="rId9"/>
          <a:srcRect b="35162"/>
          <a:stretch/>
        </p:blipFill>
        <p:spPr>
          <a:xfrm>
            <a:off x="4345009" y="2847433"/>
            <a:ext cx="1016703" cy="561553"/>
          </a:xfrm>
          <a:prstGeom prst="rect">
            <a:avLst/>
          </a:prstGeom>
        </p:spPr>
      </p:pic>
      <p:cxnSp>
        <p:nvCxnSpPr>
          <p:cNvPr id="31" name="Connector: Elbow 30">
            <a:extLst>
              <a:ext uri="{FF2B5EF4-FFF2-40B4-BE49-F238E27FC236}">
                <a16:creationId xmlns:a16="http://schemas.microsoft.com/office/drawing/2014/main" id="{A450A7D3-0724-D614-97ED-537C46699B6D}"/>
              </a:ext>
            </a:extLst>
          </p:cNvPr>
          <p:cNvCxnSpPr>
            <a:stCxn id="9" idx="2"/>
            <a:endCxn id="25" idx="0"/>
          </p:cNvCxnSpPr>
          <p:nvPr/>
        </p:nvCxnSpPr>
        <p:spPr>
          <a:xfrm rot="5400000">
            <a:off x="45749" y="3633271"/>
            <a:ext cx="2030976" cy="499486"/>
          </a:xfrm>
          <a:prstGeom prst="bentConnector3">
            <a:avLst>
              <a:gd name="adj1" fmla="val 48420"/>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33" name="Connector: Elbow 32">
            <a:extLst>
              <a:ext uri="{FF2B5EF4-FFF2-40B4-BE49-F238E27FC236}">
                <a16:creationId xmlns:a16="http://schemas.microsoft.com/office/drawing/2014/main" id="{1CEBA3A0-6B00-69FB-8404-8703BC19FDC4}"/>
              </a:ext>
            </a:extLst>
          </p:cNvPr>
          <p:cNvCxnSpPr>
            <a:stCxn id="19" idx="2"/>
            <a:endCxn id="16" idx="0"/>
          </p:cNvCxnSpPr>
          <p:nvPr/>
        </p:nvCxnSpPr>
        <p:spPr>
          <a:xfrm rot="5400000">
            <a:off x="1874318" y="3494656"/>
            <a:ext cx="1828884" cy="1095993"/>
          </a:xfrm>
          <a:prstGeom prst="bentConnector3">
            <a:avLst>
              <a:gd name="adj1" fmla="val 40571"/>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E6A30F28-EBAB-7CED-02B1-445DEE39F8A8}"/>
              </a:ext>
            </a:extLst>
          </p:cNvPr>
          <p:cNvCxnSpPr/>
          <p:nvPr/>
        </p:nvCxnSpPr>
        <p:spPr>
          <a:xfrm>
            <a:off x="4231105" y="2747210"/>
            <a:ext cx="0" cy="1867366"/>
          </a:xfrm>
          <a:prstGeom prst="line">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2ADA7814-9D28-6D14-49EA-07F0392593EB}"/>
              </a:ext>
            </a:extLst>
          </p:cNvPr>
          <p:cNvCxnSpPr>
            <a:cxnSpLocks/>
          </p:cNvCxnSpPr>
          <p:nvPr/>
        </p:nvCxnSpPr>
        <p:spPr>
          <a:xfrm>
            <a:off x="6160167" y="2342147"/>
            <a:ext cx="0" cy="2272429"/>
          </a:xfrm>
          <a:prstGeom prst="line">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41" name="Connector: Elbow 40">
            <a:extLst>
              <a:ext uri="{FF2B5EF4-FFF2-40B4-BE49-F238E27FC236}">
                <a16:creationId xmlns:a16="http://schemas.microsoft.com/office/drawing/2014/main" id="{54C368C8-1755-30C1-A7F1-BA36B214157D}"/>
              </a:ext>
            </a:extLst>
          </p:cNvPr>
          <p:cNvCxnSpPr>
            <a:stCxn id="13" idx="2"/>
            <a:endCxn id="4" idx="0"/>
          </p:cNvCxnSpPr>
          <p:nvPr/>
        </p:nvCxnSpPr>
        <p:spPr>
          <a:xfrm rot="16200000" flipH="1">
            <a:off x="7684506" y="3689346"/>
            <a:ext cx="451651" cy="1398808"/>
          </a:xfrm>
          <a:prstGeom prst="bentConnector3">
            <a:avLst>
              <a:gd name="adj1" fmla="val 66872"/>
            </a:avLst>
          </a:prstGeom>
          <a:ln w="9525">
            <a:solidFill>
              <a:schemeClr val="accent5">
                <a:lumMod val="75000"/>
              </a:schemeClr>
            </a:solidFill>
            <a:prstDash val="dash"/>
            <a:tailEnd type="none"/>
          </a:ln>
        </p:spPr>
        <p:style>
          <a:lnRef idx="1">
            <a:schemeClr val="accent1"/>
          </a:lnRef>
          <a:fillRef idx="0">
            <a:schemeClr val="accent1"/>
          </a:fillRef>
          <a:effectRef idx="0">
            <a:schemeClr val="accent1"/>
          </a:effectRef>
          <a:fontRef idx="minor">
            <a:schemeClr val="tx1"/>
          </a:fontRef>
        </p:style>
      </p:cxnSp>
      <p:cxnSp>
        <p:nvCxnSpPr>
          <p:cNvPr id="45" name="Connector: Elbow 44">
            <a:extLst>
              <a:ext uri="{FF2B5EF4-FFF2-40B4-BE49-F238E27FC236}">
                <a16:creationId xmlns:a16="http://schemas.microsoft.com/office/drawing/2014/main" id="{90ED7722-01E5-5238-8B81-8F697B3F9B18}"/>
              </a:ext>
            </a:extLst>
          </p:cNvPr>
          <p:cNvCxnSpPr>
            <a:cxnSpLocks/>
          </p:cNvCxnSpPr>
          <p:nvPr/>
        </p:nvCxnSpPr>
        <p:spPr>
          <a:xfrm rot="16200000" flipH="1">
            <a:off x="8815881" y="2417602"/>
            <a:ext cx="2312446" cy="2049241"/>
          </a:xfrm>
          <a:prstGeom prst="bentConnector3">
            <a:avLst>
              <a:gd name="adj1" fmla="val 50000"/>
            </a:avLst>
          </a:prstGeom>
          <a:ln w="9525">
            <a:solidFill>
              <a:schemeClr val="accent5">
                <a:lumMod val="75000"/>
              </a:schemeClr>
            </a:solidFill>
            <a:prstDash val="dash"/>
            <a:headEnd type="oval"/>
            <a:tailEnd type="none"/>
          </a:ln>
        </p:spPr>
        <p:style>
          <a:lnRef idx="1">
            <a:schemeClr val="accent1"/>
          </a:lnRef>
          <a:fillRef idx="0">
            <a:schemeClr val="accent1"/>
          </a:fillRef>
          <a:effectRef idx="0">
            <a:schemeClr val="accent1"/>
          </a:effectRef>
          <a:fontRef idx="minor">
            <a:schemeClr val="tx1"/>
          </a:fontRef>
        </p:style>
      </p:cxnSp>
      <p:sp>
        <p:nvSpPr>
          <p:cNvPr id="51" name="TextBox 50">
            <a:extLst>
              <a:ext uri="{FF2B5EF4-FFF2-40B4-BE49-F238E27FC236}">
                <a16:creationId xmlns:a16="http://schemas.microsoft.com/office/drawing/2014/main" id="{2EF76A09-34AC-D9AA-DD41-648DFAD0F954}"/>
              </a:ext>
            </a:extLst>
          </p:cNvPr>
          <p:cNvSpPr txBox="1"/>
          <p:nvPr/>
        </p:nvSpPr>
        <p:spPr>
          <a:xfrm>
            <a:off x="9603243" y="5444339"/>
            <a:ext cx="338574" cy="584775"/>
          </a:xfrm>
          <a:prstGeom prst="rect">
            <a:avLst/>
          </a:prstGeom>
          <a:noFill/>
        </p:spPr>
        <p:txBody>
          <a:bodyPr wrap="square" rtlCol="0">
            <a:spAutoFit/>
          </a:bodyPr>
          <a:lstStyle/>
          <a:p>
            <a:r>
              <a:rPr lang="en-US" sz="1600" dirty="0">
                <a:solidFill>
                  <a:schemeClr val="accent5">
                    <a:lumMod val="40000"/>
                    <a:lumOff val="60000"/>
                  </a:schemeClr>
                </a:solidFill>
                <a:sym typeface="Wingdings" panose="05000000000000000000" pitchFamily="2" charset="2"/>
              </a:rPr>
              <a:t></a:t>
            </a:r>
            <a:endParaRPr lang="en-US" sz="1600" dirty="0">
              <a:solidFill>
                <a:schemeClr val="accent5">
                  <a:lumMod val="40000"/>
                  <a:lumOff val="60000"/>
                </a:schemeClr>
              </a:solidFill>
            </a:endParaRPr>
          </a:p>
          <a:p>
            <a:endParaRPr lang="en-US" sz="1600" dirty="0"/>
          </a:p>
        </p:txBody>
      </p:sp>
      <p:pic>
        <p:nvPicPr>
          <p:cNvPr id="53" name="Picture 52">
            <a:extLst>
              <a:ext uri="{FF2B5EF4-FFF2-40B4-BE49-F238E27FC236}">
                <a16:creationId xmlns:a16="http://schemas.microsoft.com/office/drawing/2014/main" id="{F3F4EDA0-C2B0-9582-A712-396F79729D95}"/>
              </a:ext>
            </a:extLst>
          </p:cNvPr>
          <p:cNvPicPr>
            <a:picLocks noChangeAspect="1"/>
          </p:cNvPicPr>
          <p:nvPr/>
        </p:nvPicPr>
        <p:blipFill>
          <a:blip r:embed="rId10"/>
          <a:stretch>
            <a:fillRect/>
          </a:stretch>
        </p:blipFill>
        <p:spPr>
          <a:xfrm>
            <a:off x="9959699" y="4637783"/>
            <a:ext cx="2041964" cy="2028073"/>
          </a:xfrm>
          <a:prstGeom prst="rect">
            <a:avLst/>
          </a:prstGeom>
        </p:spPr>
      </p:pic>
    </p:spTree>
    <p:extLst>
      <p:ext uri="{BB962C8B-B14F-4D97-AF65-F5344CB8AC3E}">
        <p14:creationId xmlns:p14="http://schemas.microsoft.com/office/powerpoint/2010/main" val="104872595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2573</TotalTime>
  <Words>1178</Words>
  <Application>Microsoft Office PowerPoint</Application>
  <PresentationFormat>Widescreen</PresentationFormat>
  <Paragraphs>217</Paragraphs>
  <Slides>38</Slides>
  <Notes>16</Notes>
  <HiddenSlides>0</HiddenSlides>
  <MMClips>2</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38</vt:i4>
      </vt:variant>
    </vt:vector>
  </HeadingPairs>
  <TitlesOfParts>
    <vt:vector size="42" baseType="lpstr">
      <vt:lpstr>Arial</vt:lpstr>
      <vt:lpstr>Calibri</vt:lpstr>
      <vt:lpstr>Calibri Light</vt:lpstr>
      <vt:lpstr>Office Theme</vt:lpstr>
      <vt:lpstr>Bifrost Workshop</vt:lpstr>
      <vt:lpstr>Volume Basics</vt:lpstr>
      <vt:lpstr>Volume Basics</vt:lpstr>
      <vt:lpstr>Volume Basics</vt:lpstr>
      <vt:lpstr>Volume Basics</vt:lpstr>
      <vt:lpstr>Volume Basics</vt:lpstr>
      <vt:lpstr>Volume Basics</vt:lpstr>
      <vt:lpstr>Volume Basics</vt:lpstr>
      <vt:lpstr>Volume Basics</vt:lpstr>
      <vt:lpstr>Volume Basics</vt:lpstr>
      <vt:lpstr>Volume Basics</vt:lpstr>
      <vt:lpstr>Volume Basics</vt:lpstr>
      <vt:lpstr>Volume Basics</vt:lpstr>
      <vt:lpstr>Volume Basics</vt:lpstr>
      <vt:lpstr>Volume Basics</vt:lpstr>
      <vt:lpstr>Volume Basics</vt:lpstr>
      <vt:lpstr>Create Shapes and Details with Volumes</vt:lpstr>
      <vt:lpstr>Create Shapes and Textures with Volumes</vt:lpstr>
      <vt:lpstr>Create Shapes and Details with Volumes</vt:lpstr>
      <vt:lpstr>Create Shapes and Details with Volumes</vt:lpstr>
      <vt:lpstr>Create Shapes and Details with Volumes</vt:lpstr>
      <vt:lpstr>Create Shapes and Details with Volumes</vt:lpstr>
      <vt:lpstr>Advection</vt:lpstr>
      <vt:lpstr>Advection</vt:lpstr>
      <vt:lpstr>Advection</vt:lpstr>
      <vt:lpstr>Advection</vt:lpstr>
      <vt:lpstr>Advection</vt:lpstr>
      <vt:lpstr>Advection</vt:lpstr>
      <vt:lpstr>Advection</vt:lpstr>
      <vt:lpstr>Advection</vt:lpstr>
      <vt:lpstr>Advection</vt:lpstr>
      <vt:lpstr>Advection</vt:lpstr>
      <vt:lpstr>Advection</vt:lpstr>
      <vt:lpstr>Advection</vt:lpstr>
      <vt:lpstr>Advection</vt:lpstr>
      <vt:lpstr>Advection</vt:lpstr>
      <vt:lpstr>Advection</vt:lpstr>
      <vt:lpstr>Advection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Bifrost Workshop</dc:title>
  <dc:creator>Yingying Zeng</dc:creator>
  <cp:lastModifiedBy>Yingying Zeng</cp:lastModifiedBy>
  <cp:revision>1</cp:revision>
  <dcterms:created xsi:type="dcterms:W3CDTF">2023-04-19T02:28:45Z</dcterms:created>
  <dcterms:modified xsi:type="dcterms:W3CDTF">2023-04-20T21:22:33Z</dcterms:modified>
</cp:coreProperties>
</file>