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6"/>
  </p:notesMasterIdLst>
  <p:sldIdLst>
    <p:sldId id="257" r:id="rId2"/>
    <p:sldId id="299" r:id="rId3"/>
    <p:sldId id="258" r:id="rId4"/>
    <p:sldId id="300" r:id="rId5"/>
    <p:sldId id="259" r:id="rId6"/>
    <p:sldId id="264" r:id="rId7"/>
    <p:sldId id="260" r:id="rId8"/>
    <p:sldId id="261" r:id="rId9"/>
    <p:sldId id="262" r:id="rId10"/>
    <p:sldId id="263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6" r:id="rId43"/>
    <p:sldId id="297" r:id="rId44"/>
    <p:sldId id="298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54A34469-EA9A-40A3-BE7A-B4482F318616}" v="1" dt="2023-04-21T01:20:21.73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45" d="100"/>
          <a:sy n="145" d="100"/>
        </p:scale>
        <p:origin x="124" y="5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microsoft.com/office/2016/11/relationships/changesInfo" Target="changesInfos/changesInfo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Yingying Zeng" userId="fad4f09b-9143-4e74-91c1-b4028ee92ce4" providerId="ADAL" clId="{54A34469-EA9A-40A3-BE7A-B4482F318616}"/>
    <pc:docChg chg="custSel modSld">
      <pc:chgData name="Yingying Zeng" userId="fad4f09b-9143-4e74-91c1-b4028ee92ce4" providerId="ADAL" clId="{54A34469-EA9A-40A3-BE7A-B4482F318616}" dt="2023-04-21T03:14:31.669" v="19" actId="27107"/>
      <pc:docMkLst>
        <pc:docMk/>
      </pc:docMkLst>
      <pc:sldChg chg="modSp mod">
        <pc:chgData name="Yingying Zeng" userId="fad4f09b-9143-4e74-91c1-b4028ee92ce4" providerId="ADAL" clId="{54A34469-EA9A-40A3-BE7A-B4482F318616}" dt="2023-04-21T00:56:14.940" v="5" actId="20577"/>
        <pc:sldMkLst>
          <pc:docMk/>
          <pc:sldMk cId="1873810221" sldId="257"/>
        </pc:sldMkLst>
        <pc:spChg chg="mod">
          <ac:chgData name="Yingying Zeng" userId="fad4f09b-9143-4e74-91c1-b4028ee92ce4" providerId="ADAL" clId="{54A34469-EA9A-40A3-BE7A-B4482F318616}" dt="2023-04-21T00:56:14.940" v="5" actId="20577"/>
          <ac:spMkLst>
            <pc:docMk/>
            <pc:sldMk cId="1873810221" sldId="257"/>
            <ac:spMk id="5" creationId="{41C9C7DE-1BAF-C1A9-B24C-D3404579D195}"/>
          </ac:spMkLst>
        </pc:spChg>
      </pc:sldChg>
      <pc:sldChg chg="modSp mod">
        <pc:chgData name="Yingying Zeng" userId="fad4f09b-9143-4e74-91c1-b4028ee92ce4" providerId="ADAL" clId="{54A34469-EA9A-40A3-BE7A-B4482F318616}" dt="2023-04-21T01:19:41.513" v="16" actId="1035"/>
        <pc:sldMkLst>
          <pc:docMk/>
          <pc:sldMk cId="958732002" sldId="260"/>
        </pc:sldMkLst>
        <pc:spChg chg="mod">
          <ac:chgData name="Yingying Zeng" userId="fad4f09b-9143-4e74-91c1-b4028ee92ce4" providerId="ADAL" clId="{54A34469-EA9A-40A3-BE7A-B4482F318616}" dt="2023-04-21T01:19:41.513" v="16" actId="1035"/>
          <ac:spMkLst>
            <pc:docMk/>
            <pc:sldMk cId="958732002" sldId="260"/>
            <ac:spMk id="13" creationId="{C2B02A7C-4BB8-CCF4-7456-BC268FACAAAD}"/>
          </ac:spMkLst>
        </pc:spChg>
      </pc:sldChg>
      <pc:sldChg chg="addSp delSp modSp mod">
        <pc:chgData name="Yingying Zeng" userId="fad4f09b-9143-4e74-91c1-b4028ee92ce4" providerId="ADAL" clId="{54A34469-EA9A-40A3-BE7A-B4482F318616}" dt="2023-04-21T01:20:21.733" v="18"/>
        <pc:sldMkLst>
          <pc:docMk/>
          <pc:sldMk cId="81975988" sldId="261"/>
        </pc:sldMkLst>
        <pc:spChg chg="add mod">
          <ac:chgData name="Yingying Zeng" userId="fad4f09b-9143-4e74-91c1-b4028ee92ce4" providerId="ADAL" clId="{54A34469-EA9A-40A3-BE7A-B4482F318616}" dt="2023-04-21T01:20:21.733" v="18"/>
          <ac:spMkLst>
            <pc:docMk/>
            <pc:sldMk cId="81975988" sldId="261"/>
            <ac:spMk id="2" creationId="{BCA61A5E-054E-4184-7104-A8E54111309C}"/>
          </ac:spMkLst>
        </pc:spChg>
        <pc:spChg chg="del">
          <ac:chgData name="Yingying Zeng" userId="fad4f09b-9143-4e74-91c1-b4028ee92ce4" providerId="ADAL" clId="{54A34469-EA9A-40A3-BE7A-B4482F318616}" dt="2023-04-21T01:20:13.741" v="17" actId="478"/>
          <ac:spMkLst>
            <pc:docMk/>
            <pc:sldMk cId="81975988" sldId="261"/>
            <ac:spMk id="13" creationId="{C2B02A7C-4BB8-CCF4-7456-BC268FACAAAD}"/>
          </ac:spMkLst>
        </pc:spChg>
      </pc:sldChg>
      <pc:sldChg chg="modSp mod">
        <pc:chgData name="Yingying Zeng" userId="fad4f09b-9143-4e74-91c1-b4028ee92ce4" providerId="ADAL" clId="{54A34469-EA9A-40A3-BE7A-B4482F318616}" dt="2023-04-21T03:14:31.669" v="19" actId="27107"/>
        <pc:sldMkLst>
          <pc:docMk/>
          <pc:sldMk cId="968502142" sldId="292"/>
        </pc:sldMkLst>
        <pc:spChg chg="mod">
          <ac:chgData name="Yingying Zeng" userId="fad4f09b-9143-4e74-91c1-b4028ee92ce4" providerId="ADAL" clId="{54A34469-EA9A-40A3-BE7A-B4482F318616}" dt="2023-04-21T03:14:31.669" v="19" actId="27107"/>
          <ac:spMkLst>
            <pc:docMk/>
            <pc:sldMk cId="968502142" sldId="292"/>
            <ac:spMk id="18" creationId="{DB8EF5FF-4281-5B20-6310-83308156D8C3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5413B-C74B-4398-8D3F-ADEBAF68879E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546278-23C9-4CD7-BEA8-EA60FE233B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449254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a simulation? How’s it different from animation, modelling, etc..</a:t>
            </a:r>
          </a:p>
          <a:p>
            <a:r>
              <a:rPr lang="en-US" dirty="0"/>
              <a:t>Simulation depends on previous step, you can’t jump around</a:t>
            </a:r>
          </a:p>
          <a:p>
            <a:r>
              <a:rPr lang="en-US" dirty="0"/>
              <a:t>Feedback solver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479685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301455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09512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014656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060994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7221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6642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is a simulation? How’s it different from animation, modelling, etc..</a:t>
            </a:r>
          </a:p>
          <a:p>
            <a:r>
              <a:rPr lang="en-US" dirty="0"/>
              <a:t>Simulation depends on previous step, you can’t jump around</a:t>
            </a:r>
          </a:p>
          <a:p>
            <a:r>
              <a:rPr lang="en-US" dirty="0"/>
              <a:t>Feedback solver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584789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Shell: for non-water-tight projects</a:t>
            </a:r>
          </a:p>
          <a:p>
            <a:r>
              <a:rPr lang="en-US" dirty="0"/>
              <a:t>Solid: for closed objects</a:t>
            </a:r>
          </a:p>
          <a:p>
            <a:r>
              <a:rPr lang="en-US" dirty="0"/>
              <a:t>Keep geo detail size and fluid detail size the same – speed up the simulation</a:t>
            </a:r>
          </a:p>
          <a:p>
            <a:r>
              <a:rPr lang="en-US" dirty="0"/>
              <a:t>How’s the rate calculated?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09762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When using a </a:t>
            </a:r>
            <a:r>
              <a:rPr lang="en-US" dirty="0" err="1"/>
              <a:t>fractal_turbulence_field</a:t>
            </a:r>
            <a:r>
              <a:rPr lang="en-US" dirty="0"/>
              <a:t> for the turbulence influence, does the frequency of “</a:t>
            </a:r>
            <a:r>
              <a:rPr lang="en-US" dirty="0" err="1"/>
              <a:t>turbulence_influence</a:t>
            </a:r>
            <a:r>
              <a:rPr lang="en-US" dirty="0"/>
              <a:t>” still play a role in the simulation? Or is it deactivated?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278919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82604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97260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3142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205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B53EB35-E04A-4050-BA91-32F41C269B62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62082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999FEC-CDAC-5564-E898-CD4AA5917FD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406AFF6-7B15-77E4-6C74-D36A47DCCF9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507838-086B-A179-A2BB-37D711FF73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5FCDA4-8214-C041-A247-E3050E2F6B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A1F153-7EF6-68E5-3B95-B1452BF9C2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51987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2BA4BE-9582-38FE-0119-7C2E4B1D62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0B4BA6E-33C7-4332-0D41-01EBBF6C3F7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2F3E2B-D8DF-0CEF-0B91-394E6F1954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71363-4730-9ECD-9C89-72E0CE903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A9A1313-01C8-F7CF-24A5-9F7740C83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77267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345E208-684F-E18A-2C35-DF1B008CAD2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21C365E-8C52-E065-9897-4F45625AF68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82A2FA-BD51-4C57-6B94-843882BAD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D60D998-EE38-57DE-FC5D-E5E7880783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C3ACC9-9E8C-2D1B-C6ED-F543C7778D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99597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C26176-F155-9C26-7251-29644312FB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C295243-8F51-4BD7-6FA5-9AE06F3F425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AB65B7B-DC9C-AC11-DF14-4A7AE6728D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0E5D9B4-DB09-93FC-FD7C-37287670FB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2D2175-8BB0-3D03-DB80-5F99EC0B42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952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7A609F-F2BC-7EDF-3BAF-2402468B17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D607BD-A03F-D7DF-468F-506EEA9871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BAD308A-2157-AE30-7731-BC3065F895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E98E24-1E3C-4C4B-934A-2FBCEB0756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57D11D6-00C4-8CFF-E367-BA980F97EF9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131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DF671E-DA9E-2F01-EF11-9190306912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1E999E-6191-9314-F9DF-461FA0A1551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363AD05-6D07-6A7E-8A2C-752CE19C1F8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5D6C0E-0087-2F4E-59AA-5C65ED8F7B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767E63F-2D67-29DA-5550-E9DF887B90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BD8579-F182-714F-8901-392184687A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260335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57262CD-D906-2590-0F4F-7BF745C8B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28E545-59B3-EF18-2801-924FC2AC41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1F163BC-E5C6-629E-F53A-6E05462BAE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5496831-56E6-1867-222E-BC7C192C2FB5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5CAFF32-8002-7934-3B7D-6E74E2A80C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E3DAE6-098A-7DED-0B3E-A9EAEA6258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928F9B-FA23-5C27-4D34-80239E911D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E5E9A72B-C778-1B6C-34AC-027336999F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3066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AE9EAE-B23C-B148-46FD-F31E935D01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4B46468-CD33-35EF-A5A1-BED20CC491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5EC37-14BE-B1CD-A787-7529D2A85B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52E326C-27B3-3C82-E4AC-6FCBCA7464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15418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7CD7AEC-D837-B14E-3653-5C1E7B1D32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4EC8B51-B172-FDF7-B1E9-62E0A2B264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7FBE0B-D515-2EB1-D02B-D5F678FB2D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32766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199608-D4E2-BF49-53E6-15578A0A3D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ECBC6-D2F3-5009-8B18-8E651FDCFC8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F4281DB-454D-35DD-789A-1C6A4526576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92477B1-9392-C8ED-177C-A0D15F27D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5540A96-D20B-2824-09D5-62F3971FF1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259E261-00CA-507F-FFB6-DA82B848B7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1747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A1037A1-3AD2-4E48-E11B-D55F64998C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3559BB0-C775-2DB1-3784-5F4EE330A30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D72F3AD-66E7-ED8A-719C-1BA2D5703C5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FDCD06-A1A0-7B85-BD25-951E6A0AEF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DE0D104-E718-AD3B-8C2E-1686D977E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4EB3435-630F-D529-F139-F64398A044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787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8EC4E004-96DE-D0EF-9D78-F788AF2768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6B84A7E-5304-FF77-5C34-3FF8D4879D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6E034AE-11B3-C90A-6F6A-2992F76D32FC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618C83-FC4D-418E-87DB-61039D2631DC}" type="datetimeFigureOut">
              <a:rPr lang="en-US" smtClean="0"/>
              <a:t>4/20/2023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A70F3-5F8E-705D-C1D2-DEE7F8720C0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15F3698-0779-ECA1-DAEA-C039C6A4245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1FEDE4-D978-49ED-A0E6-AC93657539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7380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2.mp4"/><Relationship Id="rId1" Type="http://schemas.microsoft.com/office/2007/relationships/media" Target="../media/media2.mp4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3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5.png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microsoft.com/office/2007/relationships/media" Target="../media/media5.mp4"/><Relationship Id="rId7" Type="http://schemas.openxmlformats.org/officeDocument/2006/relationships/image" Target="../media/image36.png"/><Relationship Id="rId2" Type="http://schemas.openxmlformats.org/officeDocument/2006/relationships/video" Target="../media/media4.mp4"/><Relationship Id="rId1" Type="http://schemas.microsoft.com/office/2007/relationships/media" Target="../media/media4.mp4"/><Relationship Id="rId6" Type="http://schemas.openxmlformats.org/officeDocument/2006/relationships/image" Target="../media/image33.png"/><Relationship Id="rId5" Type="http://schemas.openxmlformats.org/officeDocument/2006/relationships/slideLayout" Target="../slideLayouts/slideLayout1.xml"/><Relationship Id="rId10" Type="http://schemas.openxmlformats.org/officeDocument/2006/relationships/image" Target="../media/image39.png"/><Relationship Id="rId4" Type="http://schemas.openxmlformats.org/officeDocument/2006/relationships/video" Target="../media/media5.mp4"/><Relationship Id="rId9" Type="http://schemas.openxmlformats.org/officeDocument/2006/relationships/image" Target="../media/image3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2.png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4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6.mp4"/><Relationship Id="rId1" Type="http://schemas.microsoft.com/office/2007/relationships/media" Target="../media/media6.mp4"/><Relationship Id="rId5" Type="http://schemas.openxmlformats.org/officeDocument/2006/relationships/image" Target="../media/image49.png"/><Relationship Id="rId4" Type="http://schemas.openxmlformats.org/officeDocument/2006/relationships/image" Target="../media/image4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0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4.png"/><Relationship Id="rId4" Type="http://schemas.openxmlformats.org/officeDocument/2006/relationships/image" Target="../media/image5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6.pn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png"/><Relationship Id="rId3" Type="http://schemas.openxmlformats.org/officeDocument/2006/relationships/image" Target="../media/image57.png"/><Relationship Id="rId7" Type="http://schemas.openxmlformats.org/officeDocument/2006/relationships/image" Target="../media/image6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0.png"/><Relationship Id="rId5" Type="http://schemas.openxmlformats.org/officeDocument/2006/relationships/image" Target="../media/image59.png"/><Relationship Id="rId4" Type="http://schemas.openxmlformats.org/officeDocument/2006/relationships/image" Target="../media/image5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5.png"/><Relationship Id="rId4" Type="http://schemas.openxmlformats.org/officeDocument/2006/relationships/image" Target="../media/image6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7.mp4"/><Relationship Id="rId1" Type="http://schemas.microsoft.com/office/2007/relationships/media" Target="../media/media7.mp4"/><Relationship Id="rId5" Type="http://schemas.openxmlformats.org/officeDocument/2006/relationships/image" Target="../media/image66.png"/><Relationship Id="rId4" Type="http://schemas.openxmlformats.org/officeDocument/2006/relationships/image" Target="../media/image6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8.mp4"/><Relationship Id="rId1" Type="http://schemas.microsoft.com/office/2007/relationships/media" Target="../media/media8.mp4"/><Relationship Id="rId5" Type="http://schemas.openxmlformats.org/officeDocument/2006/relationships/image" Target="../media/image72.png"/><Relationship Id="rId4" Type="http://schemas.openxmlformats.org/officeDocument/2006/relationships/image" Target="../media/image67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8.png"/><Relationship Id="rId4" Type="http://schemas.openxmlformats.org/officeDocument/2006/relationships/image" Target="../media/image47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png"/><Relationship Id="rId5" Type="http://schemas.openxmlformats.org/officeDocument/2006/relationships/image" Target="../media/image82.png"/><Relationship Id="rId4" Type="http://schemas.openxmlformats.org/officeDocument/2006/relationships/image" Target="../media/image80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6.png"/><Relationship Id="rId5" Type="http://schemas.openxmlformats.org/officeDocument/2006/relationships/image" Target="../media/image85.png"/><Relationship Id="rId4" Type="http://schemas.openxmlformats.org/officeDocument/2006/relationships/image" Target="../media/image80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9.png"/><Relationship Id="rId5" Type="http://schemas.openxmlformats.org/officeDocument/2006/relationships/image" Target="../media/image88.png"/><Relationship Id="rId4" Type="http://schemas.openxmlformats.org/officeDocument/2006/relationships/image" Target="../media/image80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9.mp4"/><Relationship Id="rId1" Type="http://schemas.microsoft.com/office/2007/relationships/media" Target="../media/media9.mp4"/><Relationship Id="rId6" Type="http://schemas.openxmlformats.org/officeDocument/2006/relationships/image" Target="../media/image91.png"/><Relationship Id="rId5" Type="http://schemas.openxmlformats.org/officeDocument/2006/relationships/image" Target="../media/image90.png"/><Relationship Id="rId4" Type="http://schemas.openxmlformats.org/officeDocument/2006/relationships/notesSlide" Target="../notesSlides/notesSlide1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png"/><Relationship Id="rId7" Type="http://schemas.openxmlformats.org/officeDocument/2006/relationships/image" Target="../media/image9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5.png"/><Relationship Id="rId5" Type="http://schemas.openxmlformats.org/officeDocument/2006/relationships/image" Target="../media/image94.png"/><Relationship Id="rId4" Type="http://schemas.openxmlformats.org/officeDocument/2006/relationships/image" Target="../media/image93.png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7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96.png"/><Relationship Id="rId2" Type="http://schemas.openxmlformats.org/officeDocument/2006/relationships/video" Target="../media/media10.mp4"/><Relationship Id="rId1" Type="http://schemas.microsoft.com/office/2007/relationships/media" Target="../media/media10.mp4"/><Relationship Id="rId6" Type="http://schemas.openxmlformats.org/officeDocument/2006/relationships/image" Target="../media/image95.png"/><Relationship Id="rId5" Type="http://schemas.openxmlformats.org/officeDocument/2006/relationships/image" Target="../media/image92.png"/><Relationship Id="rId4" Type="http://schemas.openxmlformats.org/officeDocument/2006/relationships/notesSlide" Target="../notesSlides/notesSlide1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00.png"/><Relationship Id="rId2" Type="http://schemas.openxmlformats.org/officeDocument/2006/relationships/video" Target="../media/media11.mp4"/><Relationship Id="rId1" Type="http://schemas.microsoft.com/office/2007/relationships/media" Target="../media/media11.mp4"/><Relationship Id="rId6" Type="http://schemas.openxmlformats.org/officeDocument/2006/relationships/image" Target="../media/image99.png"/><Relationship Id="rId5" Type="http://schemas.openxmlformats.org/officeDocument/2006/relationships/image" Target="../media/image98.png"/><Relationship Id="rId4" Type="http://schemas.openxmlformats.org/officeDocument/2006/relationships/notesSlide" Target="../notesSlides/notesSlide1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3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257C0330-DF08-F3D4-7642-65D073BD4AD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409" y="182880"/>
            <a:ext cx="3747989" cy="735231"/>
          </a:xfrm>
        </p:spPr>
        <p:txBody>
          <a:bodyPr>
            <a:normAutofit/>
          </a:bodyPr>
          <a:lstStyle/>
          <a:p>
            <a:r>
              <a:rPr lang="en-US" sz="3600" dirty="0">
                <a:solidFill>
                  <a:srgbClr val="509AB8"/>
                </a:solidFill>
              </a:rPr>
              <a:t>Bifrost Workshop</a:t>
            </a:r>
          </a:p>
        </p:txBody>
      </p:sp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9452" y="1142617"/>
            <a:ext cx="2741557" cy="1777279"/>
          </a:xfrm>
        </p:spPr>
        <p:txBody>
          <a:bodyPr>
            <a:normAutofit fontScale="85000" lnSpcReduction="20000"/>
          </a:bodyPr>
          <a:lstStyle/>
          <a:p>
            <a:pPr algn="l"/>
            <a:r>
              <a:rPr lang="en-US" dirty="0">
                <a:solidFill>
                  <a:srgbClr val="509AB8"/>
                </a:solidFill>
              </a:rPr>
              <a:t>Lesson 5</a:t>
            </a:r>
          </a:p>
          <a:p>
            <a:pPr algn="l"/>
            <a:r>
              <a:rPr lang="en-US" dirty="0">
                <a:solidFill>
                  <a:srgbClr val="509AB8"/>
                </a:solidFill>
              </a:rPr>
              <a:t>Simulation Basics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Particles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Aero: smoke</a:t>
            </a:r>
          </a:p>
          <a:p>
            <a:pPr marL="342900" indent="-342900" algn="l"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509AB8"/>
                </a:solidFill>
              </a:rPr>
              <a:t>Aero: fire</a:t>
            </a:r>
          </a:p>
        </p:txBody>
      </p:sp>
    </p:spTree>
    <p:extLst>
      <p:ext uri="{BB962C8B-B14F-4D97-AF65-F5344CB8AC3E}">
        <p14:creationId xmlns:p14="http://schemas.microsoft.com/office/powerpoint/2010/main" val="18738102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878410-B5E7-A692-A922-12ABFFE063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4002" b="4229"/>
          <a:stretch/>
        </p:blipFill>
        <p:spPr>
          <a:xfrm>
            <a:off x="2472325" y="870225"/>
            <a:ext cx="9567843" cy="5442227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8CA2AA5-90E1-226F-B659-238181C3D39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67"/>
          <a:stretch/>
        </p:blipFill>
        <p:spPr>
          <a:xfrm>
            <a:off x="151832" y="870225"/>
            <a:ext cx="2463421" cy="5442228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0FDE98-70C1-E6AB-403C-F1065DEF2CD5}"/>
              </a:ext>
            </a:extLst>
          </p:cNvPr>
          <p:cNvSpPr/>
          <p:nvPr/>
        </p:nvSpPr>
        <p:spPr>
          <a:xfrm>
            <a:off x="4606517" y="4452713"/>
            <a:ext cx="1356139" cy="173605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487C8DC-9D67-7F83-DC19-F2BCEE7068C6}"/>
              </a:ext>
            </a:extLst>
          </p:cNvPr>
          <p:cNvSpPr/>
          <p:nvPr/>
        </p:nvSpPr>
        <p:spPr>
          <a:xfrm>
            <a:off x="401981" y="4401900"/>
            <a:ext cx="2164523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311381-9D21-B659-F91C-CC08F9B5422B}"/>
              </a:ext>
            </a:extLst>
          </p:cNvPr>
          <p:cNvSpPr/>
          <p:nvPr/>
        </p:nvSpPr>
        <p:spPr>
          <a:xfrm>
            <a:off x="401981" y="2763083"/>
            <a:ext cx="2164523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C25E3B7-C29C-EE7E-3DCE-4BB2C552EA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638" y="4548058"/>
            <a:ext cx="842824" cy="247712"/>
          </a:xfrm>
          <a:prstGeom prst="rect">
            <a:avLst/>
          </a:prstGeom>
        </p:spPr>
      </p:pic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8B875C-077D-BF51-40CB-E1333C641B1C}"/>
              </a:ext>
            </a:extLst>
          </p:cNvPr>
          <p:cNvCxnSpPr>
            <a:cxnSpLocks/>
          </p:cNvCxnSpPr>
          <p:nvPr/>
        </p:nvCxnSpPr>
        <p:spPr>
          <a:xfrm>
            <a:off x="2506843" y="4914217"/>
            <a:ext cx="2099674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42AB8A-BCFC-0C26-8713-BD279E5EB072}"/>
              </a:ext>
            </a:extLst>
          </p:cNvPr>
          <p:cNvCxnSpPr>
            <a:cxnSpLocks/>
          </p:cNvCxnSpPr>
          <p:nvPr/>
        </p:nvCxnSpPr>
        <p:spPr>
          <a:xfrm>
            <a:off x="2566504" y="4481425"/>
            <a:ext cx="299789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ubtitle 2">
            <a:extLst>
              <a:ext uri="{FF2B5EF4-FFF2-40B4-BE49-F238E27FC236}">
                <a16:creationId xmlns:a16="http://schemas.microsoft.com/office/drawing/2014/main" id="{87E507B9-0BC6-FF35-D500-A8047434D925}"/>
              </a:ext>
            </a:extLst>
          </p:cNvPr>
          <p:cNvSpPr txBox="1">
            <a:spLocks/>
          </p:cNvSpPr>
          <p:nvPr/>
        </p:nvSpPr>
        <p:spPr>
          <a:xfrm>
            <a:off x="2834864" y="4358116"/>
            <a:ext cx="1631119" cy="203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The fluid’s resistance to deformation</a:t>
            </a:r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BDEB1D43-9EA3-3656-D93A-32091D836828}"/>
              </a:ext>
            </a:extLst>
          </p:cNvPr>
          <p:cNvSpPr txBox="1">
            <a:spLocks/>
          </p:cNvSpPr>
          <p:nvPr/>
        </p:nvSpPr>
        <p:spPr>
          <a:xfrm>
            <a:off x="2834863" y="2840383"/>
            <a:ext cx="1850733" cy="331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Turn off the gravity to prevent the particles from falling to the ground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A347A20-9816-F49D-9E92-82BCD6E00FB1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2566504" y="2849217"/>
            <a:ext cx="268359" cy="156817"/>
          </a:xfrm>
          <a:prstGeom prst="bentConnector3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Picture 13">
            <a:extLst>
              <a:ext uri="{FF2B5EF4-FFF2-40B4-BE49-F238E27FC236}">
                <a16:creationId xmlns:a16="http://schemas.microsoft.com/office/drawing/2014/main" id="{9BA6CB0D-3BE3-3143-341C-DC7BAE6CD68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732" y="2796209"/>
            <a:ext cx="1056635" cy="285913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6C350A8A-50D3-6425-1EFE-700CF7C403B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627" y="4261390"/>
            <a:ext cx="3524079" cy="19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027986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96A79EC-071F-1654-E392-A6473A6B4E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8339" y="3766361"/>
            <a:ext cx="2031959" cy="1964745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15292B6B-9A52-EDDB-233A-006A08732CD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72153" y="508001"/>
            <a:ext cx="4885309" cy="6089374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C631F921-6CCD-1201-2DC4-B310577EC83C}"/>
              </a:ext>
            </a:extLst>
          </p:cNvPr>
          <p:cNvSpPr/>
          <p:nvPr/>
        </p:nvSpPr>
        <p:spPr>
          <a:xfrm>
            <a:off x="7920382" y="3781270"/>
            <a:ext cx="1117601" cy="100276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A4FBA8-9842-6D73-9F2A-05CF6DAD9935}"/>
              </a:ext>
            </a:extLst>
          </p:cNvPr>
          <p:cNvCxnSpPr>
            <a:cxnSpLocks/>
          </p:cNvCxnSpPr>
          <p:nvPr/>
        </p:nvCxnSpPr>
        <p:spPr>
          <a:xfrm>
            <a:off x="5380383" y="4282530"/>
            <a:ext cx="2539999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Subtitle 2">
            <a:extLst>
              <a:ext uri="{FF2B5EF4-FFF2-40B4-BE49-F238E27FC236}">
                <a16:creationId xmlns:a16="http://schemas.microsoft.com/office/drawing/2014/main" id="{FAAFA94E-F21D-5198-DED2-8C518370E88C}"/>
              </a:ext>
            </a:extLst>
          </p:cNvPr>
          <p:cNvSpPr txBox="1">
            <a:spLocks/>
          </p:cNvSpPr>
          <p:nvPr/>
        </p:nvSpPr>
        <p:spPr>
          <a:xfrm>
            <a:off x="6487802" y="3872317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“</a:t>
            </a:r>
            <a:r>
              <a:rPr lang="en-US" sz="1100" b="1" dirty="0">
                <a:solidFill>
                  <a:srgbClr val="509AB8"/>
                </a:solidFill>
              </a:rPr>
              <a:t>drag_influence</a:t>
            </a:r>
            <a:r>
              <a:rPr lang="en-US" sz="1100" dirty="0">
                <a:solidFill>
                  <a:srgbClr val="509AB8"/>
                </a:solidFill>
              </a:rPr>
              <a:t>” simulates air drag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1FE4B0BB-A182-5C53-3B1D-FECF3471CEDE}"/>
              </a:ext>
            </a:extLst>
          </p:cNvPr>
          <p:cNvSpPr txBox="1">
            <a:spLocks/>
          </p:cNvSpPr>
          <p:nvPr/>
        </p:nvSpPr>
        <p:spPr>
          <a:xfrm>
            <a:off x="9872414" y="3336709"/>
            <a:ext cx="1117601" cy="12076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You can apply influence fields such as drag and turbulence to control the movements of the particles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9D817B6-F486-06D7-9469-B3FA3304675C}"/>
              </a:ext>
            </a:extLst>
          </p:cNvPr>
          <p:cNvSpPr/>
          <p:nvPr/>
        </p:nvSpPr>
        <p:spPr>
          <a:xfrm>
            <a:off x="9946196" y="2305862"/>
            <a:ext cx="615788" cy="185548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8D68E6E0-BCFF-9BB1-997B-55A54ED223CB}"/>
              </a:ext>
            </a:extLst>
          </p:cNvPr>
          <p:cNvCxnSpPr>
            <a:stCxn id="16" idx="3"/>
            <a:endCxn id="15" idx="0"/>
          </p:cNvCxnSpPr>
          <p:nvPr/>
        </p:nvCxnSpPr>
        <p:spPr>
          <a:xfrm flipH="1">
            <a:off x="10431215" y="2398636"/>
            <a:ext cx="130769" cy="938073"/>
          </a:xfrm>
          <a:prstGeom prst="bentConnector4">
            <a:avLst>
              <a:gd name="adj1" fmla="val -174812"/>
              <a:gd name="adj2" fmla="val 76606"/>
            </a:avLst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88127049-B317-0770-83A8-147FD9420606}"/>
              </a:ext>
            </a:extLst>
          </p:cNvPr>
          <p:cNvSpPr/>
          <p:nvPr/>
        </p:nvSpPr>
        <p:spPr>
          <a:xfrm>
            <a:off x="759791" y="3781270"/>
            <a:ext cx="4620592" cy="1965749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Subtitle 2">
            <a:extLst>
              <a:ext uri="{FF2B5EF4-FFF2-40B4-BE49-F238E27FC236}">
                <a16:creationId xmlns:a16="http://schemas.microsoft.com/office/drawing/2014/main" id="{B886FD54-F51D-2F62-3B71-8DCFE24AF7B2}"/>
              </a:ext>
            </a:extLst>
          </p:cNvPr>
          <p:cNvSpPr txBox="1">
            <a:spLocks/>
          </p:cNvSpPr>
          <p:nvPr/>
        </p:nvSpPr>
        <p:spPr>
          <a:xfrm>
            <a:off x="965753" y="3053778"/>
            <a:ext cx="2433822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No drag influence, frame = 100</a:t>
            </a: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7F247579-538A-039A-C90B-F6C57BA5FA46}"/>
              </a:ext>
            </a:extLst>
          </p:cNvPr>
          <p:cNvSpPr txBox="1">
            <a:spLocks/>
          </p:cNvSpPr>
          <p:nvPr/>
        </p:nvSpPr>
        <p:spPr>
          <a:xfrm>
            <a:off x="965753" y="5803222"/>
            <a:ext cx="2433822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drag influence = 0.5, frame = 100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04466A17-EB9A-722F-8B3C-03C69A39F1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88846" y="4859181"/>
            <a:ext cx="2262262" cy="7798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7702832-E59F-6C05-7A85-3486F2D3B7E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9791" y="828631"/>
            <a:ext cx="3258642" cy="2225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601052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443955E2-9E1B-F09B-A681-D4D99722467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7193" t="1787" r="1746" b="3438"/>
          <a:stretch/>
        </p:blipFill>
        <p:spPr>
          <a:xfrm>
            <a:off x="6224103" y="508001"/>
            <a:ext cx="4833359" cy="6089375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631F921-6CCD-1201-2DC4-B310577EC83C}"/>
              </a:ext>
            </a:extLst>
          </p:cNvPr>
          <p:cNvSpPr/>
          <p:nvPr/>
        </p:nvSpPr>
        <p:spPr>
          <a:xfrm>
            <a:off x="7920382" y="3918226"/>
            <a:ext cx="1166192" cy="96602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5FA4FBA8-9842-6D73-9F2A-05CF6DAD9935}"/>
              </a:ext>
            </a:extLst>
          </p:cNvPr>
          <p:cNvCxnSpPr>
            <a:cxnSpLocks/>
          </p:cNvCxnSpPr>
          <p:nvPr/>
        </p:nvCxnSpPr>
        <p:spPr>
          <a:xfrm flipH="1">
            <a:off x="9086574" y="4319416"/>
            <a:ext cx="509294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non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Subtitle 2">
            <a:extLst>
              <a:ext uri="{FF2B5EF4-FFF2-40B4-BE49-F238E27FC236}">
                <a16:creationId xmlns:a16="http://schemas.microsoft.com/office/drawing/2014/main" id="{B886FD54-F51D-2F62-3B71-8DCFE24AF7B2}"/>
              </a:ext>
            </a:extLst>
          </p:cNvPr>
          <p:cNvSpPr txBox="1">
            <a:spLocks/>
          </p:cNvSpPr>
          <p:nvPr/>
        </p:nvSpPr>
        <p:spPr>
          <a:xfrm>
            <a:off x="312127" y="4455245"/>
            <a:ext cx="2433822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AEE1E8"/>
                </a:solidFill>
              </a:rPr>
              <a:t>Without</a:t>
            </a:r>
            <a:r>
              <a:rPr lang="en-US" sz="1100" dirty="0">
                <a:solidFill>
                  <a:srgbClr val="509AB8"/>
                </a:solidFill>
              </a:rPr>
              <a:t> modulate influence</a:t>
            </a:r>
          </a:p>
        </p:txBody>
      </p:sp>
      <p:sp>
        <p:nvSpPr>
          <p:cNvPr id="39" name="Subtitle 2">
            <a:extLst>
              <a:ext uri="{FF2B5EF4-FFF2-40B4-BE49-F238E27FC236}">
                <a16:creationId xmlns:a16="http://schemas.microsoft.com/office/drawing/2014/main" id="{7F247579-538A-039A-C90B-F6C57BA5FA46}"/>
              </a:ext>
            </a:extLst>
          </p:cNvPr>
          <p:cNvSpPr txBox="1">
            <a:spLocks/>
          </p:cNvSpPr>
          <p:nvPr/>
        </p:nvSpPr>
        <p:spPr>
          <a:xfrm>
            <a:off x="418445" y="2142401"/>
            <a:ext cx="2433822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AEE1E8"/>
                </a:solidFill>
              </a:rPr>
              <a:t>With</a:t>
            </a:r>
            <a:r>
              <a:rPr lang="en-US" sz="1100" dirty="0">
                <a:solidFill>
                  <a:srgbClr val="509AB8"/>
                </a:solidFill>
              </a:rPr>
              <a:t> modulate influence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A04A0FEA-184F-4656-DE7B-C37DB23954FA}"/>
              </a:ext>
            </a:extLst>
          </p:cNvPr>
          <p:cNvSpPr txBox="1">
            <a:spLocks/>
          </p:cNvSpPr>
          <p:nvPr/>
        </p:nvSpPr>
        <p:spPr>
          <a:xfrm>
            <a:off x="9595868" y="3876646"/>
            <a:ext cx="1517128" cy="156679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“</a:t>
            </a:r>
            <a:r>
              <a:rPr lang="en-US" sz="1000" b="1" dirty="0">
                <a:solidFill>
                  <a:srgbClr val="509AB8"/>
                </a:solidFill>
              </a:rPr>
              <a:t>modulate_influence</a:t>
            </a:r>
            <a:r>
              <a:rPr lang="en-US" sz="1000" dirty="0">
                <a:solidFill>
                  <a:srgbClr val="509AB8"/>
                </a:solidFill>
              </a:rPr>
              <a:t>” allows one to scale the amount of the influence based on a property.</a:t>
            </a:r>
          </a:p>
          <a:p>
            <a:pPr algn="l"/>
            <a:r>
              <a:rPr lang="en-US" sz="1000" dirty="0">
                <a:solidFill>
                  <a:srgbClr val="509AB8"/>
                </a:solidFill>
              </a:rPr>
              <a:t>In this case, the drag influence is scaled by the point age. The drag force increases as the particle ages.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B7F96D6-A09D-89C3-DBE2-3F38C1456FB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450577" y="5350183"/>
            <a:ext cx="1606885" cy="1247193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11A75F5F-F1DD-324B-4D48-86E34BCEEDCD}"/>
              </a:ext>
            </a:extLst>
          </p:cNvPr>
          <p:cNvSpPr/>
          <p:nvPr/>
        </p:nvSpPr>
        <p:spPr>
          <a:xfrm>
            <a:off x="9595868" y="5672361"/>
            <a:ext cx="1423076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" name="modulate_influence">
            <a:hlinkClick r:id="" action="ppaction://media"/>
            <a:extLst>
              <a:ext uri="{FF2B5EF4-FFF2-40B4-BE49-F238E27FC236}">
                <a16:creationId xmlns:a16="http://schemas.microsoft.com/office/drawing/2014/main" id="{9E78FDC0-DE20-0261-5461-FB09ACCF3E2E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4114" r="46937"/>
          <a:stretch/>
        </p:blipFill>
        <p:spPr>
          <a:xfrm>
            <a:off x="2111229" y="1185515"/>
            <a:ext cx="4110233" cy="44042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1293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3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Modify Property Values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B48EA99-5671-95F9-AC18-3B110B413E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9117" y="1494642"/>
            <a:ext cx="4699269" cy="2795104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E5E701B-CF16-B6BA-42AD-7DE0F7E247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7245" y="574679"/>
            <a:ext cx="6034449" cy="5949808"/>
          </a:xfrm>
          <a:prstGeom prst="rect">
            <a:avLst/>
          </a:prstGeom>
        </p:spPr>
      </p:pic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D5FA5BBF-FEE8-EE66-6A91-3CE9A9B7162A}"/>
              </a:ext>
            </a:extLst>
          </p:cNvPr>
          <p:cNvCxnSpPr>
            <a:cxnSpLocks/>
          </p:cNvCxnSpPr>
          <p:nvPr/>
        </p:nvCxnSpPr>
        <p:spPr>
          <a:xfrm flipH="1">
            <a:off x="6271694" y="2356547"/>
            <a:ext cx="897423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042594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61D4DBFD-61AA-E6E3-A2C4-0D4844F8675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3705" b="822"/>
          <a:stretch/>
        </p:blipFill>
        <p:spPr>
          <a:xfrm>
            <a:off x="151832" y="508000"/>
            <a:ext cx="11888334" cy="577618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Modify Property Values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BBBFCFD-85AC-3002-6636-789D2B86F347}"/>
              </a:ext>
            </a:extLst>
          </p:cNvPr>
          <p:cNvSpPr/>
          <p:nvPr/>
        </p:nvSpPr>
        <p:spPr>
          <a:xfrm>
            <a:off x="4625008" y="1236870"/>
            <a:ext cx="5000488" cy="2257287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4CB719D-9539-8B51-9DEA-8817CB4A6ED8}"/>
              </a:ext>
            </a:extLst>
          </p:cNvPr>
          <p:cNvSpPr txBox="1">
            <a:spLocks/>
          </p:cNvSpPr>
          <p:nvPr/>
        </p:nvSpPr>
        <p:spPr>
          <a:xfrm>
            <a:off x="4532241" y="754802"/>
            <a:ext cx="4094924" cy="442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particle size based on its age.</a:t>
            </a:r>
          </a:p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lang="en-US" sz="1100" dirty="0">
                <a:solidFill>
                  <a:srgbClr val="509AB8"/>
                </a:solidFill>
              </a:rPr>
              <a:t>In this case, the size of a particle decreases as it gets older.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64397E69-0513-3CC9-2A7B-0F218C60B9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762"/>
          <a:stretch/>
        </p:blipFill>
        <p:spPr>
          <a:xfrm>
            <a:off x="8062569" y="2456070"/>
            <a:ext cx="953328" cy="9729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D91769B-DD43-6FF9-5561-2D606343E24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3431" y="3638469"/>
            <a:ext cx="4013734" cy="2509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643972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9E8C1155-FA55-17F2-6652-3284A9366E4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834" y="513635"/>
            <a:ext cx="11888332" cy="598356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Modify Property Values</a:t>
            </a:r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24CB719D-9539-8B51-9DEA-8817CB4A6ED8}"/>
              </a:ext>
            </a:extLst>
          </p:cNvPr>
          <p:cNvSpPr txBox="1">
            <a:spLocks/>
          </p:cNvSpPr>
          <p:nvPr/>
        </p:nvSpPr>
        <p:spPr>
          <a:xfrm>
            <a:off x="4625008" y="5379811"/>
            <a:ext cx="4094924" cy="4423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color of the particle based on its velocity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DC2ECEB-3ECC-C7E8-6A04-BFEC748062E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7330"/>
          <a:stretch/>
        </p:blipFill>
        <p:spPr>
          <a:xfrm>
            <a:off x="7129229" y="3701333"/>
            <a:ext cx="2205602" cy="1370026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5BBBFCFD-85AC-3002-6636-789D2B86F347}"/>
              </a:ext>
            </a:extLst>
          </p:cNvPr>
          <p:cNvSpPr/>
          <p:nvPr/>
        </p:nvSpPr>
        <p:spPr>
          <a:xfrm>
            <a:off x="4625008" y="3794539"/>
            <a:ext cx="5000488" cy="152400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879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Modify Property Values</a:t>
            </a:r>
          </a:p>
        </p:txBody>
      </p:sp>
      <p:pic>
        <p:nvPicPr>
          <p:cNvPr id="4" name="colors">
            <a:hlinkClick r:id="" action="ppaction://media"/>
            <a:extLst>
              <a:ext uri="{FF2B5EF4-FFF2-40B4-BE49-F238E27FC236}">
                <a16:creationId xmlns:a16="http://schemas.microsoft.com/office/drawing/2014/main" id="{11227407-8C13-A554-619C-ED63DA3F89B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r="6537"/>
          <a:stretch/>
        </p:blipFill>
        <p:spPr>
          <a:xfrm>
            <a:off x="2139658" y="1119191"/>
            <a:ext cx="8444412" cy="473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11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66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E49E06BB-1050-B325-19C2-915B72A8F8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30775" y="3207026"/>
            <a:ext cx="3173287" cy="325101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Collider Settings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ED26689-B937-D735-12B6-DE9A0A9917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l="703"/>
          <a:stretch/>
        </p:blipFill>
        <p:spPr>
          <a:xfrm>
            <a:off x="6661427" y="488319"/>
            <a:ext cx="5283616" cy="6229812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FA962D75-7CCB-F81C-7CF4-AA0E73043052}"/>
              </a:ext>
            </a:extLst>
          </p:cNvPr>
          <p:cNvSpPr/>
          <p:nvPr/>
        </p:nvSpPr>
        <p:spPr>
          <a:xfrm>
            <a:off x="6846956" y="3171687"/>
            <a:ext cx="2433983" cy="135172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3ECF0604-F005-425D-E5B6-23DDA7EF404E}"/>
              </a:ext>
            </a:extLst>
          </p:cNvPr>
          <p:cNvSpPr txBox="1">
            <a:spLocks/>
          </p:cNvSpPr>
          <p:nvPr/>
        </p:nvSpPr>
        <p:spPr>
          <a:xfrm>
            <a:off x="6789530" y="2932576"/>
            <a:ext cx="1470992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Add another collider</a:t>
            </a:r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15CE0C0-8D59-7753-2B9C-C7D40BBA4FE2}"/>
              </a:ext>
            </a:extLst>
          </p:cNvPr>
          <p:cNvCxnSpPr>
            <a:cxnSpLocks/>
          </p:cNvCxnSpPr>
          <p:nvPr/>
        </p:nvCxnSpPr>
        <p:spPr>
          <a:xfrm>
            <a:off x="4746698" y="4163261"/>
            <a:ext cx="2100258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606CB340-8D5A-7EAE-3B38-1AF95A6DA0EC}"/>
              </a:ext>
            </a:extLst>
          </p:cNvPr>
          <p:cNvSpPr txBox="1">
            <a:spLocks/>
          </p:cNvSpPr>
          <p:nvPr/>
        </p:nvSpPr>
        <p:spPr>
          <a:xfrm>
            <a:off x="4350088" y="2685487"/>
            <a:ext cx="689923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Top view</a:t>
            </a:r>
          </a:p>
        </p:txBody>
      </p:sp>
      <p:sp>
        <p:nvSpPr>
          <p:cNvPr id="20" name="Subtitle 2">
            <a:extLst>
              <a:ext uri="{FF2B5EF4-FFF2-40B4-BE49-F238E27FC236}">
                <a16:creationId xmlns:a16="http://schemas.microsoft.com/office/drawing/2014/main" id="{7A28817C-560F-7965-2982-FB631DB12F99}"/>
              </a:ext>
            </a:extLst>
          </p:cNvPr>
          <p:cNvSpPr txBox="1">
            <a:spLocks/>
          </p:cNvSpPr>
          <p:nvPr/>
        </p:nvSpPr>
        <p:spPr>
          <a:xfrm>
            <a:off x="4117419" y="6219308"/>
            <a:ext cx="1155263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Perspective view</a:t>
            </a:r>
          </a:p>
        </p:txBody>
      </p:sp>
      <p:sp>
        <p:nvSpPr>
          <p:cNvPr id="21" name="Subtitle 2">
            <a:extLst>
              <a:ext uri="{FF2B5EF4-FFF2-40B4-BE49-F238E27FC236}">
                <a16:creationId xmlns:a16="http://schemas.microsoft.com/office/drawing/2014/main" id="{5F54DEE3-6716-E8CB-71F3-DEBAF20796CC}"/>
              </a:ext>
            </a:extLst>
          </p:cNvPr>
          <p:cNvSpPr txBox="1">
            <a:spLocks/>
          </p:cNvSpPr>
          <p:nvPr/>
        </p:nvSpPr>
        <p:spPr>
          <a:xfrm>
            <a:off x="1245491" y="6218929"/>
            <a:ext cx="671657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Side view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3AA4488-76C9-9749-907F-E2BD2322721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6957" y="3350460"/>
            <a:ext cx="2249643" cy="2868469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067E1DB2-7FBB-A90F-2DA8-BD465E9A944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2564" y="791490"/>
            <a:ext cx="4968254" cy="1865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59805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Collider Settings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ED26689-B937-D735-12B6-DE9A0A9917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6"/>
          <a:srcRect l="703"/>
          <a:stretch/>
        </p:blipFill>
        <p:spPr>
          <a:xfrm>
            <a:off x="6661427" y="488319"/>
            <a:ext cx="5283616" cy="6229812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D67BDA92-381E-7C67-B0D8-4F4FFEB79FFB}"/>
              </a:ext>
            </a:extLst>
          </p:cNvPr>
          <p:cNvCxnSpPr>
            <a:cxnSpLocks/>
          </p:cNvCxnSpPr>
          <p:nvPr/>
        </p:nvCxnSpPr>
        <p:spPr>
          <a:xfrm>
            <a:off x="6458306" y="2413974"/>
            <a:ext cx="2926510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ubtitle 2">
            <a:extLst>
              <a:ext uri="{FF2B5EF4-FFF2-40B4-BE49-F238E27FC236}">
                <a16:creationId xmlns:a16="http://schemas.microsoft.com/office/drawing/2014/main" id="{57221A4C-F0E1-E2DF-CE33-6C0A94D9DFF0}"/>
              </a:ext>
            </a:extLst>
          </p:cNvPr>
          <p:cNvSpPr txBox="1">
            <a:spLocks/>
          </p:cNvSpPr>
          <p:nvPr/>
        </p:nvSpPr>
        <p:spPr>
          <a:xfrm>
            <a:off x="5464409" y="4983997"/>
            <a:ext cx="1155263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Collider Settings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5245D1E-3DCA-B867-CAFA-DE316B4830A3}"/>
              </a:ext>
            </a:extLst>
          </p:cNvPr>
          <p:cNvSpPr/>
          <p:nvPr/>
        </p:nvSpPr>
        <p:spPr>
          <a:xfrm>
            <a:off x="9384816" y="2036416"/>
            <a:ext cx="982802" cy="136939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498B2930-DB25-E8D1-E3B7-0B2551F245A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0473291" y="508002"/>
            <a:ext cx="1471752" cy="15656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C83B1D9-7AB2-DCD8-860E-91F72D40CBC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12777" y="488319"/>
            <a:ext cx="2132199" cy="3597768"/>
          </a:xfrm>
          <a:prstGeom prst="rect">
            <a:avLst/>
          </a:prstGeom>
        </p:spPr>
      </p:pic>
      <p:pic>
        <p:nvPicPr>
          <p:cNvPr id="8" name="collider_updated_1">
            <a:hlinkClick r:id="" action="ppaction://media"/>
            <a:extLst>
              <a:ext uri="{FF2B5EF4-FFF2-40B4-BE49-F238E27FC236}">
                <a16:creationId xmlns:a16="http://schemas.microsoft.com/office/drawing/2014/main" id="{822D66E8-BC38-ADBC-D036-5A5369BB9DE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9"/>
          <a:srcRect l="23002" t="17043" r="23631"/>
          <a:stretch/>
        </p:blipFill>
        <p:spPr>
          <a:xfrm>
            <a:off x="246957" y="3554634"/>
            <a:ext cx="3666787" cy="2989605"/>
          </a:xfrm>
          <a:prstGeom prst="rect">
            <a:avLst/>
          </a:prstGeom>
        </p:spPr>
      </p:pic>
      <p:pic>
        <p:nvPicPr>
          <p:cNvPr id="9" name="collider_updated_2">
            <a:hlinkClick r:id="" action="ppaction://media"/>
            <a:extLst>
              <a:ext uri="{FF2B5EF4-FFF2-40B4-BE49-F238E27FC236}">
                <a16:creationId xmlns:a16="http://schemas.microsoft.com/office/drawing/2014/main" id="{3E32510A-2C90-EB4E-BFBE-C72D0AF83383}"/>
              </a:ext>
            </a:extLst>
          </p:cNvPr>
          <p:cNvPicPr>
            <a:picLocks noChangeAspect="1"/>
          </p:cNvPicPr>
          <p:nvPr>
            <a:vide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 rotWithShape="1">
          <a:blip r:embed="rId10"/>
          <a:srcRect l="22060" t="13344" r="27181" b="1"/>
          <a:stretch/>
        </p:blipFill>
        <p:spPr>
          <a:xfrm>
            <a:off x="246957" y="600765"/>
            <a:ext cx="3585903" cy="3210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9842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33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7833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1" fill="hold" display="0">
                  <p:stCondLst>
                    <p:cond delay="indefinite"/>
                  </p:stCondLst>
                </p:cTn>
                <p:tgtEl>
                  <p:spTgt spid="8"/>
                </p:tgtEl>
              </p:cMediaNode>
            </p:video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 vol="80000">
                <p:cTn id="17" fill="hold" display="0">
                  <p:stCondLst>
                    <p:cond delay="indefinite"/>
                  </p:stCondLst>
                </p:cTn>
                <p:tgtEl>
                  <p:spTgt spid="9"/>
                </p:tgtEl>
              </p:cMediaNode>
            </p:video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22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Collider Settings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ED26689-B937-D735-12B6-DE9A0A991780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l="703"/>
          <a:stretch/>
        </p:blipFill>
        <p:spPr>
          <a:xfrm>
            <a:off x="6661427" y="488319"/>
            <a:ext cx="5283616" cy="62298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0361CBAC-F990-EC80-754D-7C91B2E704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109" y="1004691"/>
            <a:ext cx="6250439" cy="51884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40553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What is a simulation?</a:t>
            </a:r>
          </a:p>
        </p:txBody>
      </p:sp>
      <p:pic>
        <p:nvPicPr>
          <p:cNvPr id="2" name="simulation_demo">
            <a:hlinkClick r:id="" action="ppaction://media"/>
            <a:extLst>
              <a:ext uri="{FF2B5EF4-FFF2-40B4-BE49-F238E27FC236}">
                <a16:creationId xmlns:a16="http://schemas.microsoft.com/office/drawing/2014/main" id="{BD4EF077-C824-E26B-7730-7457DB455DB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0631" t="26608" r="26633" b="4610"/>
          <a:stretch/>
        </p:blipFill>
        <p:spPr>
          <a:xfrm>
            <a:off x="212034" y="1244110"/>
            <a:ext cx="5883966" cy="4025223"/>
          </a:xfrm>
          <a:prstGeom prst="rect">
            <a:avLst/>
          </a:prstGeom>
        </p:spPr>
      </p:pic>
      <p:sp>
        <p:nvSpPr>
          <p:cNvPr id="3" name="Subtitle 2">
            <a:extLst>
              <a:ext uri="{FF2B5EF4-FFF2-40B4-BE49-F238E27FC236}">
                <a16:creationId xmlns:a16="http://schemas.microsoft.com/office/drawing/2014/main" id="{A69B354F-0B9F-92EA-2140-7D353D3EC051}"/>
              </a:ext>
            </a:extLst>
          </p:cNvPr>
          <p:cNvSpPr txBox="1">
            <a:spLocks/>
          </p:cNvSpPr>
          <p:nvPr/>
        </p:nvSpPr>
        <p:spPr>
          <a:xfrm>
            <a:off x="6987307" y="1190769"/>
            <a:ext cx="3075070" cy="129401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Simulation is the imitation a real-world process over time. It predicts the behavior of the system using a mathematical model with a set of parameters. The output of one step will become the input of the next step.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1A47FEE8-8212-8C05-2B38-BF442083C319}"/>
              </a:ext>
            </a:extLst>
          </p:cNvPr>
          <p:cNvSpPr/>
          <p:nvPr/>
        </p:nvSpPr>
        <p:spPr>
          <a:xfrm>
            <a:off x="8247490" y="2834142"/>
            <a:ext cx="644056" cy="644056"/>
          </a:xfrm>
          <a:prstGeom prst="ellipse">
            <a:avLst/>
          </a:prstGeom>
          <a:solidFill>
            <a:srgbClr val="B579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Initial</a:t>
            </a:r>
          </a:p>
          <a:p>
            <a:pPr algn="ctr"/>
            <a:r>
              <a:rPr lang="en-US" sz="800" dirty="0"/>
              <a:t>Input</a:t>
            </a: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F6C8A4BE-D932-2B3D-8370-F17412871316}"/>
              </a:ext>
            </a:extLst>
          </p:cNvPr>
          <p:cNvSpPr/>
          <p:nvPr/>
        </p:nvSpPr>
        <p:spPr>
          <a:xfrm>
            <a:off x="7966709" y="3827557"/>
            <a:ext cx="1205619" cy="1205619"/>
          </a:xfrm>
          <a:prstGeom prst="ellipse">
            <a:avLst/>
          </a:prstGeom>
          <a:solidFill>
            <a:schemeClr val="accent5">
              <a:lumMod val="75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Simulation Engine</a:t>
            </a:r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F24D4E77-4200-951F-893A-699EE80822DA}"/>
              </a:ext>
            </a:extLst>
          </p:cNvPr>
          <p:cNvSpPr/>
          <p:nvPr/>
        </p:nvSpPr>
        <p:spPr>
          <a:xfrm>
            <a:off x="8221647" y="5382535"/>
            <a:ext cx="695742" cy="695742"/>
          </a:xfrm>
          <a:prstGeom prst="ellipse">
            <a:avLst/>
          </a:prstGeom>
          <a:solidFill>
            <a:srgbClr val="B579B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Output</a:t>
            </a: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9FB3FAED-A485-F117-6A06-3F6F75E65E99}"/>
              </a:ext>
            </a:extLst>
          </p:cNvPr>
          <p:cNvSpPr/>
          <p:nvPr/>
        </p:nvSpPr>
        <p:spPr>
          <a:xfrm>
            <a:off x="6790413" y="3304758"/>
            <a:ext cx="942232" cy="942232"/>
          </a:xfrm>
          <a:prstGeom prst="ellipse">
            <a:avLst/>
          </a:prstGeom>
          <a:solidFill>
            <a:schemeClr val="accent2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800" dirty="0"/>
              <a:t>Parameters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C247AC31-0E5D-BFCA-E25E-891B44DE416F}"/>
              </a:ext>
            </a:extLst>
          </p:cNvPr>
          <p:cNvCxnSpPr>
            <a:stCxn id="4" idx="4"/>
            <a:endCxn id="5" idx="0"/>
          </p:cNvCxnSpPr>
          <p:nvPr/>
        </p:nvCxnSpPr>
        <p:spPr>
          <a:xfrm>
            <a:off x="8569518" y="3478198"/>
            <a:ext cx="1" cy="34935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C421FCDC-F43C-F112-DD45-4E1CDB3BA42D}"/>
              </a:ext>
            </a:extLst>
          </p:cNvPr>
          <p:cNvCxnSpPr/>
          <p:nvPr/>
        </p:nvCxnSpPr>
        <p:spPr>
          <a:xfrm>
            <a:off x="8569518" y="5033176"/>
            <a:ext cx="1" cy="349359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1E1C97F7-52F1-372E-A58C-2AEED37095CC}"/>
              </a:ext>
            </a:extLst>
          </p:cNvPr>
          <p:cNvCxnSpPr>
            <a:cxnSpLocks/>
          </p:cNvCxnSpPr>
          <p:nvPr/>
        </p:nvCxnSpPr>
        <p:spPr>
          <a:xfrm>
            <a:off x="7678724" y="3991555"/>
            <a:ext cx="336191" cy="190831"/>
          </a:xfrm>
          <a:prstGeom prst="straightConnector1">
            <a:avLst/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or: Curved 15">
            <a:extLst>
              <a:ext uri="{FF2B5EF4-FFF2-40B4-BE49-F238E27FC236}">
                <a16:creationId xmlns:a16="http://schemas.microsoft.com/office/drawing/2014/main" id="{8FD6D29A-5DBE-F72F-2438-7B9AEA4ABD3F}"/>
              </a:ext>
            </a:extLst>
          </p:cNvPr>
          <p:cNvCxnSpPr>
            <a:stCxn id="6" idx="6"/>
            <a:endCxn id="5" idx="6"/>
          </p:cNvCxnSpPr>
          <p:nvPr/>
        </p:nvCxnSpPr>
        <p:spPr>
          <a:xfrm flipV="1">
            <a:off x="8917389" y="4430367"/>
            <a:ext cx="254939" cy="1300039"/>
          </a:xfrm>
          <a:prstGeom prst="curvedConnector3">
            <a:avLst>
              <a:gd name="adj1" fmla="val 283236"/>
            </a:avLst>
          </a:prstGeom>
          <a:ln>
            <a:solidFill>
              <a:schemeClr val="bg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02430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50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Collider Settings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CE43DA87-0396-25D2-56CE-664425310B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08548" y="750956"/>
            <a:ext cx="2481469" cy="315944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826BBF8-6D74-4B2B-0137-A2757781DD3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968" r="64777"/>
          <a:stretch/>
        </p:blipFill>
        <p:spPr>
          <a:xfrm>
            <a:off x="9308548" y="4061243"/>
            <a:ext cx="2481469" cy="2603426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1430A98D-F803-C12C-D77E-48D8DFE88E6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4"/>
          <a:srcRect t="11344" b="792"/>
          <a:stretch/>
        </p:blipFill>
        <p:spPr>
          <a:xfrm>
            <a:off x="225287" y="750956"/>
            <a:ext cx="8918713" cy="3498010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F1CF746-1C22-1966-08E6-670AB3BEF876}"/>
              </a:ext>
            </a:extLst>
          </p:cNvPr>
          <p:cNvSpPr/>
          <p:nvPr/>
        </p:nvSpPr>
        <p:spPr>
          <a:xfrm>
            <a:off x="7120834" y="1812554"/>
            <a:ext cx="998331" cy="115151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2FFFD775-E08A-8322-CFCF-F4DD60F32256}"/>
              </a:ext>
            </a:extLst>
          </p:cNvPr>
          <p:cNvSpPr txBox="1">
            <a:spLocks/>
          </p:cNvSpPr>
          <p:nvPr/>
        </p:nvSpPr>
        <p:spPr>
          <a:xfrm>
            <a:off x="7019786" y="1542521"/>
            <a:ext cx="1470992" cy="23911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File cache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6EDB0B9-6DE1-C0CB-AAF6-A86C8F78D9CE}"/>
              </a:ext>
            </a:extLst>
          </p:cNvPr>
          <p:cNvCxnSpPr>
            <a:cxnSpLocks/>
          </p:cNvCxnSpPr>
          <p:nvPr/>
        </p:nvCxnSpPr>
        <p:spPr>
          <a:xfrm flipH="1">
            <a:off x="8119165" y="1963400"/>
            <a:ext cx="1189383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A8D64EF6-F7CD-E01D-6EDB-55AB5257A479}"/>
              </a:ext>
            </a:extLst>
          </p:cNvPr>
          <p:cNvSpPr txBox="1">
            <a:spLocks/>
          </p:cNvSpPr>
          <p:nvPr/>
        </p:nvSpPr>
        <p:spPr>
          <a:xfrm>
            <a:off x="7019786" y="3012849"/>
            <a:ext cx="1276075" cy="38835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This node can cache the simulation or read the cache from the disk</a:t>
            </a:r>
          </a:p>
        </p:txBody>
      </p:sp>
    </p:spTree>
    <p:extLst>
      <p:ext uri="{BB962C8B-B14F-4D97-AF65-F5344CB8AC3E}">
        <p14:creationId xmlns:p14="http://schemas.microsoft.com/office/powerpoint/2010/main" val="368346801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F622BB6-B5B8-493D-7014-023EDE1DCD0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594820" y="1082261"/>
            <a:ext cx="2614954" cy="53176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1039CF4B-527F-A37F-B124-D82B2DA3E4B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378196" y="655655"/>
            <a:ext cx="5740378" cy="6033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9536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sp>
        <p:nvSpPr>
          <p:cNvPr id="3" name="Arrow: Right 2">
            <a:extLst>
              <a:ext uri="{FF2B5EF4-FFF2-40B4-BE49-F238E27FC236}">
                <a16:creationId xmlns:a16="http://schemas.microsoft.com/office/drawing/2014/main" id="{ABAFDA53-1099-5E55-DFC5-DAA019B74E67}"/>
              </a:ext>
            </a:extLst>
          </p:cNvPr>
          <p:cNvSpPr/>
          <p:nvPr/>
        </p:nvSpPr>
        <p:spPr>
          <a:xfrm>
            <a:off x="5495685" y="3076852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43200-99D5-D69D-FF49-CFA73F2C2DD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05654" y="2133601"/>
            <a:ext cx="3178200" cy="219910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6A690B0E-1C56-2B39-1996-83D68AA3D2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04084" y="508001"/>
            <a:ext cx="3666734" cy="60294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4474444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0">
            <a:extLst>
              <a:ext uri="{FF2B5EF4-FFF2-40B4-BE49-F238E27FC236}">
                <a16:creationId xmlns:a16="http://schemas.microsoft.com/office/drawing/2014/main" id="{3B1919EA-3518-E806-2566-22BC1DD95AC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4016" y="1935913"/>
            <a:ext cx="1342585" cy="138596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DC517-665F-A862-3300-3497AB2381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60565" y="565163"/>
            <a:ext cx="9401730" cy="60952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2650435" y="1323287"/>
            <a:ext cx="1046410" cy="92958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EAC7BA-BE22-0A1B-CB24-9FB39D4EFEEE}"/>
              </a:ext>
            </a:extLst>
          </p:cNvPr>
          <p:cNvSpPr/>
          <p:nvPr/>
        </p:nvSpPr>
        <p:spPr>
          <a:xfrm>
            <a:off x="2650435" y="3135130"/>
            <a:ext cx="1046410" cy="100910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95EA33A6-4A6A-FBE7-45C3-BA10813BFCE2}"/>
              </a:ext>
            </a:extLst>
          </p:cNvPr>
          <p:cNvSpPr txBox="1">
            <a:spLocks/>
          </p:cNvSpPr>
          <p:nvPr/>
        </p:nvSpPr>
        <p:spPr>
          <a:xfrm>
            <a:off x="2596080" y="1042073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Source geometry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C3C8C26-9166-2204-95E8-696A519B13D0}"/>
              </a:ext>
            </a:extLst>
          </p:cNvPr>
          <p:cNvSpPr txBox="1">
            <a:spLocks/>
          </p:cNvSpPr>
          <p:nvPr/>
        </p:nvSpPr>
        <p:spPr>
          <a:xfrm>
            <a:off x="2596080" y="4201395"/>
            <a:ext cx="1353068" cy="1009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burner as the collider so that the smoke doesn’t penetrate its surface</a:t>
            </a:r>
          </a:p>
        </p:txBody>
      </p:sp>
      <p:cxnSp>
        <p:nvCxnSpPr>
          <p:cNvPr id="19" name="Connector: Elbow 18">
            <a:extLst>
              <a:ext uri="{FF2B5EF4-FFF2-40B4-BE49-F238E27FC236}">
                <a16:creationId xmlns:a16="http://schemas.microsoft.com/office/drawing/2014/main" id="{BB944CBB-9DCA-BC87-4076-85483923C6A5}"/>
              </a:ext>
            </a:extLst>
          </p:cNvPr>
          <p:cNvCxnSpPr>
            <a:stCxn id="11" idx="1"/>
          </p:cNvCxnSpPr>
          <p:nvPr/>
        </p:nvCxnSpPr>
        <p:spPr>
          <a:xfrm rot="10800000" flipV="1">
            <a:off x="1307549" y="1788079"/>
            <a:ext cx="1342887" cy="610564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C5A5EBE9-7F41-7F60-21A9-2D464576D294}"/>
              </a:ext>
            </a:extLst>
          </p:cNvPr>
          <p:cNvCxnSpPr>
            <a:cxnSpLocks/>
            <a:stCxn id="13" idx="1"/>
          </p:cNvCxnSpPr>
          <p:nvPr/>
        </p:nvCxnSpPr>
        <p:spPr>
          <a:xfrm rot="10800000">
            <a:off x="1308235" y="2863436"/>
            <a:ext cx="1342201" cy="776247"/>
          </a:xfrm>
          <a:prstGeom prst="bentConnector2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284883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DC517-665F-A862-3300-3497AB2381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0565" y="565163"/>
            <a:ext cx="9401730" cy="60952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2650435" y="1323287"/>
            <a:ext cx="1046410" cy="92958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BEAC7BA-BE22-0A1B-CB24-9FB39D4EFEEE}"/>
              </a:ext>
            </a:extLst>
          </p:cNvPr>
          <p:cNvSpPr/>
          <p:nvPr/>
        </p:nvSpPr>
        <p:spPr>
          <a:xfrm>
            <a:off x="2650435" y="3135130"/>
            <a:ext cx="1046410" cy="100910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Subtitle 2">
            <a:extLst>
              <a:ext uri="{FF2B5EF4-FFF2-40B4-BE49-F238E27FC236}">
                <a16:creationId xmlns:a16="http://schemas.microsoft.com/office/drawing/2014/main" id="{95EA33A6-4A6A-FBE7-45C3-BA10813BFCE2}"/>
              </a:ext>
            </a:extLst>
          </p:cNvPr>
          <p:cNvSpPr txBox="1">
            <a:spLocks/>
          </p:cNvSpPr>
          <p:nvPr/>
        </p:nvSpPr>
        <p:spPr>
          <a:xfrm>
            <a:off x="2596080" y="1042073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Source geometry</a:t>
            </a:r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AC3C8C26-9166-2204-95E8-696A519B13D0}"/>
              </a:ext>
            </a:extLst>
          </p:cNvPr>
          <p:cNvSpPr txBox="1">
            <a:spLocks/>
          </p:cNvSpPr>
          <p:nvPr/>
        </p:nvSpPr>
        <p:spPr>
          <a:xfrm>
            <a:off x="2596080" y="4201395"/>
            <a:ext cx="1353068" cy="1009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burner as the collider so that the smoke doesn’t penetrate its surface</a:t>
            </a:r>
          </a:p>
        </p:txBody>
      </p:sp>
      <p:pic>
        <p:nvPicPr>
          <p:cNvPr id="3" name="smoke1">
            <a:hlinkClick r:id="" action="ppaction://media"/>
            <a:extLst>
              <a:ext uri="{FF2B5EF4-FFF2-40B4-BE49-F238E27FC236}">
                <a16:creationId xmlns:a16="http://schemas.microsoft.com/office/drawing/2014/main" id="{3491C0C2-E835-FE90-11D3-46D127D92E1F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41390" t="1189" r="41219" b="-1189"/>
          <a:stretch/>
        </p:blipFill>
        <p:spPr>
          <a:xfrm>
            <a:off x="309217" y="1042073"/>
            <a:ext cx="1802297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898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956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4BDC517-665F-A862-3300-3497AB23817F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3"/>
          <a:srcRect r="42098"/>
          <a:stretch/>
        </p:blipFill>
        <p:spPr>
          <a:xfrm>
            <a:off x="6496460" y="565163"/>
            <a:ext cx="5443748" cy="609523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8415129" y="771113"/>
            <a:ext cx="1338469" cy="183073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E6088F7-0AEE-E36D-D597-847F432EAB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62716" y="565163"/>
            <a:ext cx="2533744" cy="6095232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853939D8-0089-FC16-3862-717E62F2B00C}"/>
              </a:ext>
            </a:extLst>
          </p:cNvPr>
          <p:cNvSpPr/>
          <p:nvPr/>
        </p:nvSpPr>
        <p:spPr>
          <a:xfrm>
            <a:off x="4122347" y="1795674"/>
            <a:ext cx="231760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E5B97C22-6851-2BC6-53CD-D907929AEDAB}"/>
              </a:ext>
            </a:extLst>
          </p:cNvPr>
          <p:cNvSpPr txBox="1">
            <a:spLocks/>
          </p:cNvSpPr>
          <p:nvPr/>
        </p:nvSpPr>
        <p:spPr>
          <a:xfrm>
            <a:off x="710597" y="1406944"/>
            <a:ext cx="2758733" cy="77746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accent4"/>
                </a:solidFill>
              </a:rPr>
              <a:t>Absolute: </a:t>
            </a:r>
            <a:r>
              <a:rPr lang="en-US" sz="1000" dirty="0">
                <a:solidFill>
                  <a:srgbClr val="B579B1"/>
                </a:solidFill>
              </a:rPr>
              <a:t>the voxel size of the emitter is in   </a:t>
            </a:r>
          </a:p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B579B1"/>
                </a:solidFill>
              </a:rPr>
              <a:t>                  world-space unite</a:t>
            </a:r>
          </a:p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lang="en-US" sz="1000" dirty="0">
                <a:solidFill>
                  <a:schemeClr val="accent4"/>
                </a:solidFill>
              </a:rPr>
              <a:t>Relative: </a:t>
            </a:r>
            <a:r>
              <a:rPr lang="en-US" sz="1000" dirty="0">
                <a:solidFill>
                  <a:srgbClr val="B579B1"/>
                </a:solidFill>
              </a:rPr>
              <a:t>the voxel size is proportional to the size  </a:t>
            </a:r>
          </a:p>
          <a:p>
            <a:pPr algn="l">
              <a:lnSpc>
                <a:spcPct val="100000"/>
              </a:lnSpc>
              <a:spcBef>
                <a:spcPts val="100"/>
              </a:spcBef>
            </a:pPr>
            <a:r>
              <a:rPr lang="en-US" sz="1000" dirty="0">
                <a:solidFill>
                  <a:srgbClr val="B579B1"/>
                </a:solidFill>
              </a:rPr>
              <a:t>                 of the bounding box of the emitter</a:t>
            </a:r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CD8B3762-3E4B-D6AA-EFC8-CB8EFC318DA9}"/>
              </a:ext>
            </a:extLst>
          </p:cNvPr>
          <p:cNvCxnSpPr>
            <a:stCxn id="8" idx="1"/>
          </p:cNvCxnSpPr>
          <p:nvPr/>
        </p:nvCxnSpPr>
        <p:spPr>
          <a:xfrm flipH="1">
            <a:off x="3440545" y="1891750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1EF539D8-B81D-9CFB-A96E-F591D51B928E}"/>
              </a:ext>
            </a:extLst>
          </p:cNvPr>
          <p:cNvSpPr/>
          <p:nvPr/>
        </p:nvSpPr>
        <p:spPr>
          <a:xfrm>
            <a:off x="4122347" y="2246248"/>
            <a:ext cx="231760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7F9C3FF-3E55-9969-51C7-7DA5C15E2058}"/>
              </a:ext>
            </a:extLst>
          </p:cNvPr>
          <p:cNvCxnSpPr>
            <a:stCxn id="16" idx="1"/>
          </p:cNvCxnSpPr>
          <p:nvPr/>
        </p:nvCxnSpPr>
        <p:spPr>
          <a:xfrm flipH="1">
            <a:off x="3440545" y="2342324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C86910BF-9FC3-8C35-4A47-D840375360FD}"/>
              </a:ext>
            </a:extLst>
          </p:cNvPr>
          <p:cNvSpPr txBox="1">
            <a:spLocks/>
          </p:cNvSpPr>
          <p:nvPr/>
        </p:nvSpPr>
        <p:spPr>
          <a:xfrm>
            <a:off x="836423" y="2213113"/>
            <a:ext cx="2404718" cy="388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accent4"/>
                </a:solidFill>
              </a:rPr>
              <a:t>Shell: </a:t>
            </a:r>
            <a:r>
              <a:rPr lang="en-US" sz="1000" dirty="0">
                <a:solidFill>
                  <a:srgbClr val="B579B1"/>
                </a:solidFill>
              </a:rPr>
              <a:t>voxelizes the mesh as a thin shell </a:t>
            </a:r>
            <a:r>
              <a:rPr lang="en-US" sz="1000" dirty="0">
                <a:solidFill>
                  <a:schemeClr val="accent4"/>
                </a:solidFill>
              </a:rPr>
              <a:t>Solid: </a:t>
            </a:r>
            <a:r>
              <a:rPr lang="en-US" sz="1000" dirty="0">
                <a:solidFill>
                  <a:srgbClr val="B579B1"/>
                </a:solidFill>
              </a:rPr>
              <a:t>voxelizes the mesh as a solid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9657D14C-FBBE-0EE1-BAA2-9792F84D5EE0}"/>
              </a:ext>
            </a:extLst>
          </p:cNvPr>
          <p:cNvSpPr/>
          <p:nvPr/>
        </p:nvSpPr>
        <p:spPr>
          <a:xfrm>
            <a:off x="4122347" y="2732161"/>
            <a:ext cx="231760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B96B24C-5EAC-299B-417C-2AFF5EBB9129}"/>
              </a:ext>
            </a:extLst>
          </p:cNvPr>
          <p:cNvCxnSpPr>
            <a:stCxn id="22" idx="1"/>
          </p:cNvCxnSpPr>
          <p:nvPr/>
        </p:nvCxnSpPr>
        <p:spPr>
          <a:xfrm flipH="1">
            <a:off x="3440545" y="2828237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3CF0FD44-46BC-2DF6-A347-F44E87B1A693}"/>
              </a:ext>
            </a:extLst>
          </p:cNvPr>
          <p:cNvSpPr/>
          <p:nvPr/>
        </p:nvSpPr>
        <p:spPr>
          <a:xfrm>
            <a:off x="4122347" y="4171160"/>
            <a:ext cx="231760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CF16E511-745E-284E-EF3C-14A74F6433AF}"/>
              </a:ext>
            </a:extLst>
          </p:cNvPr>
          <p:cNvCxnSpPr>
            <a:stCxn id="24" idx="1"/>
          </p:cNvCxnSpPr>
          <p:nvPr/>
        </p:nvCxnSpPr>
        <p:spPr>
          <a:xfrm flipH="1">
            <a:off x="3440545" y="4267236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DC5FD538-E7A0-4806-C571-8DE4CA21A0FE}"/>
              </a:ext>
            </a:extLst>
          </p:cNvPr>
          <p:cNvSpPr/>
          <p:nvPr/>
        </p:nvSpPr>
        <p:spPr>
          <a:xfrm>
            <a:off x="4122347" y="4661491"/>
            <a:ext cx="231760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5495AC8C-1414-0001-F154-460B2BBC629A}"/>
              </a:ext>
            </a:extLst>
          </p:cNvPr>
          <p:cNvCxnSpPr>
            <a:stCxn id="26" idx="1"/>
          </p:cNvCxnSpPr>
          <p:nvPr/>
        </p:nvCxnSpPr>
        <p:spPr>
          <a:xfrm flipH="1">
            <a:off x="3440545" y="4757567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ubtitle 2">
            <a:extLst>
              <a:ext uri="{FF2B5EF4-FFF2-40B4-BE49-F238E27FC236}">
                <a16:creationId xmlns:a16="http://schemas.microsoft.com/office/drawing/2014/main" id="{9FEF335F-70A5-B4AD-6FC4-D389F87680F3}"/>
              </a:ext>
            </a:extLst>
          </p:cNvPr>
          <p:cNvSpPr txBox="1">
            <a:spLocks/>
          </p:cNvSpPr>
          <p:nvPr/>
        </p:nvSpPr>
        <p:spPr>
          <a:xfrm>
            <a:off x="322470" y="2710651"/>
            <a:ext cx="3118075" cy="388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accent4"/>
                </a:solidFill>
              </a:rPr>
              <a:t>Geo Detail Size: </a:t>
            </a:r>
            <a:r>
              <a:rPr lang="en-US" sz="1000" dirty="0">
                <a:solidFill>
                  <a:srgbClr val="B579B1"/>
                </a:solidFill>
              </a:rPr>
              <a:t>the size of the smallest resolvable detail  </a:t>
            </a:r>
          </a:p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B579B1"/>
                </a:solidFill>
              </a:rPr>
              <a:t>                             in the voxelized emitter 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01276626-2FEF-44D5-8ACC-A97DE8CC8689}"/>
              </a:ext>
            </a:extLst>
          </p:cNvPr>
          <p:cNvSpPr txBox="1">
            <a:spLocks/>
          </p:cNvSpPr>
          <p:nvPr/>
        </p:nvSpPr>
        <p:spPr>
          <a:xfrm>
            <a:off x="294140" y="4157351"/>
            <a:ext cx="3118075" cy="388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accent4"/>
                </a:solidFill>
              </a:rPr>
              <a:t>Fluid Detail Size: </a:t>
            </a:r>
            <a:r>
              <a:rPr lang="en-US" sz="1000" dirty="0">
                <a:solidFill>
                  <a:srgbClr val="B579B1"/>
                </a:solidFill>
              </a:rPr>
              <a:t>the size of the smallest resolvable detail  </a:t>
            </a:r>
          </a:p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B579B1"/>
                </a:solidFill>
              </a:rPr>
              <a:t>                              in the smoke</a:t>
            </a:r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2017C2E4-3A2C-E1A9-7A17-14A2DD452CF7}"/>
              </a:ext>
            </a:extLst>
          </p:cNvPr>
          <p:cNvSpPr txBox="1">
            <a:spLocks/>
          </p:cNvSpPr>
          <p:nvPr/>
        </p:nvSpPr>
        <p:spPr>
          <a:xfrm>
            <a:off x="863457" y="4661491"/>
            <a:ext cx="2577088" cy="388725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chemeClr val="accent4"/>
                </a:solidFill>
              </a:rPr>
              <a:t>Rate: </a:t>
            </a:r>
            <a:r>
              <a:rPr lang="en-US" sz="1000" dirty="0">
                <a:solidFill>
                  <a:srgbClr val="B579B1"/>
                </a:solidFill>
              </a:rPr>
              <a:t>adds and blends a source at a time-</a:t>
            </a:r>
          </a:p>
          <a:p>
            <a:pPr algn="l">
              <a:spcBef>
                <a:spcPts val="100"/>
              </a:spcBef>
            </a:pPr>
            <a:r>
              <a:rPr lang="en-US" sz="1000" dirty="0">
                <a:solidFill>
                  <a:srgbClr val="B579B1"/>
                </a:solidFill>
              </a:rPr>
              <a:t>          dependent rate</a:t>
            </a:r>
          </a:p>
        </p:txBody>
      </p:sp>
    </p:spTree>
    <p:extLst>
      <p:ext uri="{BB962C8B-B14F-4D97-AF65-F5344CB8AC3E}">
        <p14:creationId xmlns:p14="http://schemas.microsoft.com/office/powerpoint/2010/main" val="25652079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FE2B1A4-EA3B-62D6-8B60-6FA7877C49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1778" b="2122"/>
          <a:stretch/>
        </p:blipFill>
        <p:spPr>
          <a:xfrm>
            <a:off x="4425816" y="508001"/>
            <a:ext cx="7536481" cy="6175512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6397202" y="1021672"/>
            <a:ext cx="1372989" cy="154041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C63EB6-D567-3374-3F26-991A3296BE9D}"/>
              </a:ext>
            </a:extLst>
          </p:cNvPr>
          <p:cNvSpPr txBox="1">
            <a:spLocks/>
          </p:cNvSpPr>
          <p:nvPr/>
        </p:nvSpPr>
        <p:spPr>
          <a:xfrm>
            <a:off x="6379534" y="759360"/>
            <a:ext cx="1421579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Vary source property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D49F4896-4750-3532-5964-41E214F750F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87428" y="530628"/>
            <a:ext cx="1988248" cy="2259910"/>
          </a:xfrm>
          <a:prstGeom prst="rect">
            <a:avLst/>
          </a:prstGeom>
        </p:spPr>
      </p:pic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AD187C77-79CE-C20C-88A3-6D5B1E7E22C0}"/>
              </a:ext>
            </a:extLst>
          </p:cNvPr>
          <p:cNvCxnSpPr>
            <a:cxnSpLocks/>
          </p:cNvCxnSpPr>
          <p:nvPr/>
        </p:nvCxnSpPr>
        <p:spPr>
          <a:xfrm>
            <a:off x="4175676" y="1272208"/>
            <a:ext cx="2221526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Rectangle 30">
            <a:extLst>
              <a:ext uri="{FF2B5EF4-FFF2-40B4-BE49-F238E27FC236}">
                <a16:creationId xmlns:a16="http://schemas.microsoft.com/office/drawing/2014/main" id="{BD3D3C0B-2E04-44A5-26AF-AD16F4F94FEB}"/>
              </a:ext>
            </a:extLst>
          </p:cNvPr>
          <p:cNvSpPr/>
          <p:nvPr/>
        </p:nvSpPr>
        <p:spPr>
          <a:xfrm>
            <a:off x="2339769" y="895991"/>
            <a:ext cx="179932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AA93D95-E404-1CB3-E618-9379982ED998}"/>
              </a:ext>
            </a:extLst>
          </p:cNvPr>
          <p:cNvCxnSpPr>
            <a:cxnSpLocks/>
            <a:stCxn id="31" idx="1"/>
          </p:cNvCxnSpPr>
          <p:nvPr/>
        </p:nvCxnSpPr>
        <p:spPr>
          <a:xfrm flipH="1">
            <a:off x="1657967" y="992067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Subtitle 2">
            <a:extLst>
              <a:ext uri="{FF2B5EF4-FFF2-40B4-BE49-F238E27FC236}">
                <a16:creationId xmlns:a16="http://schemas.microsoft.com/office/drawing/2014/main" id="{125CFFA7-1552-BEEE-112A-6E11A320A752}"/>
              </a:ext>
            </a:extLst>
          </p:cNvPr>
          <p:cNvSpPr txBox="1">
            <a:spLocks/>
          </p:cNvSpPr>
          <p:nvPr/>
        </p:nvSpPr>
        <p:spPr>
          <a:xfrm>
            <a:off x="136631" y="890834"/>
            <a:ext cx="1540027" cy="284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B579B1"/>
                </a:solidFill>
              </a:rPr>
              <a:t>Specify the property that you want to vary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2A335662-F782-1C82-1456-FA17AF9FC022}"/>
              </a:ext>
            </a:extLst>
          </p:cNvPr>
          <p:cNvSpPr/>
          <p:nvPr/>
        </p:nvSpPr>
        <p:spPr>
          <a:xfrm>
            <a:off x="2339769" y="1811130"/>
            <a:ext cx="1799327" cy="384314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7CF99803-C150-773A-5CA5-54F756178201}"/>
              </a:ext>
            </a:extLst>
          </p:cNvPr>
          <p:cNvCxnSpPr>
            <a:cxnSpLocks/>
          </p:cNvCxnSpPr>
          <p:nvPr/>
        </p:nvCxnSpPr>
        <p:spPr>
          <a:xfrm flipH="1">
            <a:off x="1657967" y="2021319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8" name="Picture 37">
            <a:extLst>
              <a:ext uri="{FF2B5EF4-FFF2-40B4-BE49-F238E27FC236}">
                <a16:creationId xmlns:a16="http://schemas.microsoft.com/office/drawing/2014/main" id="{2A58CE32-72D1-9C96-EF3C-405A4E24DA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37123" y="3040936"/>
            <a:ext cx="1713783" cy="3498273"/>
          </a:xfrm>
          <a:prstGeom prst="rect">
            <a:avLst/>
          </a:prstGeom>
        </p:spPr>
      </p:pic>
      <p:sp>
        <p:nvSpPr>
          <p:cNvPr id="39" name="Subtitle 2">
            <a:extLst>
              <a:ext uri="{FF2B5EF4-FFF2-40B4-BE49-F238E27FC236}">
                <a16:creationId xmlns:a16="http://schemas.microsoft.com/office/drawing/2014/main" id="{1E9B4C59-C3C5-711B-F92F-D62DFD1945B6}"/>
              </a:ext>
            </a:extLst>
          </p:cNvPr>
          <p:cNvSpPr txBox="1">
            <a:spLocks/>
          </p:cNvSpPr>
          <p:nvPr/>
        </p:nvSpPr>
        <p:spPr>
          <a:xfrm>
            <a:off x="127796" y="1791879"/>
            <a:ext cx="1540027" cy="2849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B579B1"/>
                </a:solidFill>
              </a:rPr>
              <a:t>The range of the values for the specified property. In this case, the fog density emitted using the specified mode will vary between 0.2 and 1.</a:t>
            </a:r>
          </a:p>
        </p:txBody>
      </p:sp>
      <p:pic>
        <p:nvPicPr>
          <p:cNvPr id="41" name="Picture 40">
            <a:extLst>
              <a:ext uri="{FF2B5EF4-FFF2-40B4-BE49-F238E27FC236}">
                <a16:creationId xmlns:a16="http://schemas.microsoft.com/office/drawing/2014/main" id="{1A5D69C9-4086-3D58-27DC-87E9E0F23B5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5574" y="3064931"/>
            <a:ext cx="1196063" cy="3474278"/>
          </a:xfrm>
          <a:prstGeom prst="rect">
            <a:avLst/>
          </a:prstGeom>
        </p:spPr>
      </p:pic>
      <p:sp>
        <p:nvSpPr>
          <p:cNvPr id="42" name="Subtitle 2">
            <a:extLst>
              <a:ext uri="{FF2B5EF4-FFF2-40B4-BE49-F238E27FC236}">
                <a16:creationId xmlns:a16="http://schemas.microsoft.com/office/drawing/2014/main" id="{DCA3A5AB-E7CC-7260-869E-75FF8F17ADC8}"/>
              </a:ext>
            </a:extLst>
          </p:cNvPr>
          <p:cNvSpPr txBox="1">
            <a:spLocks/>
          </p:cNvSpPr>
          <p:nvPr/>
        </p:nvSpPr>
        <p:spPr>
          <a:xfrm>
            <a:off x="417800" y="6383309"/>
            <a:ext cx="1885201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Without</a:t>
            </a:r>
            <a:r>
              <a:rPr lang="en-US" sz="1100" dirty="0">
                <a:solidFill>
                  <a:srgbClr val="509AB8"/>
                </a:solidFill>
              </a:rPr>
              <a:t> varying fog density</a:t>
            </a:r>
          </a:p>
        </p:txBody>
      </p:sp>
      <p:sp>
        <p:nvSpPr>
          <p:cNvPr id="43" name="Subtitle 2">
            <a:extLst>
              <a:ext uri="{FF2B5EF4-FFF2-40B4-BE49-F238E27FC236}">
                <a16:creationId xmlns:a16="http://schemas.microsoft.com/office/drawing/2014/main" id="{FE9A1DAD-F457-DEE7-6879-D48A1DDABEEF}"/>
              </a:ext>
            </a:extLst>
          </p:cNvPr>
          <p:cNvSpPr txBox="1">
            <a:spLocks/>
          </p:cNvSpPr>
          <p:nvPr/>
        </p:nvSpPr>
        <p:spPr>
          <a:xfrm>
            <a:off x="2592078" y="6383309"/>
            <a:ext cx="1697764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chemeClr val="accent5">
                    <a:lumMod val="40000"/>
                    <a:lumOff val="60000"/>
                  </a:schemeClr>
                </a:solidFill>
              </a:rPr>
              <a:t>With</a:t>
            </a:r>
            <a:r>
              <a:rPr lang="en-US" sz="1100" dirty="0">
                <a:solidFill>
                  <a:srgbClr val="509AB8"/>
                </a:solidFill>
              </a:rPr>
              <a:t> varying fog density</a:t>
            </a:r>
          </a:p>
        </p:txBody>
      </p:sp>
    </p:spTree>
    <p:extLst>
      <p:ext uri="{BB962C8B-B14F-4D97-AF65-F5344CB8AC3E}">
        <p14:creationId xmlns:p14="http://schemas.microsoft.com/office/powerpoint/2010/main" val="260181431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FE2B1A4-EA3B-62D6-8B60-6FA7877C49A7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1778" b="2122"/>
          <a:stretch/>
        </p:blipFill>
        <p:spPr>
          <a:xfrm>
            <a:off x="4425816" y="508001"/>
            <a:ext cx="7536481" cy="6175512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8482210" y="4542333"/>
            <a:ext cx="1372989" cy="203516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21C63EB6-D567-3374-3F26-991A3296BE9D}"/>
              </a:ext>
            </a:extLst>
          </p:cNvPr>
          <p:cNvSpPr txBox="1">
            <a:spLocks/>
          </p:cNvSpPr>
          <p:nvPr/>
        </p:nvSpPr>
        <p:spPr>
          <a:xfrm>
            <a:off x="1255360" y="6069890"/>
            <a:ext cx="1967222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Change the style to “fluffy” for a more dynamic appearance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630DDBE-35B9-7683-A04F-3F37FCFE2C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50212" y="1126199"/>
            <a:ext cx="2359580" cy="49848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A5BED28-5680-CF5C-0C87-D25E2166C95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68219" y="4157639"/>
            <a:ext cx="2300017" cy="2419857"/>
          </a:xfrm>
          <a:prstGeom prst="rect">
            <a:avLst/>
          </a:prstGeom>
        </p:spPr>
      </p:pic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771F2418-0540-E9C7-631D-BF38E0E48041}"/>
              </a:ext>
            </a:extLst>
          </p:cNvPr>
          <p:cNvCxnSpPr>
            <a:cxnSpLocks/>
          </p:cNvCxnSpPr>
          <p:nvPr/>
        </p:nvCxnSpPr>
        <p:spPr>
          <a:xfrm>
            <a:off x="7868236" y="5362712"/>
            <a:ext cx="613974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475A979-B045-2370-B898-D2CA6BDADD4D}"/>
              </a:ext>
            </a:extLst>
          </p:cNvPr>
          <p:cNvSpPr/>
          <p:nvPr/>
        </p:nvSpPr>
        <p:spPr>
          <a:xfrm>
            <a:off x="5734696" y="4798430"/>
            <a:ext cx="2097340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62732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>
            <a:extLst>
              <a:ext uri="{FF2B5EF4-FFF2-40B4-BE49-F238E27FC236}">
                <a16:creationId xmlns:a16="http://schemas.microsoft.com/office/drawing/2014/main" id="{768AC524-4242-7F05-0EAB-346CAA9B04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74458" y="584224"/>
            <a:ext cx="6455858" cy="6110086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9561364" y="3716904"/>
            <a:ext cx="913582" cy="1164314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217D3A-6184-C646-D45E-58F04D0CBCE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1145" r="14313"/>
          <a:stretch/>
        </p:blipFill>
        <p:spPr>
          <a:xfrm>
            <a:off x="458315" y="1301549"/>
            <a:ext cx="2382166" cy="5110108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B6E8C7F1-E060-C02F-B90B-427E5348BE16}"/>
              </a:ext>
            </a:extLst>
          </p:cNvPr>
          <p:cNvSpPr/>
          <p:nvPr/>
        </p:nvSpPr>
        <p:spPr>
          <a:xfrm>
            <a:off x="5594649" y="3716903"/>
            <a:ext cx="3643426" cy="1460277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A9207511-AA2E-27D1-F0D8-ECF30DFEFC01}"/>
              </a:ext>
            </a:extLst>
          </p:cNvPr>
          <p:cNvSpPr txBox="1">
            <a:spLocks/>
          </p:cNvSpPr>
          <p:nvPr/>
        </p:nvSpPr>
        <p:spPr>
          <a:xfrm>
            <a:off x="9263191" y="3452645"/>
            <a:ext cx="1509927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Turbulence influence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083FEAE2-4C8A-0D6D-F0BB-CFFCC1936C9A}"/>
              </a:ext>
            </a:extLst>
          </p:cNvPr>
          <p:cNvSpPr txBox="1">
            <a:spLocks/>
          </p:cNvSpPr>
          <p:nvPr/>
        </p:nvSpPr>
        <p:spPr>
          <a:xfrm>
            <a:off x="5512826" y="3284331"/>
            <a:ext cx="364342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Connect an animated fractal turbulence field to the turbulence influence and use it to provide the accelerations 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12D3BB8B-5A02-FAE0-5847-2CB329E2B9A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651955" y="5233890"/>
            <a:ext cx="1586120" cy="1383097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3D5FB592-263F-30C2-26EE-4DF869A39CA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638388" y="3748820"/>
            <a:ext cx="1291928" cy="1132399"/>
          </a:xfrm>
          <a:prstGeom prst="rect">
            <a:avLst/>
          </a:prstGeom>
        </p:spPr>
      </p:pic>
      <p:sp>
        <p:nvSpPr>
          <p:cNvPr id="22" name="Subtitle 2">
            <a:extLst>
              <a:ext uri="{FF2B5EF4-FFF2-40B4-BE49-F238E27FC236}">
                <a16:creationId xmlns:a16="http://schemas.microsoft.com/office/drawing/2014/main" id="{41F2C645-3209-0F44-B0DB-ECA4D25CF52C}"/>
              </a:ext>
            </a:extLst>
          </p:cNvPr>
          <p:cNvSpPr txBox="1">
            <a:spLocks/>
          </p:cNvSpPr>
          <p:nvPr/>
        </p:nvSpPr>
        <p:spPr>
          <a:xfrm>
            <a:off x="3480990" y="6441233"/>
            <a:ext cx="1874301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For visualizing a vector field</a:t>
            </a:r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A3E0FB89-FF7B-0D1B-595C-5263C3DF3B2B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l="4531" r="6756"/>
          <a:stretch/>
        </p:blipFill>
        <p:spPr>
          <a:xfrm>
            <a:off x="3407538" y="1311028"/>
            <a:ext cx="1874301" cy="3634126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36596D6F-2DDC-23CD-ECC5-22946FB5DBF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480990" y="5080622"/>
            <a:ext cx="1766755" cy="1225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302802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8202236F-AC62-563D-622B-E9E058C42DC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36057" y="460716"/>
            <a:ext cx="6095691" cy="625741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DBEA3BF-B1F8-E2F4-0A9C-58D048590F6C}"/>
              </a:ext>
            </a:extLst>
          </p:cNvPr>
          <p:cNvSpPr/>
          <p:nvPr/>
        </p:nvSpPr>
        <p:spPr>
          <a:xfrm>
            <a:off x="9750002" y="4542956"/>
            <a:ext cx="856155" cy="75349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F217D3A-6184-C646-D45E-58F04D0CBCE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127"/>
          <a:stretch/>
        </p:blipFill>
        <p:spPr>
          <a:xfrm>
            <a:off x="151834" y="1766957"/>
            <a:ext cx="2457862" cy="4277859"/>
          </a:xfrm>
          <a:prstGeom prst="rect">
            <a:avLst/>
          </a:prstGeom>
        </p:spPr>
      </p:pic>
      <p:sp>
        <p:nvSpPr>
          <p:cNvPr id="16" name="Subtitle 2">
            <a:extLst>
              <a:ext uri="{FF2B5EF4-FFF2-40B4-BE49-F238E27FC236}">
                <a16:creationId xmlns:a16="http://schemas.microsoft.com/office/drawing/2014/main" id="{A9207511-AA2E-27D1-F0D8-ECF30DFEFC01}"/>
              </a:ext>
            </a:extLst>
          </p:cNvPr>
          <p:cNvSpPr txBox="1">
            <a:spLocks/>
          </p:cNvSpPr>
          <p:nvPr/>
        </p:nvSpPr>
        <p:spPr>
          <a:xfrm>
            <a:off x="9347200" y="4304660"/>
            <a:ext cx="1509927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Dissipation influence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8AEACA83-5624-1B57-3B53-0B6EDA6D33C0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6645" r="8435"/>
          <a:stretch/>
        </p:blipFill>
        <p:spPr>
          <a:xfrm>
            <a:off x="3183132" y="1679518"/>
            <a:ext cx="2201769" cy="4395305"/>
          </a:xfrm>
          <a:prstGeom prst="rect">
            <a:avLst/>
          </a:prstGeom>
        </p:spPr>
      </p:pic>
      <p:sp>
        <p:nvSpPr>
          <p:cNvPr id="22" name="Arrow: Right 21">
            <a:extLst>
              <a:ext uri="{FF2B5EF4-FFF2-40B4-BE49-F238E27FC236}">
                <a16:creationId xmlns:a16="http://schemas.microsoft.com/office/drawing/2014/main" id="{AD7361B3-BD1E-756A-FD32-B8C2DB4A010C}"/>
              </a:ext>
            </a:extLst>
          </p:cNvPr>
          <p:cNvSpPr/>
          <p:nvPr/>
        </p:nvSpPr>
        <p:spPr>
          <a:xfrm>
            <a:off x="1993347" y="5188529"/>
            <a:ext cx="1625599" cy="226148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tx1">
              <a:lumMod val="65000"/>
              <a:lumOff val="3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E9D16A87-5317-8DB6-1D32-AAEE3B70F04C}"/>
              </a:ext>
            </a:extLst>
          </p:cNvPr>
          <p:cNvSpPr txBox="1">
            <a:spLocks/>
          </p:cNvSpPr>
          <p:nvPr/>
        </p:nvSpPr>
        <p:spPr>
          <a:xfrm>
            <a:off x="1915271" y="4962381"/>
            <a:ext cx="184000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Add dissipation influence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002DFC0B-CE8D-F273-7196-CE2310BEC37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13585" y="4542957"/>
            <a:ext cx="2260502" cy="1000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07125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A close-up of a flame&#10;&#10;Description automatically generated with medium confidence">
            <a:extLst>
              <a:ext uri="{FF2B5EF4-FFF2-40B4-BE49-F238E27FC236}">
                <a16:creationId xmlns:a16="http://schemas.microsoft.com/office/drawing/2014/main" id="{52DF0378-DF4B-CB7C-B39F-220822F2408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8892" y="1814545"/>
            <a:ext cx="2232238" cy="3955311"/>
          </a:xfrm>
          <a:prstGeom prst="rect">
            <a:avLst/>
          </a:prstGeom>
        </p:spPr>
      </p:pic>
      <p:sp>
        <p:nvSpPr>
          <p:cNvPr id="8" name="Subtitle 2">
            <a:extLst>
              <a:ext uri="{FF2B5EF4-FFF2-40B4-BE49-F238E27FC236}">
                <a16:creationId xmlns:a16="http://schemas.microsoft.com/office/drawing/2014/main" id="{17C3D7A9-1B3E-6F2B-D567-C69CF10F55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Types of Simulations</a:t>
            </a:r>
          </a:p>
        </p:txBody>
      </p:sp>
      <p:pic>
        <p:nvPicPr>
          <p:cNvPr id="14" name="Picture 13" descr="A picture containing snow, outdoor, nature, igloo&#10;&#10;Description automatically generated">
            <a:extLst>
              <a:ext uri="{FF2B5EF4-FFF2-40B4-BE49-F238E27FC236}">
                <a16:creationId xmlns:a16="http://schemas.microsoft.com/office/drawing/2014/main" id="{0F54A35D-6A07-C1C7-7134-D41C01F7DFA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6104" y="2090684"/>
            <a:ext cx="3003826" cy="3251313"/>
          </a:xfrm>
          <a:prstGeom prst="rect">
            <a:avLst/>
          </a:prstGeom>
        </p:spPr>
      </p:pic>
      <p:sp>
        <p:nvSpPr>
          <p:cNvPr id="15" name="Subtitle 2">
            <a:extLst>
              <a:ext uri="{FF2B5EF4-FFF2-40B4-BE49-F238E27FC236}">
                <a16:creationId xmlns:a16="http://schemas.microsoft.com/office/drawing/2014/main" id="{F7D68E0B-5449-39B3-0ABC-DCF031B88212}"/>
              </a:ext>
            </a:extLst>
          </p:cNvPr>
          <p:cNvSpPr txBox="1">
            <a:spLocks/>
          </p:cNvSpPr>
          <p:nvPr/>
        </p:nvSpPr>
        <p:spPr>
          <a:xfrm>
            <a:off x="1833635" y="5585791"/>
            <a:ext cx="97841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Particles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51A89D7A-9D34-EA4D-528A-8097B830796B}"/>
              </a:ext>
            </a:extLst>
          </p:cNvPr>
          <p:cNvSpPr txBox="1">
            <a:spLocks/>
          </p:cNvSpPr>
          <p:nvPr/>
        </p:nvSpPr>
        <p:spPr>
          <a:xfrm>
            <a:off x="5505966" y="5585791"/>
            <a:ext cx="97841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Aero</a:t>
            </a:r>
          </a:p>
        </p:txBody>
      </p:sp>
      <p:sp>
        <p:nvSpPr>
          <p:cNvPr id="17" name="Subtitle 2">
            <a:extLst>
              <a:ext uri="{FF2B5EF4-FFF2-40B4-BE49-F238E27FC236}">
                <a16:creationId xmlns:a16="http://schemas.microsoft.com/office/drawing/2014/main" id="{841D9DD9-E1E5-CF03-54B3-737CA3BCDED9}"/>
              </a:ext>
            </a:extLst>
          </p:cNvPr>
          <p:cNvSpPr txBox="1">
            <a:spLocks/>
          </p:cNvSpPr>
          <p:nvPr/>
        </p:nvSpPr>
        <p:spPr>
          <a:xfrm>
            <a:off x="8515833" y="5585791"/>
            <a:ext cx="2549990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400" dirty="0">
                <a:solidFill>
                  <a:srgbClr val="509AB8"/>
                </a:solidFill>
              </a:rPr>
              <a:t>MPM (Material Particle Method)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B9C75A4B-C0C8-B8F3-1F77-5D26E11C826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7313"/>
          <a:stretch/>
        </p:blipFill>
        <p:spPr>
          <a:xfrm rot="20981234">
            <a:off x="510978" y="2605537"/>
            <a:ext cx="3584765" cy="275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233870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Picture 23">
            <a:extLst>
              <a:ext uri="{FF2B5EF4-FFF2-40B4-BE49-F238E27FC236}">
                <a16:creationId xmlns:a16="http://schemas.microsoft.com/office/drawing/2014/main" id="{8202236F-AC62-563D-622B-E9E058C42D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6057" y="460716"/>
            <a:ext cx="6095691" cy="6257414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pic>
        <p:nvPicPr>
          <p:cNvPr id="3" name="smoke3">
            <a:hlinkClick r:id="" action="ppaction://media"/>
            <a:extLst>
              <a:ext uri="{FF2B5EF4-FFF2-40B4-BE49-F238E27FC236}">
                <a16:creationId xmlns:a16="http://schemas.microsoft.com/office/drawing/2014/main" id="{2EE9D6F6-8D3B-B1CE-7DA9-71B5807301B8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38473" t="19732" r="39660"/>
          <a:stretch/>
        </p:blipFill>
        <p:spPr>
          <a:xfrm>
            <a:off x="1409147" y="847727"/>
            <a:ext cx="2681358" cy="5162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592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6A1DCC-5600-D449-E4DE-07CA2AEFA4D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30888" y="508000"/>
            <a:ext cx="5036188" cy="618486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EC3E277-DC95-E75F-312D-2CAA3C76E27D}"/>
              </a:ext>
            </a:extLst>
          </p:cNvPr>
          <p:cNvSpPr/>
          <p:nvPr/>
        </p:nvSpPr>
        <p:spPr>
          <a:xfrm>
            <a:off x="8817932" y="3569252"/>
            <a:ext cx="2278555" cy="219102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4D26AF36-18CC-1159-C501-6E3980673A99}"/>
              </a:ext>
            </a:extLst>
          </p:cNvPr>
          <p:cNvSpPr txBox="1">
            <a:spLocks/>
          </p:cNvSpPr>
          <p:nvPr/>
        </p:nvSpPr>
        <p:spPr>
          <a:xfrm>
            <a:off x="9378122" y="3343103"/>
            <a:ext cx="1509927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Wind influence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AFA146CC-8758-32E4-AABB-4806BFD5EC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23046" y="2679663"/>
            <a:ext cx="4052028" cy="4013200"/>
          </a:xfrm>
          <a:prstGeom prst="rect">
            <a:avLst/>
          </a:prstGeom>
        </p:spPr>
      </p:pic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87AD4526-AA8A-DF94-14D7-AC79363EBF99}"/>
              </a:ext>
            </a:extLst>
          </p:cNvPr>
          <p:cNvCxnSpPr>
            <a:cxnSpLocks/>
          </p:cNvCxnSpPr>
          <p:nvPr/>
        </p:nvCxnSpPr>
        <p:spPr>
          <a:xfrm>
            <a:off x="6475074" y="4647095"/>
            <a:ext cx="2342858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9CD35C1-A0E3-E1A2-77BA-E9D1761468C0}"/>
              </a:ext>
            </a:extLst>
          </p:cNvPr>
          <p:cNvSpPr/>
          <p:nvPr/>
        </p:nvSpPr>
        <p:spPr>
          <a:xfrm>
            <a:off x="2559745" y="2725531"/>
            <a:ext cx="2375738" cy="1974574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B809A2D-F6BD-4488-938C-FFED4E40B1C8}"/>
              </a:ext>
            </a:extLst>
          </p:cNvPr>
          <p:cNvSpPr/>
          <p:nvPr/>
        </p:nvSpPr>
        <p:spPr>
          <a:xfrm>
            <a:off x="2559745" y="4764157"/>
            <a:ext cx="2375738" cy="186193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ubtitle 2">
            <a:extLst>
              <a:ext uri="{FF2B5EF4-FFF2-40B4-BE49-F238E27FC236}">
                <a16:creationId xmlns:a16="http://schemas.microsoft.com/office/drawing/2014/main" id="{73FD86CF-567A-B877-B64E-CC533282C94F}"/>
              </a:ext>
            </a:extLst>
          </p:cNvPr>
          <p:cNvSpPr txBox="1">
            <a:spLocks/>
          </p:cNvSpPr>
          <p:nvPr/>
        </p:nvSpPr>
        <p:spPr>
          <a:xfrm>
            <a:off x="3422177" y="3894764"/>
            <a:ext cx="151330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Vary the wind speed using a fractal noise field</a:t>
            </a:r>
          </a:p>
        </p:txBody>
      </p:sp>
      <p:sp>
        <p:nvSpPr>
          <p:cNvPr id="16" name="Subtitle 2">
            <a:extLst>
              <a:ext uri="{FF2B5EF4-FFF2-40B4-BE49-F238E27FC236}">
                <a16:creationId xmlns:a16="http://schemas.microsoft.com/office/drawing/2014/main" id="{17E77AC9-49DD-1513-5064-15E36AC3B4C2}"/>
              </a:ext>
            </a:extLst>
          </p:cNvPr>
          <p:cNvSpPr txBox="1">
            <a:spLocks/>
          </p:cNvSpPr>
          <p:nvPr/>
        </p:nvSpPr>
        <p:spPr>
          <a:xfrm>
            <a:off x="3391254" y="5869338"/>
            <a:ext cx="1513307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000" dirty="0">
                <a:solidFill>
                  <a:srgbClr val="509AB8"/>
                </a:solidFill>
              </a:rPr>
              <a:t>Vary the wind direction using a fractal turbulence field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9E65ACF4-15F8-D26E-E608-86D5A3D505E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924" y="2679663"/>
            <a:ext cx="2045182" cy="2020442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E8950619-A184-45D7-3E8F-E3611FC591A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4925" y="4812473"/>
            <a:ext cx="2045181" cy="1836914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46C2D727-1BE7-07CC-29C9-597FA9AC97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1492" y="559591"/>
            <a:ext cx="1981554" cy="2007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682167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5A6A1DCC-5600-D449-E4DE-07CA2AEFA4D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30888" y="508000"/>
            <a:ext cx="5036188" cy="6184863"/>
          </a:xfrm>
          <a:prstGeom prst="rect">
            <a:avLst/>
          </a:prstGeom>
        </p:spPr>
      </p:pic>
      <p:pic>
        <p:nvPicPr>
          <p:cNvPr id="3" name="smoke4">
            <a:hlinkClick r:id="" action="ppaction://media"/>
            <a:extLst>
              <a:ext uri="{FF2B5EF4-FFF2-40B4-BE49-F238E27FC236}">
                <a16:creationId xmlns:a16="http://schemas.microsoft.com/office/drawing/2014/main" id="{BED0FA1B-B315-3211-6FCA-934A99BF1B2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l="20577" t="15427" r="27199"/>
          <a:stretch/>
        </p:blipFill>
        <p:spPr>
          <a:xfrm>
            <a:off x="692818" y="779689"/>
            <a:ext cx="6238070" cy="52986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6807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Smoke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Write OpenVDB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578A08B1-D5CD-6C35-184B-A89C9340A5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870" y="1663531"/>
            <a:ext cx="8379791" cy="2932927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4AFACC99-CEA8-6F6C-5C47-E36066853F25}"/>
              </a:ext>
            </a:extLst>
          </p:cNvPr>
          <p:cNvSpPr/>
          <p:nvPr/>
        </p:nvSpPr>
        <p:spPr>
          <a:xfrm>
            <a:off x="6004054" y="2288209"/>
            <a:ext cx="1187459" cy="208059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ubtitle 2">
            <a:extLst>
              <a:ext uri="{FF2B5EF4-FFF2-40B4-BE49-F238E27FC236}">
                <a16:creationId xmlns:a16="http://schemas.microsoft.com/office/drawing/2014/main" id="{15A3B2E8-AC34-1C12-5835-EE38D8469F6E}"/>
              </a:ext>
            </a:extLst>
          </p:cNvPr>
          <p:cNvSpPr txBox="1">
            <a:spLocks/>
          </p:cNvSpPr>
          <p:nvPr/>
        </p:nvSpPr>
        <p:spPr>
          <a:xfrm>
            <a:off x="5842408" y="2013469"/>
            <a:ext cx="1671573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Write OpenVDB Volume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7149BCAA-9249-CEA1-3C3D-5CA40E9E05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3347" y="1663531"/>
            <a:ext cx="2673962" cy="29329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914551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pic>
        <p:nvPicPr>
          <p:cNvPr id="6" name="Picture 5" descr="A close-up of a flame&#10;&#10;Description automatically generated with medium confidence">
            <a:extLst>
              <a:ext uri="{FF2B5EF4-FFF2-40B4-BE49-F238E27FC236}">
                <a16:creationId xmlns:a16="http://schemas.microsoft.com/office/drawing/2014/main" id="{8EC0D0AF-5CBF-98FC-D252-2C787613F79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2978" y="231306"/>
            <a:ext cx="3554915" cy="6298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92777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A23AA69F-DA46-34FF-6D9D-463F03C8793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17386" y="2260514"/>
            <a:ext cx="3284319" cy="204285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422C288-882A-8BE8-8C03-EECDC4A974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60802" y="508000"/>
            <a:ext cx="4891512" cy="6211103"/>
          </a:xfrm>
          <a:prstGeom prst="rect">
            <a:avLst/>
          </a:prstGeom>
        </p:spPr>
      </p:pic>
      <p:sp>
        <p:nvSpPr>
          <p:cNvPr id="12" name="Arrow: Right 11">
            <a:extLst>
              <a:ext uri="{FF2B5EF4-FFF2-40B4-BE49-F238E27FC236}">
                <a16:creationId xmlns:a16="http://schemas.microsoft.com/office/drawing/2014/main" id="{8007A5C4-0C4D-2014-9794-2D37CA9667F0}"/>
              </a:ext>
            </a:extLst>
          </p:cNvPr>
          <p:cNvSpPr/>
          <p:nvPr/>
        </p:nvSpPr>
        <p:spPr>
          <a:xfrm>
            <a:off x="5132969" y="3213154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573450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F9900EE8-818F-AB6A-126B-4451B8760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8733" y="576544"/>
            <a:ext cx="8673045" cy="591923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E0E00A2-0ECD-4548-7847-C877F031B7A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9546" y="1533931"/>
            <a:ext cx="1342585" cy="1385967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D1654368-0620-73DD-65AB-DCF02897A70E}"/>
              </a:ext>
            </a:extLst>
          </p:cNvPr>
          <p:cNvSpPr/>
          <p:nvPr/>
        </p:nvSpPr>
        <p:spPr>
          <a:xfrm>
            <a:off x="2643895" y="712573"/>
            <a:ext cx="1046410" cy="92958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48813F-A748-51B4-13B6-FCDC5022B5A3}"/>
              </a:ext>
            </a:extLst>
          </p:cNvPr>
          <p:cNvSpPr/>
          <p:nvPr/>
        </p:nvSpPr>
        <p:spPr>
          <a:xfrm>
            <a:off x="2685773" y="3161482"/>
            <a:ext cx="1046410" cy="100910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ubtitle 2">
            <a:extLst>
              <a:ext uri="{FF2B5EF4-FFF2-40B4-BE49-F238E27FC236}">
                <a16:creationId xmlns:a16="http://schemas.microsoft.com/office/drawing/2014/main" id="{C1F1DE7F-FA2F-D037-8290-5CF7733D9DCF}"/>
              </a:ext>
            </a:extLst>
          </p:cNvPr>
          <p:cNvSpPr txBox="1">
            <a:spLocks/>
          </p:cNvSpPr>
          <p:nvPr/>
        </p:nvSpPr>
        <p:spPr>
          <a:xfrm>
            <a:off x="2594139" y="1658916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Source geometry</a:t>
            </a:r>
          </a:p>
        </p:txBody>
      </p:sp>
      <p:cxnSp>
        <p:nvCxnSpPr>
          <p:cNvPr id="13" name="Connector: Elbow 12">
            <a:extLst>
              <a:ext uri="{FF2B5EF4-FFF2-40B4-BE49-F238E27FC236}">
                <a16:creationId xmlns:a16="http://schemas.microsoft.com/office/drawing/2014/main" id="{4FF9889D-4542-8F86-F368-077C9842D200}"/>
              </a:ext>
            </a:extLst>
          </p:cNvPr>
          <p:cNvCxnSpPr>
            <a:cxnSpLocks/>
            <a:stCxn id="7" idx="1"/>
          </p:cNvCxnSpPr>
          <p:nvPr/>
        </p:nvCxnSpPr>
        <p:spPr>
          <a:xfrm rot="10800000" flipV="1">
            <a:off x="1493765" y="1177364"/>
            <a:ext cx="1150131" cy="823713"/>
          </a:xfrm>
          <a:prstGeom prst="bentConnector3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0B7B4A84-879B-F318-C091-35C17BE8DB50}"/>
              </a:ext>
            </a:extLst>
          </p:cNvPr>
          <p:cNvCxnSpPr>
            <a:cxnSpLocks/>
            <a:stCxn id="8" idx="1"/>
          </p:cNvCxnSpPr>
          <p:nvPr/>
        </p:nvCxnSpPr>
        <p:spPr>
          <a:xfrm rot="10800000">
            <a:off x="1449591" y="2484504"/>
            <a:ext cx="1236182" cy="1181531"/>
          </a:xfrm>
          <a:prstGeom prst="bentConnector2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oval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7796695" y="3797588"/>
            <a:ext cx="1046410" cy="884848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A62FC9DE-D909-34D3-AF5E-B065B4E5A678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1733"/>
          <a:stretch/>
        </p:blipFill>
        <p:spPr>
          <a:xfrm>
            <a:off x="7796695" y="4750979"/>
            <a:ext cx="3395083" cy="923235"/>
          </a:xfrm>
          <a:prstGeom prst="rect">
            <a:avLst/>
          </a:prstGeom>
        </p:spPr>
      </p:pic>
      <p:sp>
        <p:nvSpPr>
          <p:cNvPr id="25" name="Subtitle 2">
            <a:extLst>
              <a:ext uri="{FF2B5EF4-FFF2-40B4-BE49-F238E27FC236}">
                <a16:creationId xmlns:a16="http://schemas.microsoft.com/office/drawing/2014/main" id="{50881470-37D4-6098-EE51-3B88DE9E9E60}"/>
              </a:ext>
            </a:extLst>
          </p:cNvPr>
          <p:cNvSpPr txBox="1">
            <a:spLocks/>
          </p:cNvSpPr>
          <p:nvPr/>
        </p:nvSpPr>
        <p:spPr>
          <a:xfrm>
            <a:off x="7880375" y="5716862"/>
            <a:ext cx="3326296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Color temperature of the fire can be adjusted through changing the value of the “Blackbody Kelvin”.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6D6A67-B7CC-42D2-8880-E587E93F369F}"/>
              </a:ext>
            </a:extLst>
          </p:cNvPr>
          <p:cNvSpPr/>
          <p:nvPr/>
        </p:nvSpPr>
        <p:spPr>
          <a:xfrm>
            <a:off x="8248190" y="5288799"/>
            <a:ext cx="2874801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803729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F40AF4AC-66CF-6017-876C-D2A97285AC1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2635" y="498062"/>
            <a:ext cx="2097001" cy="612572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893E9-9973-4A56-7FDB-8AF4BE782B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00" y="498063"/>
            <a:ext cx="5559004" cy="612572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8711159" y="1000216"/>
            <a:ext cx="1082197" cy="1712062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0881470-37D4-6098-EE51-3B88DE9E9E60}"/>
              </a:ext>
            </a:extLst>
          </p:cNvPr>
          <p:cNvSpPr txBox="1">
            <a:spLocks/>
          </p:cNvSpPr>
          <p:nvPr/>
        </p:nvSpPr>
        <p:spPr>
          <a:xfrm>
            <a:off x="704777" y="4951461"/>
            <a:ext cx="2917484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Use “set” for the temperature mode in a fire simulation to avoid the temperature rapidly rising to unrealistic values.  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6D6A67-B7CC-42D2-8880-E587E93F369F}"/>
              </a:ext>
            </a:extLst>
          </p:cNvPr>
          <p:cNvSpPr/>
          <p:nvPr/>
        </p:nvSpPr>
        <p:spPr>
          <a:xfrm>
            <a:off x="4099339" y="5127440"/>
            <a:ext cx="187376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B05537A-C3D4-3871-6F73-43443F8C299C}"/>
              </a:ext>
            </a:extLst>
          </p:cNvPr>
          <p:cNvCxnSpPr/>
          <p:nvPr/>
        </p:nvCxnSpPr>
        <p:spPr>
          <a:xfrm flipH="1">
            <a:off x="6009636" y="1528417"/>
            <a:ext cx="2701523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206D3FC-558B-3607-E243-C01179DDCAF2}"/>
              </a:ext>
            </a:extLst>
          </p:cNvPr>
          <p:cNvCxnSpPr>
            <a:cxnSpLocks/>
          </p:cNvCxnSpPr>
          <p:nvPr/>
        </p:nvCxnSpPr>
        <p:spPr>
          <a:xfrm flipH="1">
            <a:off x="3417537" y="5223928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4241501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>
            <a:extLst>
              <a:ext uri="{FF2B5EF4-FFF2-40B4-BE49-F238E27FC236}">
                <a16:creationId xmlns:a16="http://schemas.microsoft.com/office/drawing/2014/main" id="{654A3DF4-8D54-34AF-A90A-05BE030A3E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12005" y="508001"/>
            <a:ext cx="1947863" cy="2266951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893E9-9973-4A56-7FDB-8AF4BE782B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00" y="498063"/>
            <a:ext cx="5559004" cy="612572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7567056" y="1565642"/>
            <a:ext cx="1020354" cy="119081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0881470-37D4-6098-EE51-3B88DE9E9E60}"/>
              </a:ext>
            </a:extLst>
          </p:cNvPr>
          <p:cNvSpPr txBox="1">
            <a:spLocks/>
          </p:cNvSpPr>
          <p:nvPr/>
        </p:nvSpPr>
        <p:spPr>
          <a:xfrm>
            <a:off x="1672995" y="2525910"/>
            <a:ext cx="1807799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A higher burn rate results in a more violent combustion.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6D6A67-B7CC-42D2-8880-E587E93F369F}"/>
              </a:ext>
            </a:extLst>
          </p:cNvPr>
          <p:cNvSpPr/>
          <p:nvPr/>
        </p:nvSpPr>
        <p:spPr>
          <a:xfrm>
            <a:off x="4162596" y="2552099"/>
            <a:ext cx="187376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B05537A-C3D4-3871-6F73-43443F8C299C}"/>
              </a:ext>
            </a:extLst>
          </p:cNvPr>
          <p:cNvCxnSpPr>
            <a:cxnSpLocks/>
          </p:cNvCxnSpPr>
          <p:nvPr/>
        </p:nvCxnSpPr>
        <p:spPr>
          <a:xfrm flipH="1">
            <a:off x="6059868" y="2115930"/>
            <a:ext cx="1507188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206D3FC-558B-3607-E243-C01179DDCAF2}"/>
              </a:ext>
            </a:extLst>
          </p:cNvPr>
          <p:cNvCxnSpPr>
            <a:cxnSpLocks/>
          </p:cNvCxnSpPr>
          <p:nvPr/>
        </p:nvCxnSpPr>
        <p:spPr>
          <a:xfrm flipH="1">
            <a:off x="3480794" y="2648175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F8DDE-7683-0250-C8D3-618D570188F0}"/>
              </a:ext>
            </a:extLst>
          </p:cNvPr>
          <p:cNvSpPr/>
          <p:nvPr/>
        </p:nvSpPr>
        <p:spPr>
          <a:xfrm>
            <a:off x="4162596" y="2310207"/>
            <a:ext cx="1873767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32AE98-1F08-F202-F5F4-2513EEE950A2}"/>
              </a:ext>
            </a:extLst>
          </p:cNvPr>
          <p:cNvCxnSpPr>
            <a:cxnSpLocks/>
          </p:cNvCxnSpPr>
          <p:nvPr/>
        </p:nvCxnSpPr>
        <p:spPr>
          <a:xfrm flipH="1">
            <a:off x="3480794" y="2406283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DB8EF5FF-4281-5B20-6310-83308156D8C3}"/>
              </a:ext>
            </a:extLst>
          </p:cNvPr>
          <p:cNvSpPr txBox="1">
            <a:spLocks/>
          </p:cNvSpPr>
          <p:nvPr/>
        </p:nvSpPr>
        <p:spPr>
          <a:xfrm>
            <a:off x="1116403" y="1975033"/>
            <a:ext cx="2382170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A higher oxygen percentage leads to a more violent explosion, faster flame propagation and higher temperature.</a:t>
            </a: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22C46F78-E344-7336-FC5D-D68210DC110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9626" y="3616410"/>
            <a:ext cx="2376706" cy="2531038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0CAC239C-4BF2-0997-5647-7C00EFF43F9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647719" y="3865749"/>
            <a:ext cx="2108142" cy="2322985"/>
          </a:xfrm>
          <a:prstGeom prst="rect">
            <a:avLst/>
          </a:prstGeom>
        </p:spPr>
      </p:pic>
      <p:sp>
        <p:nvSpPr>
          <p:cNvPr id="24" name="Subtitle 2">
            <a:extLst>
              <a:ext uri="{FF2B5EF4-FFF2-40B4-BE49-F238E27FC236}">
                <a16:creationId xmlns:a16="http://schemas.microsoft.com/office/drawing/2014/main" id="{98A94B6B-1C1F-DBFA-3E5F-E9805DCA84F1}"/>
              </a:ext>
            </a:extLst>
          </p:cNvPr>
          <p:cNvSpPr txBox="1">
            <a:spLocks/>
          </p:cNvSpPr>
          <p:nvPr/>
        </p:nvSpPr>
        <p:spPr>
          <a:xfrm>
            <a:off x="1315187" y="6147448"/>
            <a:ext cx="1246901" cy="290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Burning rate: 0.05 at frame 30</a:t>
            </a:r>
          </a:p>
        </p:txBody>
      </p:sp>
      <p:sp>
        <p:nvSpPr>
          <p:cNvPr id="27" name="Subtitle 2">
            <a:extLst>
              <a:ext uri="{FF2B5EF4-FFF2-40B4-BE49-F238E27FC236}">
                <a16:creationId xmlns:a16="http://schemas.microsoft.com/office/drawing/2014/main" id="{558824C4-3FC8-2524-70A1-A431B0BC5EC7}"/>
              </a:ext>
            </a:extLst>
          </p:cNvPr>
          <p:cNvSpPr txBox="1">
            <a:spLocks/>
          </p:cNvSpPr>
          <p:nvPr/>
        </p:nvSpPr>
        <p:spPr>
          <a:xfrm>
            <a:off x="4094184" y="6147448"/>
            <a:ext cx="1246901" cy="29089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Burning rate: 0.01 at frame 30</a:t>
            </a:r>
          </a:p>
        </p:txBody>
      </p:sp>
    </p:spTree>
    <p:extLst>
      <p:ext uri="{BB962C8B-B14F-4D97-AF65-F5344CB8AC3E}">
        <p14:creationId xmlns:p14="http://schemas.microsoft.com/office/powerpoint/2010/main" val="96850214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321294AB-14A9-1941-B4B6-C246EB7DFA9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60858" y="3319575"/>
            <a:ext cx="1782191" cy="33042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893E9-9973-4A56-7FDB-8AF4BE782B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00" y="498063"/>
            <a:ext cx="5559004" cy="612572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8799508" y="4631311"/>
            <a:ext cx="1020354" cy="1606046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0881470-37D4-6098-EE51-3B88DE9E9E60}"/>
              </a:ext>
            </a:extLst>
          </p:cNvPr>
          <p:cNvSpPr txBox="1">
            <a:spLocks/>
          </p:cNvSpPr>
          <p:nvPr/>
        </p:nvSpPr>
        <p:spPr>
          <a:xfrm>
            <a:off x="2120569" y="5548359"/>
            <a:ext cx="1632690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A lower buoyancy results in a lower flame height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6D6A67-B7CC-42D2-8880-E587E93F369F}"/>
              </a:ext>
            </a:extLst>
          </p:cNvPr>
          <p:cNvSpPr/>
          <p:nvPr/>
        </p:nvSpPr>
        <p:spPr>
          <a:xfrm>
            <a:off x="4435061" y="5564766"/>
            <a:ext cx="1574575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B05537A-C3D4-3871-6F73-43443F8C299C}"/>
              </a:ext>
            </a:extLst>
          </p:cNvPr>
          <p:cNvCxnSpPr>
            <a:cxnSpLocks/>
          </p:cNvCxnSpPr>
          <p:nvPr/>
        </p:nvCxnSpPr>
        <p:spPr>
          <a:xfrm flipH="1">
            <a:off x="6043049" y="4801704"/>
            <a:ext cx="2756459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206D3FC-558B-3607-E243-C01179DDCAF2}"/>
              </a:ext>
            </a:extLst>
          </p:cNvPr>
          <p:cNvCxnSpPr>
            <a:cxnSpLocks/>
          </p:cNvCxnSpPr>
          <p:nvPr/>
        </p:nvCxnSpPr>
        <p:spPr>
          <a:xfrm flipH="1">
            <a:off x="3753259" y="5674094"/>
            <a:ext cx="681802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2" name="Picture 21">
            <a:extLst>
              <a:ext uri="{FF2B5EF4-FFF2-40B4-BE49-F238E27FC236}">
                <a16:creationId xmlns:a16="http://schemas.microsoft.com/office/drawing/2014/main" id="{61F43984-D7CC-85F6-58D2-0E71AD9F61E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13749" t="4933" r="15204"/>
          <a:stretch/>
        </p:blipFill>
        <p:spPr>
          <a:xfrm>
            <a:off x="308426" y="498063"/>
            <a:ext cx="1899478" cy="4533350"/>
          </a:xfrm>
          <a:prstGeom prst="rect">
            <a:avLst/>
          </a:prstGeom>
        </p:spPr>
      </p:pic>
      <p:pic>
        <p:nvPicPr>
          <p:cNvPr id="29" name="Picture 28">
            <a:extLst>
              <a:ext uri="{FF2B5EF4-FFF2-40B4-BE49-F238E27FC236}">
                <a16:creationId xmlns:a16="http://schemas.microsoft.com/office/drawing/2014/main" id="{344C52BD-0C24-E6F4-05BE-58F3788EEB0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10105" r="11907"/>
          <a:stretch/>
        </p:blipFill>
        <p:spPr>
          <a:xfrm>
            <a:off x="2423563" y="1297332"/>
            <a:ext cx="1540594" cy="3717417"/>
          </a:xfrm>
          <a:prstGeom prst="rect">
            <a:avLst/>
          </a:prstGeom>
        </p:spPr>
      </p:pic>
      <p:sp>
        <p:nvSpPr>
          <p:cNvPr id="30" name="Subtitle 2">
            <a:extLst>
              <a:ext uri="{FF2B5EF4-FFF2-40B4-BE49-F238E27FC236}">
                <a16:creationId xmlns:a16="http://schemas.microsoft.com/office/drawing/2014/main" id="{EBBB1752-3397-AD15-3487-EC55BE6DD82D}"/>
              </a:ext>
            </a:extLst>
          </p:cNvPr>
          <p:cNvSpPr txBox="1">
            <a:spLocks/>
          </p:cNvSpPr>
          <p:nvPr/>
        </p:nvSpPr>
        <p:spPr>
          <a:xfrm>
            <a:off x="680543" y="5006303"/>
            <a:ext cx="1311701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Buoyancy = -0.98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BD4FEA22-4FE2-9BFE-31FA-77C0A7984B64}"/>
              </a:ext>
            </a:extLst>
          </p:cNvPr>
          <p:cNvSpPr txBox="1">
            <a:spLocks/>
          </p:cNvSpPr>
          <p:nvPr/>
        </p:nvSpPr>
        <p:spPr>
          <a:xfrm>
            <a:off x="2652456" y="5006303"/>
            <a:ext cx="1311701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Buoyancy = -0.3</a:t>
            </a:r>
          </a:p>
        </p:txBody>
      </p:sp>
    </p:spTree>
    <p:extLst>
      <p:ext uri="{BB962C8B-B14F-4D97-AF65-F5344CB8AC3E}">
        <p14:creationId xmlns:p14="http://schemas.microsoft.com/office/powerpoint/2010/main" val="14130748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 fontScale="85000" lnSpcReduction="10000"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Main Components of a Simulation Graph</a:t>
            </a:r>
          </a:p>
        </p:txBody>
      </p:sp>
      <p:pic>
        <p:nvPicPr>
          <p:cNvPr id="7" name="Picture 6" descr="Diagram&#10;&#10;Description automatically generated">
            <a:extLst>
              <a:ext uri="{FF2B5EF4-FFF2-40B4-BE49-F238E27FC236}">
                <a16:creationId xmlns:a16="http://schemas.microsoft.com/office/drawing/2014/main" id="{A35C8634-A711-C090-6527-595B36E934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056" t="7407" r="8264" b="6273"/>
          <a:stretch/>
        </p:blipFill>
        <p:spPr>
          <a:xfrm>
            <a:off x="1932403" y="1244456"/>
            <a:ext cx="8397764" cy="48152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7426844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52C27045-E2F4-F80B-F3A1-A6CDB4B25F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0271" y="3273193"/>
            <a:ext cx="1795741" cy="335059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80893E9-9973-4A56-7FDB-8AF4BE782B6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45400" y="498063"/>
            <a:ext cx="5559004" cy="6125720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7621437" y="4811392"/>
            <a:ext cx="994754" cy="147897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50881470-37D4-6098-EE51-3B88DE9E9E60}"/>
              </a:ext>
            </a:extLst>
          </p:cNvPr>
          <p:cNvSpPr txBox="1">
            <a:spLocks/>
          </p:cNvSpPr>
          <p:nvPr/>
        </p:nvSpPr>
        <p:spPr>
          <a:xfrm>
            <a:off x="2178101" y="3429000"/>
            <a:ext cx="1807799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Lower the expansion scale to prevent explosion.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16D6A67-B7CC-42D2-8880-E587E93F369F}"/>
              </a:ext>
            </a:extLst>
          </p:cNvPr>
          <p:cNvSpPr/>
          <p:nvPr/>
        </p:nvSpPr>
        <p:spPr>
          <a:xfrm>
            <a:off x="4306957" y="3469264"/>
            <a:ext cx="1639643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1B05537A-C3D4-3871-6F73-43443F8C299C}"/>
              </a:ext>
            </a:extLst>
          </p:cNvPr>
          <p:cNvCxnSpPr>
            <a:cxnSpLocks/>
          </p:cNvCxnSpPr>
          <p:nvPr/>
        </p:nvCxnSpPr>
        <p:spPr>
          <a:xfrm flipH="1">
            <a:off x="5998817" y="5521739"/>
            <a:ext cx="1622620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206D3FC-558B-3607-E243-C01179DDCAF2}"/>
              </a:ext>
            </a:extLst>
          </p:cNvPr>
          <p:cNvCxnSpPr>
            <a:cxnSpLocks/>
          </p:cNvCxnSpPr>
          <p:nvPr/>
        </p:nvCxnSpPr>
        <p:spPr>
          <a:xfrm flipH="1">
            <a:off x="3834296" y="3569740"/>
            <a:ext cx="472661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F8DDE-7683-0250-C8D3-618D570188F0}"/>
              </a:ext>
            </a:extLst>
          </p:cNvPr>
          <p:cNvSpPr/>
          <p:nvPr/>
        </p:nvSpPr>
        <p:spPr>
          <a:xfrm>
            <a:off x="4306957" y="5132919"/>
            <a:ext cx="1648308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8C32AE98-1F08-F202-F5F4-2513EEE950A2}"/>
              </a:ext>
            </a:extLst>
          </p:cNvPr>
          <p:cNvCxnSpPr>
            <a:cxnSpLocks/>
          </p:cNvCxnSpPr>
          <p:nvPr/>
        </p:nvCxnSpPr>
        <p:spPr>
          <a:xfrm flipH="1">
            <a:off x="3834296" y="5220161"/>
            <a:ext cx="472661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A8CDA594-B4C9-C60A-3C4A-1EC1AE966EAE}"/>
              </a:ext>
            </a:extLst>
          </p:cNvPr>
          <p:cNvSpPr/>
          <p:nvPr/>
        </p:nvSpPr>
        <p:spPr>
          <a:xfrm>
            <a:off x="4306957" y="5745185"/>
            <a:ext cx="1648308" cy="192152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87529784-01CD-E605-4837-2690B42E78C1}"/>
              </a:ext>
            </a:extLst>
          </p:cNvPr>
          <p:cNvCxnSpPr>
            <a:cxnSpLocks/>
          </p:cNvCxnSpPr>
          <p:nvPr/>
        </p:nvCxnSpPr>
        <p:spPr>
          <a:xfrm flipH="1">
            <a:off x="3834296" y="5832427"/>
            <a:ext cx="472661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Subtitle 2">
            <a:extLst>
              <a:ext uri="{FF2B5EF4-FFF2-40B4-BE49-F238E27FC236}">
                <a16:creationId xmlns:a16="http://schemas.microsoft.com/office/drawing/2014/main" id="{D7C861BF-1AAF-D9B8-DAF2-A554D5D6518E}"/>
              </a:ext>
            </a:extLst>
          </p:cNvPr>
          <p:cNvSpPr txBox="1">
            <a:spLocks/>
          </p:cNvSpPr>
          <p:nvPr/>
        </p:nvSpPr>
        <p:spPr>
          <a:xfrm>
            <a:off x="982058" y="5090983"/>
            <a:ext cx="2908825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Lower the soot formation rate to decrease the amount of soot generated during the simulation</a:t>
            </a:r>
          </a:p>
        </p:txBody>
      </p:sp>
      <p:sp>
        <p:nvSpPr>
          <p:cNvPr id="13" name="Subtitle 2">
            <a:extLst>
              <a:ext uri="{FF2B5EF4-FFF2-40B4-BE49-F238E27FC236}">
                <a16:creationId xmlns:a16="http://schemas.microsoft.com/office/drawing/2014/main" id="{FD880019-1C2C-1E47-1CD0-DD96853B0D09}"/>
              </a:ext>
            </a:extLst>
          </p:cNvPr>
          <p:cNvSpPr txBox="1">
            <a:spLocks/>
          </p:cNvSpPr>
          <p:nvPr/>
        </p:nvSpPr>
        <p:spPr>
          <a:xfrm>
            <a:off x="1850887" y="5712792"/>
            <a:ext cx="2135013" cy="36813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B579B1"/>
                </a:solidFill>
              </a:rPr>
              <a:t>If selected, soot will be oxidized and becomes invisible</a:t>
            </a: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02B295A-5A22-37DD-7B2C-97D0D3B124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498573" y="406826"/>
            <a:ext cx="1040544" cy="2273017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6FA1E9F-D42A-5E62-75B5-D7657EECB3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69391" y="398687"/>
            <a:ext cx="1704450" cy="2439225"/>
          </a:xfrm>
          <a:prstGeom prst="rect">
            <a:avLst/>
          </a:prstGeom>
        </p:spPr>
      </p:pic>
      <p:sp>
        <p:nvSpPr>
          <p:cNvPr id="23" name="Subtitle 2">
            <a:extLst>
              <a:ext uri="{FF2B5EF4-FFF2-40B4-BE49-F238E27FC236}">
                <a16:creationId xmlns:a16="http://schemas.microsoft.com/office/drawing/2014/main" id="{9ECF6A72-C65F-E4B7-D408-0BFB2366ACEA}"/>
              </a:ext>
            </a:extLst>
          </p:cNvPr>
          <p:cNvSpPr txBox="1">
            <a:spLocks/>
          </p:cNvSpPr>
          <p:nvPr/>
        </p:nvSpPr>
        <p:spPr>
          <a:xfrm>
            <a:off x="1590623" y="2845970"/>
            <a:ext cx="1704450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Expansion scale: 0.5</a:t>
            </a:r>
          </a:p>
        </p:txBody>
      </p:sp>
      <p:sp>
        <p:nvSpPr>
          <p:cNvPr id="24" name="Subtitle 2">
            <a:extLst>
              <a:ext uri="{FF2B5EF4-FFF2-40B4-BE49-F238E27FC236}">
                <a16:creationId xmlns:a16="http://schemas.microsoft.com/office/drawing/2014/main" id="{322E911A-38EE-7AC2-ADEC-4708E852C277}"/>
              </a:ext>
            </a:extLst>
          </p:cNvPr>
          <p:cNvSpPr txBox="1">
            <a:spLocks/>
          </p:cNvSpPr>
          <p:nvPr/>
        </p:nvSpPr>
        <p:spPr>
          <a:xfrm>
            <a:off x="3374609" y="2845970"/>
            <a:ext cx="1704450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Expansion scale: 0.1</a:t>
            </a:r>
          </a:p>
        </p:txBody>
      </p:sp>
    </p:spTree>
    <p:extLst>
      <p:ext uri="{BB962C8B-B14F-4D97-AF65-F5344CB8AC3E}">
        <p14:creationId xmlns:p14="http://schemas.microsoft.com/office/powerpoint/2010/main" val="169117736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79022578-E970-D47C-251B-01F3D0F2B755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025969" y="508001"/>
            <a:ext cx="7778435" cy="621012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4271617" y="5168348"/>
            <a:ext cx="3466253" cy="1233690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F7F8DDE-7683-0250-C8D3-618D570188F0}"/>
              </a:ext>
            </a:extLst>
          </p:cNvPr>
          <p:cNvSpPr/>
          <p:nvPr/>
        </p:nvSpPr>
        <p:spPr>
          <a:xfrm>
            <a:off x="8083826" y="5675866"/>
            <a:ext cx="609600" cy="88830"/>
          </a:xfrm>
          <a:prstGeom prst="rect">
            <a:avLst/>
          </a:prstGeom>
          <a:ln w="9525">
            <a:solidFill>
              <a:srgbClr val="B579B1"/>
            </a:solidFill>
            <a:prstDash val="solid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9ECF6A72-C65F-E4B7-D408-0BFB2366ACEA}"/>
              </a:ext>
            </a:extLst>
          </p:cNvPr>
          <p:cNvSpPr txBox="1">
            <a:spLocks/>
          </p:cNvSpPr>
          <p:nvPr/>
        </p:nvSpPr>
        <p:spPr>
          <a:xfrm>
            <a:off x="4188048" y="4713807"/>
            <a:ext cx="3277343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Use random values that change over time for the radiative cooling. This varies the height of the flame.</a:t>
            </a:r>
          </a:p>
        </p:txBody>
      </p:sp>
      <p:pic>
        <p:nvPicPr>
          <p:cNvPr id="7" name="fire1">
            <a:hlinkClick r:id="" action="ppaction://media"/>
            <a:extLst>
              <a:ext uri="{FF2B5EF4-FFF2-40B4-BE49-F238E27FC236}">
                <a16:creationId xmlns:a16="http://schemas.microsoft.com/office/drawing/2014/main" id="{145CB9CF-0483-DEE6-12F5-F4853429CB9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6"/>
          <a:srcRect l="38261" r="37613"/>
          <a:stretch/>
        </p:blipFill>
        <p:spPr>
          <a:xfrm>
            <a:off x="742122" y="848899"/>
            <a:ext cx="2500244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26160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500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922FBD-985E-8D66-F598-30624736DB7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79926" y="532802"/>
            <a:ext cx="7285646" cy="613186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113079" y="139870"/>
            <a:ext cx="2927090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Vary source property using fields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4074059" y="1678608"/>
            <a:ext cx="4932827" cy="266479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9ECF6A72-C65F-E4B7-D408-0BFB2366ACEA}"/>
              </a:ext>
            </a:extLst>
          </p:cNvPr>
          <p:cNvSpPr txBox="1">
            <a:spLocks/>
          </p:cNvSpPr>
          <p:nvPr/>
        </p:nvSpPr>
        <p:spPr>
          <a:xfrm>
            <a:off x="5240251" y="1215524"/>
            <a:ext cx="2699026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Use a combination of “fractal_noise_field” and “fcurve_field” to vary the temperature.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824511A-FD56-3A93-71B5-CD23CC595984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4485" t="2495" r="5950" b="6490"/>
          <a:stretch/>
        </p:blipFill>
        <p:spPr>
          <a:xfrm>
            <a:off x="1134442" y="508001"/>
            <a:ext cx="2390051" cy="4551615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CAC587F1-C444-A864-F6C0-FC362E9300C5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179"/>
          <a:stretch/>
        </p:blipFill>
        <p:spPr>
          <a:xfrm>
            <a:off x="1466451" y="5245804"/>
            <a:ext cx="1726031" cy="1216605"/>
          </a:xfrm>
          <a:prstGeom prst="rect">
            <a:avLst/>
          </a:prstGeom>
        </p:spPr>
      </p:pic>
      <p:sp>
        <p:nvSpPr>
          <p:cNvPr id="12" name="Subtitle 2">
            <a:extLst>
              <a:ext uri="{FF2B5EF4-FFF2-40B4-BE49-F238E27FC236}">
                <a16:creationId xmlns:a16="http://schemas.microsoft.com/office/drawing/2014/main" id="{76184BD2-C8B2-4D6E-377A-FD7B017B4192}"/>
              </a:ext>
            </a:extLst>
          </p:cNvPr>
          <p:cNvSpPr txBox="1">
            <a:spLocks/>
          </p:cNvSpPr>
          <p:nvPr/>
        </p:nvSpPr>
        <p:spPr>
          <a:xfrm>
            <a:off x="1496510" y="6487210"/>
            <a:ext cx="2699026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For visualizing a scalar field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31CEA53-D867-E233-D854-E4D0C50F5399}"/>
              </a:ext>
            </a:extLst>
          </p:cNvPr>
          <p:cNvCxnSpPr>
            <a:cxnSpLocks/>
          </p:cNvCxnSpPr>
          <p:nvPr/>
        </p:nvCxnSpPr>
        <p:spPr>
          <a:xfrm flipH="1">
            <a:off x="3376111" y="2964069"/>
            <a:ext cx="697948" cy="0"/>
          </a:xfrm>
          <a:prstGeom prst="straightConnector1">
            <a:avLst/>
          </a:prstGeom>
          <a:ln w="9525">
            <a:solidFill>
              <a:srgbClr val="509AB8"/>
            </a:solidFill>
            <a:prstDash val="dash"/>
            <a:headEnd type="none" w="sm" len="sm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Picture 17">
            <a:extLst>
              <a:ext uri="{FF2B5EF4-FFF2-40B4-BE49-F238E27FC236}">
                <a16:creationId xmlns:a16="http://schemas.microsoft.com/office/drawing/2014/main" id="{52DDBCDD-5B9D-FB3A-CBE1-B7F785F773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555" y="3032529"/>
            <a:ext cx="1234639" cy="1256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413462F-2A49-B527-D5C8-9A0E7CBEEC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8497" y="2569103"/>
            <a:ext cx="1036637" cy="1719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1419805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0F922FBD-985E-8D66-F598-30624736DB7D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79926" y="532802"/>
            <a:ext cx="7285646" cy="6131869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113079" y="139870"/>
            <a:ext cx="2927090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Vary source property using fields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10102DD-8553-9384-B3D6-A59828023216}"/>
              </a:ext>
            </a:extLst>
          </p:cNvPr>
          <p:cNvSpPr/>
          <p:nvPr/>
        </p:nvSpPr>
        <p:spPr>
          <a:xfrm>
            <a:off x="4074059" y="1678608"/>
            <a:ext cx="4932827" cy="2664791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ubtitle 2">
            <a:extLst>
              <a:ext uri="{FF2B5EF4-FFF2-40B4-BE49-F238E27FC236}">
                <a16:creationId xmlns:a16="http://schemas.microsoft.com/office/drawing/2014/main" id="{9ECF6A72-C65F-E4B7-D408-0BFB2366ACEA}"/>
              </a:ext>
            </a:extLst>
          </p:cNvPr>
          <p:cNvSpPr txBox="1">
            <a:spLocks/>
          </p:cNvSpPr>
          <p:nvPr/>
        </p:nvSpPr>
        <p:spPr>
          <a:xfrm>
            <a:off x="5240251" y="1215524"/>
            <a:ext cx="2699026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Use a combination of “fractal_noise_field” and “fcurve_field” to vary the temperature.</a:t>
            </a:r>
          </a:p>
        </p:txBody>
      </p:sp>
      <p:pic>
        <p:nvPicPr>
          <p:cNvPr id="18" name="Picture 17">
            <a:extLst>
              <a:ext uri="{FF2B5EF4-FFF2-40B4-BE49-F238E27FC236}">
                <a16:creationId xmlns:a16="http://schemas.microsoft.com/office/drawing/2014/main" id="{52DDBCDD-5B9D-FB3A-CBE1-B7F785F7730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633555" y="3032529"/>
            <a:ext cx="1234639" cy="1256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F413462F-2A49-B527-D5C8-9A0E7CBEECD2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918497" y="2569103"/>
            <a:ext cx="1036637" cy="1719726"/>
          </a:xfrm>
          <a:prstGeom prst="rect">
            <a:avLst/>
          </a:prstGeom>
        </p:spPr>
      </p:pic>
      <p:pic>
        <p:nvPicPr>
          <p:cNvPr id="3" name="fire2">
            <a:hlinkClick r:id="" action="ppaction://media"/>
            <a:extLst>
              <a:ext uri="{FF2B5EF4-FFF2-40B4-BE49-F238E27FC236}">
                <a16:creationId xmlns:a16="http://schemas.microsoft.com/office/drawing/2014/main" id="{A46FC356-EDE3-FEB1-AD63-AA6996450C4B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8"/>
          <a:srcRect l="38603" t="6556" r="38220"/>
          <a:stretch/>
        </p:blipFill>
        <p:spPr>
          <a:xfrm>
            <a:off x="653631" y="614993"/>
            <a:ext cx="2569014" cy="5432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5780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733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Aero Simulation - Fire</a:t>
            </a:r>
          </a:p>
        </p:txBody>
      </p:sp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113079" y="139870"/>
            <a:ext cx="2927090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Add Influences</a:t>
            </a:r>
          </a:p>
        </p:txBody>
      </p:sp>
      <p:pic>
        <p:nvPicPr>
          <p:cNvPr id="28" name="Picture 27">
            <a:extLst>
              <a:ext uri="{FF2B5EF4-FFF2-40B4-BE49-F238E27FC236}">
                <a16:creationId xmlns:a16="http://schemas.microsoft.com/office/drawing/2014/main" id="{8CD0DB73-3194-41FB-3C05-FEC606F864D2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95339" y="508464"/>
            <a:ext cx="7340413" cy="6209213"/>
          </a:xfrm>
          <a:prstGeom prst="rect">
            <a:avLst/>
          </a:prstGeom>
        </p:spPr>
      </p:pic>
      <p:sp>
        <p:nvSpPr>
          <p:cNvPr id="29" name="Rectangle 28">
            <a:extLst>
              <a:ext uri="{FF2B5EF4-FFF2-40B4-BE49-F238E27FC236}">
                <a16:creationId xmlns:a16="http://schemas.microsoft.com/office/drawing/2014/main" id="{BFEC24B9-4C56-9E47-1188-C7481480178A}"/>
              </a:ext>
            </a:extLst>
          </p:cNvPr>
          <p:cNvSpPr/>
          <p:nvPr/>
        </p:nvSpPr>
        <p:spPr>
          <a:xfrm>
            <a:off x="9767087" y="3883688"/>
            <a:ext cx="809537" cy="927027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ubtitle 2">
            <a:extLst>
              <a:ext uri="{FF2B5EF4-FFF2-40B4-BE49-F238E27FC236}">
                <a16:creationId xmlns:a16="http://schemas.microsoft.com/office/drawing/2014/main" id="{47E92D7C-2C53-44DD-EA5C-16D0F52A78DC}"/>
              </a:ext>
            </a:extLst>
          </p:cNvPr>
          <p:cNvSpPr txBox="1">
            <a:spLocks/>
          </p:cNvSpPr>
          <p:nvPr/>
        </p:nvSpPr>
        <p:spPr>
          <a:xfrm>
            <a:off x="7569768" y="3672084"/>
            <a:ext cx="2197319" cy="27689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Vorticity influence adds small scale vortices to the simulation.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F5A92950-A355-3A75-D5E5-70CF00322B7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058047" y="4051247"/>
            <a:ext cx="1592403" cy="761584"/>
          </a:xfrm>
          <a:prstGeom prst="rect">
            <a:avLst/>
          </a:prstGeom>
        </p:spPr>
      </p:pic>
      <p:pic>
        <p:nvPicPr>
          <p:cNvPr id="34" name="fire3">
            <a:hlinkClick r:id="" action="ppaction://media"/>
            <a:extLst>
              <a:ext uri="{FF2B5EF4-FFF2-40B4-BE49-F238E27FC236}">
                <a16:creationId xmlns:a16="http://schemas.microsoft.com/office/drawing/2014/main" id="{E063CABA-4B25-2364-E7DF-0B61F2793E21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7"/>
          <a:srcRect l="35987" r="34669"/>
          <a:stretch/>
        </p:blipFill>
        <p:spPr>
          <a:xfrm>
            <a:off x="744817" y="565544"/>
            <a:ext cx="3040985" cy="543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28116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3400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76D0B2-7EE7-405E-072A-F09613193A3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1108" y="1070191"/>
            <a:ext cx="7904044" cy="4626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064967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7F76D62-0950-B277-1AA8-69BEC88BF7E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7799" y="2201076"/>
            <a:ext cx="2797341" cy="189290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E3D7E33-8FD0-68EA-413A-6DAA436C866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84868" y="508001"/>
            <a:ext cx="4153910" cy="5884378"/>
          </a:xfrm>
          <a:prstGeom prst="rect">
            <a:avLst/>
          </a:prstGeom>
        </p:spPr>
      </p:pic>
      <p:sp>
        <p:nvSpPr>
          <p:cNvPr id="10" name="Arrow: Right 9">
            <a:extLst>
              <a:ext uri="{FF2B5EF4-FFF2-40B4-BE49-F238E27FC236}">
                <a16:creationId xmlns:a16="http://schemas.microsoft.com/office/drawing/2014/main" id="{18B0EFAD-D14B-10D5-5BA3-B34269FC1185}"/>
              </a:ext>
            </a:extLst>
          </p:cNvPr>
          <p:cNvSpPr/>
          <p:nvPr/>
        </p:nvSpPr>
        <p:spPr>
          <a:xfrm>
            <a:off x="4691720" y="3147530"/>
            <a:ext cx="696568" cy="215846"/>
          </a:xfrm>
          <a:prstGeom prst="rightArrow">
            <a:avLst>
              <a:gd name="adj1" fmla="val 28181"/>
              <a:gd name="adj2" fmla="val 67157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ubtitle 2">
            <a:extLst>
              <a:ext uri="{FF2B5EF4-FFF2-40B4-BE49-F238E27FC236}">
                <a16:creationId xmlns:a16="http://schemas.microsoft.com/office/drawing/2014/main" id="{BA860559-1CC7-827E-1EE8-C709F21D8CC6}"/>
              </a:ext>
            </a:extLst>
          </p:cNvPr>
          <p:cNvSpPr txBox="1">
            <a:spLocks/>
          </p:cNvSpPr>
          <p:nvPr/>
        </p:nvSpPr>
        <p:spPr>
          <a:xfrm>
            <a:off x="10703339" y="139870"/>
            <a:ext cx="133682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17BFB692-5837-C28E-DCC0-CE5F75E8C94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80827" y="4514575"/>
            <a:ext cx="971773" cy="2856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30B9E105-4946-89D1-4226-2508B8619B0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26919" y="2566781"/>
            <a:ext cx="1126435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6123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878410-B5E7-A692-A922-12ABFFE063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23281" y="632939"/>
            <a:ext cx="9567843" cy="59303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F92096-81A4-F5C5-68AF-B31483CE2EF2}"/>
              </a:ext>
            </a:extLst>
          </p:cNvPr>
          <p:cNvSpPr/>
          <p:nvPr/>
        </p:nvSpPr>
        <p:spPr>
          <a:xfrm>
            <a:off x="2507732" y="1365197"/>
            <a:ext cx="1189113" cy="154675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B02A7C-4BB8-CCF4-7456-BC268FACAAAD}"/>
              </a:ext>
            </a:extLst>
          </p:cNvPr>
          <p:cNvSpPr/>
          <p:nvPr/>
        </p:nvSpPr>
        <p:spPr>
          <a:xfrm>
            <a:off x="2507732" y="3077982"/>
            <a:ext cx="1189113" cy="100910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Subtitle 2">
            <a:extLst>
              <a:ext uri="{FF2B5EF4-FFF2-40B4-BE49-F238E27FC236}">
                <a16:creationId xmlns:a16="http://schemas.microsoft.com/office/drawing/2014/main" id="{22473FB9-6E9C-B921-C660-4F44F68A52D9}"/>
              </a:ext>
            </a:extLst>
          </p:cNvPr>
          <p:cNvSpPr txBox="1">
            <a:spLocks/>
          </p:cNvSpPr>
          <p:nvPr/>
        </p:nvSpPr>
        <p:spPr>
          <a:xfrm>
            <a:off x="2507732" y="1097139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Source geometry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EF7B2F90-42A2-3088-06ED-744E325277B9}"/>
              </a:ext>
            </a:extLst>
          </p:cNvPr>
          <p:cNvSpPr txBox="1">
            <a:spLocks/>
          </p:cNvSpPr>
          <p:nvPr/>
        </p:nvSpPr>
        <p:spPr>
          <a:xfrm>
            <a:off x="2489550" y="4200271"/>
            <a:ext cx="1378759" cy="1009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carnivorous plant as the collider so that the particles don’t penetrate the plant geometry</a:t>
            </a:r>
          </a:p>
        </p:txBody>
      </p:sp>
      <p:sp>
        <p:nvSpPr>
          <p:cNvPr id="31" name="Subtitle 2">
            <a:extLst>
              <a:ext uri="{FF2B5EF4-FFF2-40B4-BE49-F238E27FC236}">
                <a16:creationId xmlns:a16="http://schemas.microsoft.com/office/drawing/2014/main" id="{0E989A9B-462E-B596-9FB7-FC636CDD77CC}"/>
              </a:ext>
            </a:extLst>
          </p:cNvPr>
          <p:cNvSpPr txBox="1">
            <a:spLocks/>
          </p:cNvSpPr>
          <p:nvPr/>
        </p:nvSpPr>
        <p:spPr>
          <a:xfrm>
            <a:off x="10703339" y="139870"/>
            <a:ext cx="133682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BE837C95-AE1A-26B0-6E0F-D61705791E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5421" y="4548058"/>
            <a:ext cx="842824" cy="247712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B1C8A948-869B-BB4D-9277-C7FC041836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16183" y="2796209"/>
            <a:ext cx="1056635" cy="285913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784727B1-2012-F0A3-214A-E21E2C6FB4D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4830" y="1393216"/>
            <a:ext cx="1702853" cy="2386457"/>
          </a:xfrm>
          <a:prstGeom prst="rect">
            <a:avLst/>
          </a:prstGeom>
        </p:spPr>
      </p:pic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9410EBA2-EA80-DC20-3B38-797726BD5C3C}"/>
              </a:ext>
            </a:extLst>
          </p:cNvPr>
          <p:cNvCxnSpPr>
            <a:cxnSpLocks/>
          </p:cNvCxnSpPr>
          <p:nvPr/>
        </p:nvCxnSpPr>
        <p:spPr>
          <a:xfrm>
            <a:off x="1082261" y="2138575"/>
            <a:ext cx="1425471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or: Elbow 5">
            <a:extLst>
              <a:ext uri="{FF2B5EF4-FFF2-40B4-BE49-F238E27FC236}">
                <a16:creationId xmlns:a16="http://schemas.microsoft.com/office/drawing/2014/main" id="{A561FD34-578A-7155-8BB7-433D73168B1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365978" y="2033323"/>
            <a:ext cx="773374" cy="1493650"/>
          </a:xfrm>
          <a:prstGeom prst="bentConnector2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587320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F6E7BA30-F496-1CAB-1A5E-52857CB98F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4830" y="1393216"/>
            <a:ext cx="1702853" cy="238645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AB878410-B5E7-A692-A922-12ABFFE063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23281" y="632939"/>
            <a:ext cx="9567843" cy="5930322"/>
          </a:xfrm>
          <a:prstGeom prst="rect">
            <a:avLst/>
          </a:prstGeom>
        </p:spPr>
      </p:pic>
      <p:sp>
        <p:nvSpPr>
          <p:cNvPr id="11" name="Rectangle 10">
            <a:extLst>
              <a:ext uri="{FF2B5EF4-FFF2-40B4-BE49-F238E27FC236}">
                <a16:creationId xmlns:a16="http://schemas.microsoft.com/office/drawing/2014/main" id="{E2F92096-81A4-F5C5-68AF-B31483CE2EF2}"/>
              </a:ext>
            </a:extLst>
          </p:cNvPr>
          <p:cNvSpPr/>
          <p:nvPr/>
        </p:nvSpPr>
        <p:spPr>
          <a:xfrm>
            <a:off x="2507732" y="1365197"/>
            <a:ext cx="1189113" cy="154675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1374E53-18BD-8376-272A-5663D45DD1C1}"/>
              </a:ext>
            </a:extLst>
          </p:cNvPr>
          <p:cNvCxnSpPr>
            <a:cxnSpLocks/>
            <a:endCxn id="11" idx="1"/>
          </p:cNvCxnSpPr>
          <p:nvPr/>
        </p:nvCxnSpPr>
        <p:spPr>
          <a:xfrm>
            <a:off x="1082261" y="2138575"/>
            <a:ext cx="1425471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67DE23AD-FD7E-E914-3AF0-E4CE4F3F82FB}"/>
              </a:ext>
            </a:extLst>
          </p:cNvPr>
          <p:cNvCxnSpPr>
            <a:cxnSpLocks/>
          </p:cNvCxnSpPr>
          <p:nvPr/>
        </p:nvCxnSpPr>
        <p:spPr>
          <a:xfrm rot="16200000" flipH="1">
            <a:off x="1365978" y="2033323"/>
            <a:ext cx="773374" cy="1493650"/>
          </a:xfrm>
          <a:prstGeom prst="bentConnector2">
            <a:avLst/>
          </a:prstGeom>
          <a:ln w="9525">
            <a:solidFill>
              <a:srgbClr val="509AB8"/>
            </a:solidFill>
            <a:prstDash val="dash"/>
            <a:headEnd type="triangle" w="med" len="med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Subtitle 2">
            <a:extLst>
              <a:ext uri="{FF2B5EF4-FFF2-40B4-BE49-F238E27FC236}">
                <a16:creationId xmlns:a16="http://schemas.microsoft.com/office/drawing/2014/main" id="{22473FB9-6E9C-B921-C660-4F44F68A52D9}"/>
              </a:ext>
            </a:extLst>
          </p:cNvPr>
          <p:cNvSpPr txBox="1">
            <a:spLocks/>
          </p:cNvSpPr>
          <p:nvPr/>
        </p:nvSpPr>
        <p:spPr>
          <a:xfrm>
            <a:off x="2507732" y="1097139"/>
            <a:ext cx="1288236" cy="22614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Source geometry</a:t>
            </a:r>
          </a:p>
        </p:txBody>
      </p:sp>
      <p:sp>
        <p:nvSpPr>
          <p:cNvPr id="29" name="Subtitle 2">
            <a:extLst>
              <a:ext uri="{FF2B5EF4-FFF2-40B4-BE49-F238E27FC236}">
                <a16:creationId xmlns:a16="http://schemas.microsoft.com/office/drawing/2014/main" id="{EF7B2F90-42A2-3088-06ED-744E325277B9}"/>
              </a:ext>
            </a:extLst>
          </p:cNvPr>
          <p:cNvSpPr txBox="1">
            <a:spLocks/>
          </p:cNvSpPr>
          <p:nvPr/>
        </p:nvSpPr>
        <p:spPr>
          <a:xfrm>
            <a:off x="2489550" y="4200271"/>
            <a:ext cx="1350929" cy="100910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1100" dirty="0">
                <a:solidFill>
                  <a:srgbClr val="509AB8"/>
                </a:solidFill>
              </a:rPr>
              <a:t>Set the carnivorous plant as the collider so that the particles don’t penetrate the plant geometry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1301792F-5BA4-EA8E-F6C2-7D55E1D1EA7F}"/>
              </a:ext>
            </a:extLst>
          </p:cNvPr>
          <p:cNvSpPr txBox="1">
            <a:spLocks/>
          </p:cNvSpPr>
          <p:nvPr/>
        </p:nvSpPr>
        <p:spPr>
          <a:xfrm>
            <a:off x="10703339" y="139870"/>
            <a:ext cx="1336829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Basic Setup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FECFF451-DCF0-FD74-F88A-494E6FA0FA4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05421" y="4548058"/>
            <a:ext cx="842824" cy="24771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597ADF13-815C-3B97-5026-8320790ED99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616183" y="2796209"/>
            <a:ext cx="1056635" cy="28591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27430A7-1921-0101-3263-813C907A349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b="1333"/>
          <a:stretch/>
        </p:blipFill>
        <p:spPr>
          <a:xfrm>
            <a:off x="9489493" y="4144233"/>
            <a:ext cx="2102912" cy="215717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id="{BCA61A5E-054E-4184-7104-A8E54111309C}"/>
              </a:ext>
            </a:extLst>
          </p:cNvPr>
          <p:cNvSpPr/>
          <p:nvPr/>
        </p:nvSpPr>
        <p:spPr>
          <a:xfrm>
            <a:off x="2507732" y="3077982"/>
            <a:ext cx="1189113" cy="1009103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759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AB878410-B5E7-A692-A922-12ABFFE0631A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 rotWithShape="1">
          <a:blip r:embed="rId2"/>
          <a:srcRect t="4002" b="4229"/>
          <a:stretch/>
        </p:blipFill>
        <p:spPr>
          <a:xfrm>
            <a:off x="2472325" y="870225"/>
            <a:ext cx="9567843" cy="5442227"/>
          </a:xfrm>
          <a:prstGeom prst="rect">
            <a:avLst/>
          </a:prstGeom>
        </p:spPr>
      </p:pic>
      <p:sp>
        <p:nvSpPr>
          <p:cNvPr id="5" name="Subtitle 2">
            <a:extLst>
              <a:ext uri="{FF2B5EF4-FFF2-40B4-BE49-F238E27FC236}">
                <a16:creationId xmlns:a16="http://schemas.microsoft.com/office/drawing/2014/main" id="{41C9C7DE-1BAF-C1A9-B24C-D3404579D19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1834" y="139870"/>
            <a:ext cx="3346739" cy="368131"/>
          </a:xfrm>
        </p:spPr>
        <p:txBody>
          <a:bodyPr>
            <a:normAutofit/>
          </a:bodyPr>
          <a:lstStyle/>
          <a:p>
            <a:pPr algn="l"/>
            <a:r>
              <a:rPr lang="en-US" sz="1800" dirty="0">
                <a:solidFill>
                  <a:srgbClr val="509AB8"/>
                </a:solidFill>
              </a:rPr>
              <a:t>Particle Simulation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AF4127F0-B046-39F1-D1EA-BC2629D03D4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230" y="870225"/>
            <a:ext cx="2495388" cy="5442228"/>
          </a:xfrm>
          <a:prstGeom prst="rect">
            <a:avLst/>
          </a:prstGeom>
        </p:spPr>
      </p:pic>
      <p:sp>
        <p:nvSpPr>
          <p:cNvPr id="2" name="Subtitle 2">
            <a:extLst>
              <a:ext uri="{FF2B5EF4-FFF2-40B4-BE49-F238E27FC236}">
                <a16:creationId xmlns:a16="http://schemas.microsoft.com/office/drawing/2014/main" id="{841463F3-5410-C765-3877-8E00FD454EE0}"/>
              </a:ext>
            </a:extLst>
          </p:cNvPr>
          <p:cNvSpPr txBox="1">
            <a:spLocks/>
          </p:cNvSpPr>
          <p:nvPr/>
        </p:nvSpPr>
        <p:spPr>
          <a:xfrm>
            <a:off x="9674087" y="139870"/>
            <a:ext cx="2366081" cy="3681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400" dirty="0">
                <a:solidFill>
                  <a:srgbClr val="509AB8"/>
                </a:solidFill>
              </a:rPr>
              <a:t>Adjust Parameters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70FDE98-70C1-E6AB-403C-F1065DEF2CD5}"/>
              </a:ext>
            </a:extLst>
          </p:cNvPr>
          <p:cNvSpPr/>
          <p:nvPr/>
        </p:nvSpPr>
        <p:spPr>
          <a:xfrm>
            <a:off x="4571999" y="989719"/>
            <a:ext cx="1356139" cy="1762315"/>
          </a:xfrm>
          <a:prstGeom prst="rect">
            <a:avLst/>
          </a:prstGeom>
          <a:ln w="9525">
            <a:solidFill>
              <a:srgbClr val="509AB8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78B875C-077D-BF51-40CB-E1333C641B1C}"/>
              </a:ext>
            </a:extLst>
          </p:cNvPr>
          <p:cNvCxnSpPr>
            <a:cxnSpLocks/>
          </p:cNvCxnSpPr>
          <p:nvPr/>
        </p:nvCxnSpPr>
        <p:spPr>
          <a:xfrm>
            <a:off x="2472325" y="1162331"/>
            <a:ext cx="2099674" cy="0"/>
          </a:xfrm>
          <a:prstGeom prst="line">
            <a:avLst/>
          </a:prstGeom>
          <a:ln w="9525">
            <a:solidFill>
              <a:srgbClr val="509AB8"/>
            </a:solidFill>
            <a:prstDash val="dash"/>
            <a:headEnd type="oval" w="sm" len="sm"/>
            <a:tailEnd type="none" w="sm" len="sm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EC09F1AE-C0E8-F6FD-2EE0-5C550AEE544D}"/>
              </a:ext>
            </a:extLst>
          </p:cNvPr>
          <p:cNvSpPr/>
          <p:nvPr/>
        </p:nvSpPr>
        <p:spPr>
          <a:xfrm>
            <a:off x="353833" y="4161182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C3DC3C7D-A2C9-E2AC-9CDA-05467BF8F038}"/>
              </a:ext>
            </a:extLst>
          </p:cNvPr>
          <p:cNvCxnSpPr>
            <a:cxnSpLocks/>
            <a:stCxn id="15" idx="3"/>
          </p:cNvCxnSpPr>
          <p:nvPr/>
        </p:nvCxnSpPr>
        <p:spPr>
          <a:xfrm>
            <a:off x="2566504" y="4247316"/>
            <a:ext cx="299789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Subtitle 2">
            <a:extLst>
              <a:ext uri="{FF2B5EF4-FFF2-40B4-BE49-F238E27FC236}">
                <a16:creationId xmlns:a16="http://schemas.microsoft.com/office/drawing/2014/main" id="{CFEFF35F-979C-CA3D-FF97-8345DC284899}"/>
              </a:ext>
            </a:extLst>
          </p:cNvPr>
          <p:cNvSpPr txBox="1">
            <a:spLocks/>
          </p:cNvSpPr>
          <p:nvPr/>
        </p:nvSpPr>
        <p:spPr>
          <a:xfrm>
            <a:off x="2834864" y="4130262"/>
            <a:ext cx="1616765" cy="203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Initial speed of the particles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2487C8DC-9D67-7F83-DC19-F2BCEE7068C6}"/>
              </a:ext>
            </a:extLst>
          </p:cNvPr>
          <p:cNvSpPr/>
          <p:nvPr/>
        </p:nvSpPr>
        <p:spPr>
          <a:xfrm>
            <a:off x="353833" y="4393066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8B42AB8A-BCFC-0C26-8713-BD279E5EB072}"/>
              </a:ext>
            </a:extLst>
          </p:cNvPr>
          <p:cNvCxnSpPr>
            <a:cxnSpLocks/>
          </p:cNvCxnSpPr>
          <p:nvPr/>
        </p:nvCxnSpPr>
        <p:spPr>
          <a:xfrm>
            <a:off x="2566504" y="4481425"/>
            <a:ext cx="299789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Subtitle 2">
            <a:extLst>
              <a:ext uri="{FF2B5EF4-FFF2-40B4-BE49-F238E27FC236}">
                <a16:creationId xmlns:a16="http://schemas.microsoft.com/office/drawing/2014/main" id="{87E507B9-0BC6-FF35-D500-A8047434D925}"/>
              </a:ext>
            </a:extLst>
          </p:cNvPr>
          <p:cNvSpPr txBox="1">
            <a:spLocks/>
          </p:cNvSpPr>
          <p:nvPr/>
        </p:nvSpPr>
        <p:spPr>
          <a:xfrm>
            <a:off x="2834864" y="4364371"/>
            <a:ext cx="1616765" cy="20318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Set the direction of the emission to be along z axis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A311381-9D21-B659-F91C-CC08F9B5422B}"/>
              </a:ext>
            </a:extLst>
          </p:cNvPr>
          <p:cNvSpPr/>
          <p:nvPr/>
        </p:nvSpPr>
        <p:spPr>
          <a:xfrm>
            <a:off x="353833" y="3229112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5" name="Subtitle 2">
            <a:extLst>
              <a:ext uri="{FF2B5EF4-FFF2-40B4-BE49-F238E27FC236}">
                <a16:creationId xmlns:a16="http://schemas.microsoft.com/office/drawing/2014/main" id="{BDEB1D43-9EA3-3656-D93A-32091D836828}"/>
              </a:ext>
            </a:extLst>
          </p:cNvPr>
          <p:cNvSpPr txBox="1">
            <a:spLocks/>
          </p:cNvSpPr>
          <p:nvPr/>
        </p:nvSpPr>
        <p:spPr>
          <a:xfrm>
            <a:off x="2834864" y="2840383"/>
            <a:ext cx="1330736" cy="33130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Number of particles emitted per step</a:t>
            </a:r>
          </a:p>
        </p:txBody>
      </p:sp>
      <p:cxnSp>
        <p:nvCxnSpPr>
          <p:cNvPr id="27" name="Connector: Elbow 26">
            <a:extLst>
              <a:ext uri="{FF2B5EF4-FFF2-40B4-BE49-F238E27FC236}">
                <a16:creationId xmlns:a16="http://schemas.microsoft.com/office/drawing/2014/main" id="{FA347A20-9816-F49D-9E92-82BCD6E00FB1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 flipV="1">
            <a:off x="2566504" y="3006034"/>
            <a:ext cx="268360" cy="309212"/>
          </a:xfrm>
          <a:prstGeom prst="bentConnector3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Rectangle 33">
            <a:extLst>
              <a:ext uri="{FF2B5EF4-FFF2-40B4-BE49-F238E27FC236}">
                <a16:creationId xmlns:a16="http://schemas.microsoft.com/office/drawing/2014/main" id="{A38F3E8B-FFB4-C93F-53D9-5B75BA76D19E}"/>
              </a:ext>
            </a:extLst>
          </p:cNvPr>
          <p:cNvSpPr/>
          <p:nvPr/>
        </p:nvSpPr>
        <p:spPr>
          <a:xfrm>
            <a:off x="353833" y="4624950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5" name="Subtitle 2">
            <a:extLst>
              <a:ext uri="{FF2B5EF4-FFF2-40B4-BE49-F238E27FC236}">
                <a16:creationId xmlns:a16="http://schemas.microsoft.com/office/drawing/2014/main" id="{5AB6A3A7-17A3-452A-D099-8F96CA30A247}"/>
              </a:ext>
            </a:extLst>
          </p:cNvPr>
          <p:cNvSpPr txBox="1">
            <a:spLocks/>
          </p:cNvSpPr>
          <p:nvPr/>
        </p:nvSpPr>
        <p:spPr>
          <a:xfrm>
            <a:off x="2817194" y="4711053"/>
            <a:ext cx="1737135" cy="331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Speed along normal direction of the source geometry</a:t>
            </a:r>
          </a:p>
        </p:txBody>
      </p:sp>
      <p:cxnSp>
        <p:nvCxnSpPr>
          <p:cNvPr id="37" name="Connector: Elbow 36">
            <a:extLst>
              <a:ext uri="{FF2B5EF4-FFF2-40B4-BE49-F238E27FC236}">
                <a16:creationId xmlns:a16="http://schemas.microsoft.com/office/drawing/2014/main" id="{1B0CD462-7634-0520-E6C6-5CD974882606}"/>
              </a:ext>
            </a:extLst>
          </p:cNvPr>
          <p:cNvCxnSpPr>
            <a:cxnSpLocks/>
            <a:stCxn id="34" idx="3"/>
          </p:cNvCxnSpPr>
          <p:nvPr/>
        </p:nvCxnSpPr>
        <p:spPr>
          <a:xfrm>
            <a:off x="2566504" y="4711084"/>
            <a:ext cx="299789" cy="194320"/>
          </a:xfrm>
          <a:prstGeom prst="bentConnector3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F481D15E-954F-BB4D-9ECA-6371B0F13161}"/>
              </a:ext>
            </a:extLst>
          </p:cNvPr>
          <p:cNvSpPr/>
          <p:nvPr/>
        </p:nvSpPr>
        <p:spPr>
          <a:xfrm>
            <a:off x="353833" y="5815508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7AB281A-2832-EB67-5952-93F5BEBA515F}"/>
              </a:ext>
            </a:extLst>
          </p:cNvPr>
          <p:cNvSpPr/>
          <p:nvPr/>
        </p:nvSpPr>
        <p:spPr>
          <a:xfrm>
            <a:off x="353833" y="6056273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20D80F9-15B7-B114-A3D2-8A065285824A}"/>
              </a:ext>
            </a:extLst>
          </p:cNvPr>
          <p:cNvCxnSpPr>
            <a:cxnSpLocks/>
          </p:cNvCxnSpPr>
          <p:nvPr/>
        </p:nvCxnSpPr>
        <p:spPr>
          <a:xfrm>
            <a:off x="2566504" y="5901641"/>
            <a:ext cx="299789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0191D194-275C-EAD5-28A9-3EC912B4A1BC}"/>
              </a:ext>
            </a:extLst>
          </p:cNvPr>
          <p:cNvCxnSpPr>
            <a:cxnSpLocks/>
          </p:cNvCxnSpPr>
          <p:nvPr/>
        </p:nvCxnSpPr>
        <p:spPr>
          <a:xfrm>
            <a:off x="2566504" y="6142406"/>
            <a:ext cx="299789" cy="0"/>
          </a:xfrm>
          <a:prstGeom prst="line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Rectangle 46">
            <a:extLst>
              <a:ext uri="{FF2B5EF4-FFF2-40B4-BE49-F238E27FC236}">
                <a16:creationId xmlns:a16="http://schemas.microsoft.com/office/drawing/2014/main" id="{0620ECFF-A803-CFA2-8537-74D731320B00}"/>
              </a:ext>
            </a:extLst>
          </p:cNvPr>
          <p:cNvSpPr/>
          <p:nvPr/>
        </p:nvSpPr>
        <p:spPr>
          <a:xfrm>
            <a:off x="353833" y="4870108"/>
            <a:ext cx="2212671" cy="172267"/>
          </a:xfrm>
          <a:prstGeom prst="rect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Subtitle 2">
            <a:extLst>
              <a:ext uri="{FF2B5EF4-FFF2-40B4-BE49-F238E27FC236}">
                <a16:creationId xmlns:a16="http://schemas.microsoft.com/office/drawing/2014/main" id="{02FF18FD-6174-4FFD-C299-0DE2DD5806BC}"/>
              </a:ext>
            </a:extLst>
          </p:cNvPr>
          <p:cNvSpPr txBox="1">
            <a:spLocks/>
          </p:cNvSpPr>
          <p:nvPr/>
        </p:nvSpPr>
        <p:spPr>
          <a:xfrm>
            <a:off x="2817194" y="5119590"/>
            <a:ext cx="1737135" cy="18568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0: along the defined direction</a:t>
            </a:r>
          </a:p>
        </p:txBody>
      </p:sp>
      <p:sp>
        <p:nvSpPr>
          <p:cNvPr id="52" name="Subtitle 2">
            <a:extLst>
              <a:ext uri="{FF2B5EF4-FFF2-40B4-BE49-F238E27FC236}">
                <a16:creationId xmlns:a16="http://schemas.microsoft.com/office/drawing/2014/main" id="{2CE08646-F4F4-916B-BC1D-7DFB4D138EFF}"/>
              </a:ext>
            </a:extLst>
          </p:cNvPr>
          <p:cNvSpPr txBox="1">
            <a:spLocks/>
          </p:cNvSpPr>
          <p:nvPr/>
        </p:nvSpPr>
        <p:spPr>
          <a:xfrm>
            <a:off x="2817194" y="5295125"/>
            <a:ext cx="1737135" cy="46513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0.5: randomly perturb the defined direction to a spread of 180 degree </a:t>
            </a:r>
          </a:p>
        </p:txBody>
      </p:sp>
      <p:cxnSp>
        <p:nvCxnSpPr>
          <p:cNvPr id="56" name="Connector: Elbow 55">
            <a:extLst>
              <a:ext uri="{FF2B5EF4-FFF2-40B4-BE49-F238E27FC236}">
                <a16:creationId xmlns:a16="http://schemas.microsoft.com/office/drawing/2014/main" id="{9D30DE26-2E05-238B-5C4F-1D48F4722C5A}"/>
              </a:ext>
            </a:extLst>
          </p:cNvPr>
          <p:cNvCxnSpPr>
            <a:cxnSpLocks/>
            <a:stCxn id="47" idx="3"/>
            <a:endCxn id="52" idx="1"/>
          </p:cNvCxnSpPr>
          <p:nvPr/>
        </p:nvCxnSpPr>
        <p:spPr>
          <a:xfrm>
            <a:off x="2566504" y="4956242"/>
            <a:ext cx="250690" cy="571451"/>
          </a:xfrm>
          <a:prstGeom prst="bentConnector3">
            <a:avLst/>
          </a:prstGeom>
          <a:ln w="9525">
            <a:solidFill>
              <a:srgbClr val="B579B1"/>
            </a:solidFill>
            <a:prstDash val="dash"/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Subtitle 2">
            <a:extLst>
              <a:ext uri="{FF2B5EF4-FFF2-40B4-BE49-F238E27FC236}">
                <a16:creationId xmlns:a16="http://schemas.microsoft.com/office/drawing/2014/main" id="{7C2FCE47-0E4D-EE36-FC63-BAEBC6391C3E}"/>
              </a:ext>
            </a:extLst>
          </p:cNvPr>
          <p:cNvSpPr txBox="1">
            <a:spLocks/>
          </p:cNvSpPr>
          <p:nvPr/>
        </p:nvSpPr>
        <p:spPr>
          <a:xfrm>
            <a:off x="2811673" y="5795636"/>
            <a:ext cx="2050965" cy="331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Lifespan of the particles in seconds</a:t>
            </a:r>
          </a:p>
        </p:txBody>
      </p:sp>
      <p:sp>
        <p:nvSpPr>
          <p:cNvPr id="58" name="Subtitle 2">
            <a:extLst>
              <a:ext uri="{FF2B5EF4-FFF2-40B4-BE49-F238E27FC236}">
                <a16:creationId xmlns:a16="http://schemas.microsoft.com/office/drawing/2014/main" id="{F477F546-8EF7-E5AD-7C24-DB040B929623}"/>
              </a:ext>
            </a:extLst>
          </p:cNvPr>
          <p:cNvSpPr txBox="1">
            <a:spLocks/>
          </p:cNvSpPr>
          <p:nvPr/>
        </p:nvSpPr>
        <p:spPr>
          <a:xfrm>
            <a:off x="2811673" y="6042969"/>
            <a:ext cx="1737135" cy="33131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sz="900" dirty="0">
                <a:solidFill>
                  <a:srgbClr val="B579B1"/>
                </a:solidFill>
              </a:rPr>
              <a:t>Particle size</a:t>
            </a:r>
          </a:p>
        </p:txBody>
      </p:sp>
      <p:pic>
        <p:nvPicPr>
          <p:cNvPr id="61" name="Picture 60">
            <a:extLst>
              <a:ext uri="{FF2B5EF4-FFF2-40B4-BE49-F238E27FC236}">
                <a16:creationId xmlns:a16="http://schemas.microsoft.com/office/drawing/2014/main" id="{4C50E565-D81C-5ED7-B574-949B67FEBB8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62638" y="4548058"/>
            <a:ext cx="842824" cy="247712"/>
          </a:xfrm>
          <a:prstGeom prst="rect">
            <a:avLst/>
          </a:prstGeom>
        </p:spPr>
      </p:pic>
      <p:pic>
        <p:nvPicPr>
          <p:cNvPr id="62" name="Picture 61">
            <a:extLst>
              <a:ext uri="{FF2B5EF4-FFF2-40B4-BE49-F238E27FC236}">
                <a16:creationId xmlns:a16="http://schemas.microsoft.com/office/drawing/2014/main" id="{CA3BF0FF-4C96-5947-13A4-D5C680D1083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55732" y="2796209"/>
            <a:ext cx="1056635" cy="2859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7440AF2F-2138-98FE-E5C2-AA1A74FB1C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988627" y="4261390"/>
            <a:ext cx="3524079" cy="1954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186249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168</TotalTime>
  <Words>1145</Words>
  <Application>Microsoft Office PowerPoint</Application>
  <PresentationFormat>Widescreen</PresentationFormat>
  <Paragraphs>203</Paragraphs>
  <Slides>44</Slides>
  <Notes>15</Notes>
  <HiddenSlides>0</HiddenSlides>
  <MMClips>11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44</vt:i4>
      </vt:variant>
    </vt:vector>
  </HeadingPairs>
  <TitlesOfParts>
    <vt:vector size="48" baseType="lpstr">
      <vt:lpstr>Arial</vt:lpstr>
      <vt:lpstr>Calibri</vt:lpstr>
      <vt:lpstr>Calibri Light</vt:lpstr>
      <vt:lpstr>Office Theme</vt:lpstr>
      <vt:lpstr>Bifrost Workshop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Bifrost Workshop</dc:title>
  <dc:creator>Yingying Zeng</dc:creator>
  <cp:lastModifiedBy>Yingying Zeng</cp:lastModifiedBy>
  <cp:revision>1</cp:revision>
  <dcterms:created xsi:type="dcterms:W3CDTF">2023-04-21T00:26:31Z</dcterms:created>
  <dcterms:modified xsi:type="dcterms:W3CDTF">2023-04-21T03:14:40Z</dcterms:modified>
</cp:coreProperties>
</file>