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300" r:id="rId3"/>
    <p:sldId id="299" r:id="rId4"/>
    <p:sldId id="301" r:id="rId5"/>
    <p:sldId id="303" r:id="rId6"/>
    <p:sldId id="302" r:id="rId7"/>
    <p:sldId id="304" r:id="rId8"/>
    <p:sldId id="306" r:id="rId9"/>
    <p:sldId id="308" r:id="rId10"/>
    <p:sldId id="322" r:id="rId11"/>
    <p:sldId id="331" r:id="rId12"/>
    <p:sldId id="318" r:id="rId13"/>
    <p:sldId id="319" r:id="rId14"/>
    <p:sldId id="320" r:id="rId15"/>
    <p:sldId id="323" r:id="rId16"/>
    <p:sldId id="324" r:id="rId17"/>
    <p:sldId id="325" r:id="rId18"/>
    <p:sldId id="326" r:id="rId19"/>
    <p:sldId id="327" r:id="rId20"/>
    <p:sldId id="305" r:id="rId21"/>
    <p:sldId id="317" r:id="rId22"/>
    <p:sldId id="309" r:id="rId23"/>
    <p:sldId id="312" r:id="rId24"/>
    <p:sldId id="313" r:id="rId25"/>
    <p:sldId id="314" r:id="rId26"/>
    <p:sldId id="316" r:id="rId27"/>
    <p:sldId id="315" r:id="rId28"/>
    <p:sldId id="328" r:id="rId29"/>
    <p:sldId id="329" r:id="rId30"/>
    <p:sldId id="33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8A39CA-30AE-4A6C-91C1-CCFC1025B77C}" v="9" dt="2023-05-08T21:25:26.2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72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D28A39CA-30AE-4A6C-91C1-CCFC1025B77C}"/>
    <pc:docChg chg="undo custSel delSld modSld">
      <pc:chgData name="Yingying Zeng" userId="fad4f09b-9143-4e74-91c1-b4028ee92ce4" providerId="ADAL" clId="{D28A39CA-30AE-4A6C-91C1-CCFC1025B77C}" dt="2023-05-19T20:18:52.379" v="308" actId="1076"/>
      <pc:docMkLst>
        <pc:docMk/>
      </pc:docMkLst>
      <pc:sldChg chg="addSp modSp mod">
        <pc:chgData name="Yingying Zeng" userId="fad4f09b-9143-4e74-91c1-b4028ee92ce4" providerId="ADAL" clId="{D28A39CA-30AE-4A6C-91C1-CCFC1025B77C}" dt="2023-05-08T20:56:35" v="29" actId="1076"/>
        <pc:sldMkLst>
          <pc:docMk/>
          <pc:sldMk cId="1873810221" sldId="257"/>
        </pc:sldMkLst>
        <pc:spChg chg="mod">
          <ac:chgData name="Yingying Zeng" userId="fad4f09b-9143-4e74-91c1-b4028ee92ce4" providerId="ADAL" clId="{D28A39CA-30AE-4A6C-91C1-CCFC1025B77C}" dt="2023-04-21T14:57:25.802" v="5" actId="20577"/>
          <ac:spMkLst>
            <pc:docMk/>
            <pc:sldMk cId="1873810221" sldId="257"/>
            <ac:spMk id="5" creationId="{41C9C7DE-1BAF-C1A9-B24C-D3404579D195}"/>
          </ac:spMkLst>
        </pc:spChg>
        <pc:picChg chg="add mod ord modCrop">
          <ac:chgData name="Yingying Zeng" userId="fad4f09b-9143-4e74-91c1-b4028ee92ce4" providerId="ADAL" clId="{D28A39CA-30AE-4A6C-91C1-CCFC1025B77C}" dt="2023-05-08T20:56:20.615" v="24" actId="167"/>
          <ac:picMkLst>
            <pc:docMk/>
            <pc:sldMk cId="1873810221" sldId="257"/>
            <ac:picMk id="2" creationId="{E6252E1C-4422-65F2-782D-EEADE634AC4A}"/>
          </ac:picMkLst>
        </pc:picChg>
        <pc:picChg chg="add mod ord">
          <ac:chgData name="Yingying Zeng" userId="fad4f09b-9143-4e74-91c1-b4028ee92ce4" providerId="ADAL" clId="{D28A39CA-30AE-4A6C-91C1-CCFC1025B77C}" dt="2023-05-08T20:56:35" v="29" actId="1076"/>
          <ac:picMkLst>
            <pc:docMk/>
            <pc:sldMk cId="1873810221" sldId="257"/>
            <ac:picMk id="6" creationId="{FF54CA48-A31F-4135-FEB0-D6E833726E4A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0:58:13.923" v="35" actId="167"/>
        <pc:sldMkLst>
          <pc:docMk/>
          <pc:sldMk cId="3582082642" sldId="304"/>
        </pc:sldMkLst>
        <pc:picChg chg="add mod ord">
          <ac:chgData name="Yingying Zeng" userId="fad4f09b-9143-4e74-91c1-b4028ee92ce4" providerId="ADAL" clId="{D28A39CA-30AE-4A6C-91C1-CCFC1025B77C}" dt="2023-05-08T20:58:13.923" v="35" actId="167"/>
          <ac:picMkLst>
            <pc:docMk/>
            <pc:sldMk cId="3582082642" sldId="304"/>
            <ac:picMk id="3" creationId="{C574316D-A291-953A-E2DF-2AA3E43186BE}"/>
          </ac:picMkLst>
        </pc:picChg>
        <pc:picChg chg="del ord">
          <ac:chgData name="Yingying Zeng" userId="fad4f09b-9143-4e74-91c1-b4028ee92ce4" providerId="ADAL" clId="{D28A39CA-30AE-4A6C-91C1-CCFC1025B77C}" dt="2023-05-08T20:57:25.752" v="30" actId="478"/>
          <ac:picMkLst>
            <pc:docMk/>
            <pc:sldMk cId="3582082642" sldId="304"/>
            <ac:picMk id="44" creationId="{32388F76-220E-7398-CE68-C67BCAF0285E}"/>
          </ac:picMkLst>
        </pc:picChg>
      </pc:sldChg>
      <pc:sldChg chg="del">
        <pc:chgData name="Yingying Zeng" userId="fad4f09b-9143-4e74-91c1-b4028ee92ce4" providerId="ADAL" clId="{D28A39CA-30AE-4A6C-91C1-CCFC1025B77C}" dt="2023-05-08T21:07:56.622" v="44" actId="47"/>
        <pc:sldMkLst>
          <pc:docMk/>
          <pc:sldMk cId="124260127" sldId="307"/>
        </pc:sldMkLst>
      </pc:sldChg>
      <pc:sldChg chg="modSp mod">
        <pc:chgData name="Yingying Zeng" userId="fad4f09b-9143-4e74-91c1-b4028ee92ce4" providerId="ADAL" clId="{D28A39CA-30AE-4A6C-91C1-CCFC1025B77C}" dt="2023-05-19T20:18:52.379" v="308" actId="1076"/>
        <pc:sldMkLst>
          <pc:docMk/>
          <pc:sldMk cId="628898902" sldId="308"/>
        </pc:sldMkLst>
        <pc:spChg chg="mod">
          <ac:chgData name="Yingying Zeng" userId="fad4f09b-9143-4e74-91c1-b4028ee92ce4" providerId="ADAL" clId="{D28A39CA-30AE-4A6C-91C1-CCFC1025B77C}" dt="2023-05-19T20:18:52.379" v="308" actId="1076"/>
          <ac:spMkLst>
            <pc:docMk/>
            <pc:sldMk cId="628898902" sldId="308"/>
            <ac:spMk id="5" creationId="{46662318-F863-A605-8844-1864F8E2B03A}"/>
          </ac:spMkLst>
        </pc:spChg>
        <pc:picChg chg="mod">
          <ac:chgData name="Yingying Zeng" userId="fad4f09b-9143-4e74-91c1-b4028ee92ce4" providerId="ADAL" clId="{D28A39CA-30AE-4A6C-91C1-CCFC1025B77C}" dt="2023-05-19T20:18:51.829" v="307" actId="1076"/>
          <ac:picMkLst>
            <pc:docMk/>
            <pc:sldMk cId="628898902" sldId="308"/>
            <ac:picMk id="12" creationId="{AAEBA35F-3D64-0D5F-1727-F7AD52152200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1:04:39.521" v="43" actId="167"/>
        <pc:sldMkLst>
          <pc:docMk/>
          <pc:sldMk cId="2056895015" sldId="318"/>
        </pc:sldMkLst>
        <pc:picChg chg="add mod ord">
          <ac:chgData name="Yingying Zeng" userId="fad4f09b-9143-4e74-91c1-b4028ee92ce4" providerId="ADAL" clId="{D28A39CA-30AE-4A6C-91C1-CCFC1025B77C}" dt="2023-05-08T21:04:39.521" v="43" actId="167"/>
          <ac:picMkLst>
            <pc:docMk/>
            <pc:sldMk cId="2056895015" sldId="318"/>
            <ac:picMk id="2" creationId="{78154B9C-8AB0-7856-3BB1-7D246E5D6D0E}"/>
          </ac:picMkLst>
        </pc:picChg>
        <pc:picChg chg="del">
          <ac:chgData name="Yingying Zeng" userId="fad4f09b-9143-4e74-91c1-b4028ee92ce4" providerId="ADAL" clId="{D28A39CA-30AE-4A6C-91C1-CCFC1025B77C}" dt="2023-05-08T21:04:36.245" v="41" actId="478"/>
          <ac:picMkLst>
            <pc:docMk/>
            <pc:sldMk cId="2056895015" sldId="318"/>
            <ac:picMk id="18" creationId="{6439EE79-CD2D-5A8E-8FF5-0A847BEB9C8B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1:10:49.740" v="53" actId="478"/>
        <pc:sldMkLst>
          <pc:docMk/>
          <pc:sldMk cId="1014801243" sldId="319"/>
        </pc:sldMkLst>
        <pc:picChg chg="del ord">
          <ac:chgData name="Yingying Zeng" userId="fad4f09b-9143-4e74-91c1-b4028ee92ce4" providerId="ADAL" clId="{D28A39CA-30AE-4A6C-91C1-CCFC1025B77C}" dt="2023-05-08T21:10:49.740" v="53" actId="478"/>
          <ac:picMkLst>
            <pc:docMk/>
            <pc:sldMk cId="1014801243" sldId="319"/>
            <ac:picMk id="3" creationId="{77C31DA3-BB1C-1880-3DCD-5322C47B0C59}"/>
          </ac:picMkLst>
        </pc:picChg>
        <pc:picChg chg="add mod ord">
          <ac:chgData name="Yingying Zeng" userId="fad4f09b-9143-4e74-91c1-b4028ee92ce4" providerId="ADAL" clId="{D28A39CA-30AE-4A6C-91C1-CCFC1025B77C}" dt="2023-05-08T21:10:47.783" v="52" actId="167"/>
          <ac:picMkLst>
            <pc:docMk/>
            <pc:sldMk cId="1014801243" sldId="319"/>
            <ac:picMk id="5" creationId="{2BF81019-97E5-EAD7-C354-03FCB72D92E8}"/>
          </ac:picMkLst>
        </pc:picChg>
      </pc:sldChg>
      <pc:sldChg chg="modSp mod">
        <pc:chgData name="Yingying Zeng" userId="fad4f09b-9143-4e74-91c1-b4028ee92ce4" providerId="ADAL" clId="{D28A39CA-30AE-4A6C-91C1-CCFC1025B77C}" dt="2023-04-21T23:10:04.266" v="8" actId="20577"/>
        <pc:sldMkLst>
          <pc:docMk/>
          <pc:sldMk cId="1222629676" sldId="324"/>
        </pc:sldMkLst>
        <pc:spChg chg="mod">
          <ac:chgData name="Yingying Zeng" userId="fad4f09b-9143-4e74-91c1-b4028ee92ce4" providerId="ADAL" clId="{D28A39CA-30AE-4A6C-91C1-CCFC1025B77C}" dt="2023-04-21T23:10:04.266" v="8" actId="20577"/>
          <ac:spMkLst>
            <pc:docMk/>
            <pc:sldMk cId="1222629676" sldId="324"/>
            <ac:spMk id="2" creationId="{C4716E15-051A-FD15-EB8B-72A1733B2884}"/>
          </ac:spMkLst>
        </pc:spChg>
      </pc:sldChg>
      <pc:sldChg chg="addSp delSp modSp mod">
        <pc:chgData name="Yingying Zeng" userId="fad4f09b-9143-4e74-91c1-b4028ee92ce4" providerId="ADAL" clId="{D28A39CA-30AE-4A6C-91C1-CCFC1025B77C}" dt="2023-05-08T21:14:12.416" v="61" actId="167"/>
        <pc:sldMkLst>
          <pc:docMk/>
          <pc:sldMk cId="569022984" sldId="326"/>
        </pc:sldMkLst>
        <pc:picChg chg="ord">
          <ac:chgData name="Yingying Zeng" userId="fad4f09b-9143-4e74-91c1-b4028ee92ce4" providerId="ADAL" clId="{D28A39CA-30AE-4A6C-91C1-CCFC1025B77C}" dt="2023-05-08T21:14:12.416" v="61" actId="167"/>
          <ac:picMkLst>
            <pc:docMk/>
            <pc:sldMk cId="569022984" sldId="326"/>
            <ac:picMk id="2" creationId="{2C1FAEBD-4956-12EC-67CE-AC55D4E554E0}"/>
          </ac:picMkLst>
        </pc:picChg>
        <pc:picChg chg="add mod ord">
          <ac:chgData name="Yingying Zeng" userId="fad4f09b-9143-4e74-91c1-b4028ee92ce4" providerId="ADAL" clId="{D28A39CA-30AE-4A6C-91C1-CCFC1025B77C}" dt="2023-05-08T21:14:01.263" v="59" actId="167"/>
          <ac:picMkLst>
            <pc:docMk/>
            <pc:sldMk cId="569022984" sldId="326"/>
            <ac:picMk id="4" creationId="{59F23D58-B976-2F90-E61C-D8C6E1713D42}"/>
          </ac:picMkLst>
        </pc:picChg>
        <pc:picChg chg="ord">
          <ac:chgData name="Yingying Zeng" userId="fad4f09b-9143-4e74-91c1-b4028ee92ce4" providerId="ADAL" clId="{D28A39CA-30AE-4A6C-91C1-CCFC1025B77C}" dt="2023-05-08T21:14:12.416" v="61" actId="167"/>
          <ac:picMkLst>
            <pc:docMk/>
            <pc:sldMk cId="569022984" sldId="326"/>
            <ac:picMk id="10" creationId="{40E2473C-A887-375B-F01C-D7F4D42C32D5}"/>
          </ac:picMkLst>
        </pc:picChg>
        <pc:picChg chg="del ord">
          <ac:chgData name="Yingying Zeng" userId="fad4f09b-9143-4e74-91c1-b4028ee92ce4" providerId="ADAL" clId="{D28A39CA-30AE-4A6C-91C1-CCFC1025B77C}" dt="2023-05-08T21:14:03.582" v="60" actId="478"/>
          <ac:picMkLst>
            <pc:docMk/>
            <pc:sldMk cId="569022984" sldId="326"/>
            <ac:picMk id="32" creationId="{CC6983B5-5C81-561C-641C-DA33355D0193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1:20:43.708" v="73" actId="1076"/>
        <pc:sldMkLst>
          <pc:docMk/>
          <pc:sldMk cId="1568640671" sldId="328"/>
        </pc:sldMkLst>
        <pc:spChg chg="mod">
          <ac:chgData name="Yingying Zeng" userId="fad4f09b-9143-4e74-91c1-b4028ee92ce4" providerId="ADAL" clId="{D28A39CA-30AE-4A6C-91C1-CCFC1025B77C}" dt="2023-05-08T21:20:43.708" v="73" actId="1076"/>
          <ac:spMkLst>
            <pc:docMk/>
            <pc:sldMk cId="1568640671" sldId="328"/>
            <ac:spMk id="4" creationId="{FC0AECC3-E6B4-C2C8-6BBB-CDE1A7AB2CE0}"/>
          </ac:spMkLst>
        </pc:spChg>
        <pc:spChg chg="mod">
          <ac:chgData name="Yingying Zeng" userId="fad4f09b-9143-4e74-91c1-b4028ee92ce4" providerId="ADAL" clId="{D28A39CA-30AE-4A6C-91C1-CCFC1025B77C}" dt="2023-05-08T21:20:22.162" v="68" actId="14100"/>
          <ac:spMkLst>
            <pc:docMk/>
            <pc:sldMk cId="1568640671" sldId="328"/>
            <ac:spMk id="5" creationId="{26AF77D3-BAFC-6ED1-956E-B442E0CFC8DA}"/>
          </ac:spMkLst>
        </pc:spChg>
        <pc:spChg chg="mod">
          <ac:chgData name="Yingying Zeng" userId="fad4f09b-9143-4e74-91c1-b4028ee92ce4" providerId="ADAL" clId="{D28A39CA-30AE-4A6C-91C1-CCFC1025B77C}" dt="2023-05-08T21:20:24.128" v="69" actId="1076"/>
          <ac:spMkLst>
            <pc:docMk/>
            <pc:sldMk cId="1568640671" sldId="328"/>
            <ac:spMk id="6" creationId="{3E95C34C-1ECE-9E88-7B04-A3489F117AC0}"/>
          </ac:spMkLst>
        </pc:spChg>
        <pc:picChg chg="del">
          <ac:chgData name="Yingying Zeng" userId="fad4f09b-9143-4e74-91c1-b4028ee92ce4" providerId="ADAL" clId="{D28A39CA-30AE-4A6C-91C1-CCFC1025B77C}" dt="2023-05-08T21:20:04.216" v="62" actId="478"/>
          <ac:picMkLst>
            <pc:docMk/>
            <pc:sldMk cId="1568640671" sldId="328"/>
            <ac:picMk id="3" creationId="{4D778253-C0A3-5E1B-D6DD-373E223F3AD3}"/>
          </ac:picMkLst>
        </pc:picChg>
        <pc:picChg chg="add mod ord">
          <ac:chgData name="Yingying Zeng" userId="fad4f09b-9143-4e74-91c1-b4028ee92ce4" providerId="ADAL" clId="{D28A39CA-30AE-4A6C-91C1-CCFC1025B77C}" dt="2023-05-08T21:20:36.535" v="72" actId="34135"/>
          <ac:picMkLst>
            <pc:docMk/>
            <pc:sldMk cId="1568640671" sldId="328"/>
            <ac:picMk id="10" creationId="{02BECFEC-59D3-1066-93FB-D787E7D843B4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1:29:11.450" v="302" actId="1076"/>
        <pc:sldMkLst>
          <pc:docMk/>
          <pc:sldMk cId="989406631" sldId="329"/>
        </pc:sldMkLst>
        <pc:spChg chg="mod">
          <ac:chgData name="Yingying Zeng" userId="fad4f09b-9143-4e74-91c1-b4028ee92ce4" providerId="ADAL" clId="{D28A39CA-30AE-4A6C-91C1-CCFC1025B77C}" dt="2023-05-08T21:29:11.450" v="302" actId="1076"/>
          <ac:spMkLst>
            <pc:docMk/>
            <pc:sldMk cId="989406631" sldId="329"/>
            <ac:spMk id="4" creationId="{FC0AECC3-E6B4-C2C8-6BBB-CDE1A7AB2CE0}"/>
          </ac:spMkLst>
        </pc:spChg>
        <pc:spChg chg="add mod">
          <ac:chgData name="Yingying Zeng" userId="fad4f09b-9143-4e74-91c1-b4028ee92ce4" providerId="ADAL" clId="{D28A39CA-30AE-4A6C-91C1-CCFC1025B77C}" dt="2023-05-08T21:25:23.278" v="149" actId="1076"/>
          <ac:spMkLst>
            <pc:docMk/>
            <pc:sldMk cId="989406631" sldId="329"/>
            <ac:spMk id="7" creationId="{4A4498E9-004D-65EB-C67D-7B7902AA3264}"/>
          </ac:spMkLst>
        </pc:spChg>
        <pc:spChg chg="add mod">
          <ac:chgData name="Yingying Zeng" userId="fad4f09b-9143-4e74-91c1-b4028ee92ce4" providerId="ADAL" clId="{D28A39CA-30AE-4A6C-91C1-CCFC1025B77C}" dt="2023-05-08T21:26:35.594" v="293" actId="1076"/>
          <ac:spMkLst>
            <pc:docMk/>
            <pc:sldMk cId="989406631" sldId="329"/>
            <ac:spMk id="9" creationId="{90E5881D-FFA5-A3FE-9986-CB453EE2F2A5}"/>
          </ac:spMkLst>
        </pc:spChg>
        <pc:picChg chg="add mod">
          <ac:chgData name="Yingying Zeng" userId="fad4f09b-9143-4e74-91c1-b4028ee92ce4" providerId="ADAL" clId="{D28A39CA-30AE-4A6C-91C1-CCFC1025B77C}" dt="2023-05-08T21:24:39.924" v="84" actId="14100"/>
          <ac:picMkLst>
            <pc:docMk/>
            <pc:sldMk cId="989406631" sldId="329"/>
            <ac:picMk id="3" creationId="{E9B86E61-515E-6021-6E16-D0472997FD9A}"/>
          </ac:picMkLst>
        </pc:picChg>
        <pc:picChg chg="add mod">
          <ac:chgData name="Yingying Zeng" userId="fad4f09b-9143-4e74-91c1-b4028ee92ce4" providerId="ADAL" clId="{D28A39CA-30AE-4A6C-91C1-CCFC1025B77C}" dt="2023-05-08T21:24:29.104" v="82" actId="1076"/>
          <ac:picMkLst>
            <pc:docMk/>
            <pc:sldMk cId="989406631" sldId="329"/>
            <ac:picMk id="6" creationId="{55353E24-DB28-FDA5-A16E-27616D7950CA}"/>
          </ac:picMkLst>
        </pc:picChg>
        <pc:picChg chg="del">
          <ac:chgData name="Yingying Zeng" userId="fad4f09b-9143-4e74-91c1-b4028ee92ce4" providerId="ADAL" clId="{D28A39CA-30AE-4A6C-91C1-CCFC1025B77C}" dt="2023-05-08T21:21:00.254" v="74" actId="478"/>
          <ac:picMkLst>
            <pc:docMk/>
            <pc:sldMk cId="989406631" sldId="329"/>
            <ac:picMk id="10" creationId="{2303B7DE-E40F-EBED-8CB6-EEFA84546E06}"/>
          </ac:picMkLst>
        </pc:picChg>
      </pc:sldChg>
      <pc:sldChg chg="addSp delSp modSp mod">
        <pc:chgData name="Yingying Zeng" userId="fad4f09b-9143-4e74-91c1-b4028ee92ce4" providerId="ADAL" clId="{D28A39CA-30AE-4A6C-91C1-CCFC1025B77C}" dt="2023-05-08T21:04:16.018" v="40" actId="962"/>
        <pc:sldMkLst>
          <pc:docMk/>
          <pc:sldMk cId="3756000654" sldId="331"/>
        </pc:sldMkLst>
        <pc:spChg chg="mod">
          <ac:chgData name="Yingying Zeng" userId="fad4f09b-9143-4e74-91c1-b4028ee92ce4" providerId="ADAL" clId="{D28A39CA-30AE-4A6C-91C1-CCFC1025B77C}" dt="2023-04-21T23:07:43.091" v="6" actId="27107"/>
          <ac:spMkLst>
            <pc:docMk/>
            <pc:sldMk cId="3756000654" sldId="331"/>
            <ac:spMk id="4" creationId="{459EC095-4790-DA0B-1837-CA0EB3B40C3A}"/>
          </ac:spMkLst>
        </pc:spChg>
        <pc:picChg chg="del">
          <ac:chgData name="Yingying Zeng" userId="fad4f09b-9143-4e74-91c1-b4028ee92ce4" providerId="ADAL" clId="{D28A39CA-30AE-4A6C-91C1-CCFC1025B77C}" dt="2023-05-08T21:04:01.905" v="36" actId="478"/>
          <ac:picMkLst>
            <pc:docMk/>
            <pc:sldMk cId="3756000654" sldId="331"/>
            <ac:picMk id="3" creationId="{CCE1E893-EFBA-7DDF-69C9-2A251DFEE747}"/>
          </ac:picMkLst>
        </pc:picChg>
        <pc:picChg chg="add mod">
          <ac:chgData name="Yingying Zeng" userId="fad4f09b-9143-4e74-91c1-b4028ee92ce4" providerId="ADAL" clId="{D28A39CA-30AE-4A6C-91C1-CCFC1025B77C}" dt="2023-05-08T21:04:16.018" v="40" actId="962"/>
          <ac:picMkLst>
            <pc:docMk/>
            <pc:sldMk cId="3756000654" sldId="331"/>
            <ac:picMk id="6" creationId="{CDB758A4-8629-6AE7-F2D0-D8C3544F43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A576D-E7FC-45A3-9495-20F084ACDEB6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9F9E0-1E5E-4542-8EF2-48B1564A9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28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Cache the aero sim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184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Cache the aero sim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54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86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12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35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5500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11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965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12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25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96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549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028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Double check the definition of “proxy field”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9035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Double check the definition of “proxy field”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832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the file cache before simulating combustion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02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low res, then crank up for the final sim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822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28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11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42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90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lot of red color near the top (temperature too high)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82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Vary source property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60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793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73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6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9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C57B2-FEF4-B251-65DD-0882E96A57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7812E-A285-4B40-8D33-5F6D6D40A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FE4FF-1235-27DE-EE0F-C1B57541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A336B-3EAE-5BDC-3713-A85971C0B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448EB-AE8E-EFA4-2400-E7180152B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29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6B36B-9993-AA25-8ECD-43072739D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F4252F-C6C5-591A-76D8-5E036C697F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EDCC8-B482-4A29-8EA3-78A67FFD2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E2520-825A-21A5-9FF9-A0780A676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793C2-512A-E4B1-0303-97BC8E03E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4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3C1BDC-85D1-BA8D-9884-7B7C38D600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EB4E4E-75BF-3425-1C27-45BA06742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4213A-E32C-0098-2DE7-EE44862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9AA75-562F-5081-E9E2-E91B0DEF6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EB406-BB07-2204-2EF8-9D46F6E59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2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35562-4FD2-02AA-24D0-F469A0387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41DFF-B3B5-0E8E-0461-216B7E57A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D6513-F5CE-EEB8-3D56-2F754A13F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8BF0B-CF28-0909-CE56-6D5F49BD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DDCAC-CB22-EAFD-0AB8-3A6385D10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1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7BBD8-3F00-00ED-29C0-6BA01170F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31E16D-6652-FA9B-B452-66AA3F522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6C8A0-A1B7-7F38-4AB1-BC1F99FC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FA8BC-58E4-D38E-B5D6-D609BBCF9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12BB5-C08B-6D15-6A09-F1D731D4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C5A07-31D3-7B51-DC03-505266B0E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F4F98-9E76-73F1-42D5-F016D6906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F21152-BE39-D193-2C98-454D7C96B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B27B2-6C78-9E31-CA9D-26EAA8996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704AA-1E45-7F8A-4BD0-3F38A456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A3F83-D276-0DA8-05C8-EB1B33A0F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24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70CBE-22D6-EDA9-24B3-BC4F269E1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7CCCC-A3C7-1CA2-C96C-A7AC315C8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C0BD7-B248-A86D-05FD-95BAAF76D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518013-8B1B-FE1C-F9B2-504F8A3205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ACC055-CCC0-F426-63D1-D7DE747FEB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8CC2EE-BEFC-462A-989D-F69B2A750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C38996-65B3-8700-A275-18EB74A98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F06CAA-C622-85B8-5D61-65270D496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68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F89E3-ABDC-2B8E-624B-15CF57F7D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BA1CC3-0B31-62C8-5B14-200F14DCD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55148-6BE2-DB23-ED8A-7791ED982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3FCFF-CAF2-14B8-F1AE-A2FC84E0E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22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6D1D66-3B43-809E-936D-8E0B1BD67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3BC2E0-979E-8D3A-57F0-89C3EBF9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791BF-7BE9-A48E-2E85-7B7A5221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643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4DBB5-FFC8-3781-9531-9FC09A89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A2288-C455-8890-C71B-96F46D0BE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B7C43-FE23-D920-1D17-E9F4D506B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B2257-91C7-D41D-5875-23666F63D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CF056-1D5C-8135-7E76-DD4FD06D0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4049C5-2FF0-C16A-E048-08247BB8B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6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9276E-74A8-0FC2-3818-AF7DF15CC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C0182A-58E0-08E8-1C46-442F6CAFB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4E11CA-67E5-1A15-1CA7-8D6D87ECD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0F6C6-6F7F-C030-A743-902ED809E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AD767E-6F47-B19B-AC81-09E1C7E2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FE6065-F189-4D18-1DC2-79FF1DEB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01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8A7BB-E4C7-5C18-6B52-9B1AFCFE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AA350-F220-833F-BD5E-D0AE80A04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AD9A0-FF0F-1F41-B3DE-F52C93865D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02251-71FE-4F7E-82F2-E40C5BB7C0A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2A38C-906B-608D-870A-52B73E3CE5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14B0A-D381-9AB9-D8B8-C994017769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DAA1C-AFD0-45AF-986F-D1782A079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6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30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29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45.jp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2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72.png"/><Relationship Id="rId4" Type="http://schemas.openxmlformats.org/officeDocument/2006/relationships/notesSlide" Target="../notesSlides/notes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252E1C-4422-65F2-782D-EEADE634A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45" b="9524"/>
          <a:stretch/>
        </p:blipFill>
        <p:spPr>
          <a:xfrm>
            <a:off x="3714467" y="2031256"/>
            <a:ext cx="5940903" cy="48225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54CA48-A31F-4135-FEB0-D6E833726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071" y="2027406"/>
            <a:ext cx="2954477" cy="455127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57C0330-DF08-F3D4-7642-65D073BD4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409" y="182880"/>
            <a:ext cx="3747989" cy="735231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509AB8"/>
                </a:solidFill>
              </a:rPr>
              <a:t>Bifrost Workshop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452" y="1142617"/>
            <a:ext cx="4395428" cy="177727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dirty="0">
                <a:solidFill>
                  <a:srgbClr val="509AB8"/>
                </a:solidFill>
              </a:rPr>
              <a:t>Lesson 6</a:t>
            </a:r>
          </a:p>
          <a:p>
            <a:pPr algn="l"/>
            <a:r>
              <a:rPr lang="en-US" dirty="0">
                <a:solidFill>
                  <a:srgbClr val="509AB8"/>
                </a:solidFill>
              </a:rPr>
              <a:t>Simulation Part II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Explosion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Volume-driven particle simulation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Particle-driven aero simulation</a:t>
            </a:r>
          </a:p>
        </p:txBody>
      </p:sp>
    </p:spTree>
    <p:extLst>
      <p:ext uri="{BB962C8B-B14F-4D97-AF65-F5344CB8AC3E}">
        <p14:creationId xmlns:p14="http://schemas.microsoft.com/office/powerpoint/2010/main" val="1873810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1DB69A-92FC-B873-BF98-66A08F933087}"/>
              </a:ext>
            </a:extLst>
          </p:cNvPr>
          <p:cNvSpPr txBox="1">
            <a:spLocks/>
          </p:cNvSpPr>
          <p:nvPr/>
        </p:nvSpPr>
        <p:spPr>
          <a:xfrm>
            <a:off x="5030722" y="6439569"/>
            <a:ext cx="2522303" cy="304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Volume-driven particles Video demo </a:t>
            </a:r>
          </a:p>
        </p:txBody>
      </p:sp>
      <p:pic>
        <p:nvPicPr>
          <p:cNvPr id="4" name="volume_driven_particles_demo">
            <a:hlinkClick r:id="" action="ppaction://media"/>
            <a:extLst>
              <a:ext uri="{FF2B5EF4-FFF2-40B4-BE49-F238E27FC236}">
                <a16:creationId xmlns:a16="http://schemas.microsoft.com/office/drawing/2014/main" id="{8627C2A8-246B-5170-50FB-A301A905BA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490" t="18052" r="11909" b="2486"/>
          <a:stretch/>
        </p:blipFill>
        <p:spPr>
          <a:xfrm>
            <a:off x="4170156" y="668372"/>
            <a:ext cx="3907727" cy="544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9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9EC095-4790-DA0B-1837-CA0EB3B40C3A}"/>
              </a:ext>
            </a:extLst>
          </p:cNvPr>
          <p:cNvSpPr txBox="1">
            <a:spLocks/>
          </p:cNvSpPr>
          <p:nvPr/>
        </p:nvSpPr>
        <p:spPr>
          <a:xfrm>
            <a:off x="584341" y="1054798"/>
            <a:ext cx="4074581" cy="640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400" dirty="0">
                <a:solidFill>
                  <a:srgbClr val="509AB8"/>
                </a:solidFill>
              </a:rPr>
              <a:t>Start with the aero simulation graph similar to the one in the explosion example (remove the combustion and collider). The </a:t>
            </a:r>
            <a:r>
              <a:rPr lang="en-US" sz="1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voxel velocity </a:t>
            </a:r>
            <a:r>
              <a:rPr lang="en-US" sz="1400" dirty="0">
                <a:solidFill>
                  <a:srgbClr val="509AB8"/>
                </a:solidFill>
              </a:rPr>
              <a:t>of this volume will be used to drive the movement of the particles.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942ECB-F59E-1025-7EA0-8970A063F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703" y="2324663"/>
            <a:ext cx="2401102" cy="4234004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CDB758A4-8629-6AE7-F2D0-D8C3544F43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079" y="0"/>
            <a:ext cx="71829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00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78154B9C-8AB0-7856-3BB1-7D246E5D6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079" y="0"/>
            <a:ext cx="7182921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9EC095-4790-DA0B-1837-CA0EB3B40C3A}"/>
              </a:ext>
            </a:extLst>
          </p:cNvPr>
          <p:cNvSpPr txBox="1">
            <a:spLocks/>
          </p:cNvSpPr>
          <p:nvPr/>
        </p:nvSpPr>
        <p:spPr>
          <a:xfrm>
            <a:off x="10700148" y="3569910"/>
            <a:ext cx="1461782" cy="1573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Turn on the diagnostic terminal allows one to visualize the velocity vectors. It can be used for troubleshooting as well.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B9FC154-9A2E-AED2-1541-B70C52773ED0}"/>
              </a:ext>
            </a:extLst>
          </p:cNvPr>
          <p:cNvSpPr/>
          <p:nvPr/>
        </p:nvSpPr>
        <p:spPr>
          <a:xfrm>
            <a:off x="11350041" y="3047659"/>
            <a:ext cx="410044" cy="410044"/>
          </a:xfrm>
          <a:prstGeom prst="ellipse">
            <a:avLst/>
          </a:prstGeom>
          <a:noFill/>
          <a:ln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401B8C-E336-50E8-8700-17BBB503B3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807" y="1608285"/>
            <a:ext cx="2792810" cy="442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95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2BF81019-97E5-EAD7-C354-03FCB72D92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039" y="606866"/>
            <a:ext cx="4713973" cy="59964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D8FAF3E-E772-E897-B6E1-706F9F333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9760" y="4101344"/>
            <a:ext cx="2701879" cy="271122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9EC095-4790-DA0B-1837-CA0EB3B40C3A}"/>
              </a:ext>
            </a:extLst>
          </p:cNvPr>
          <p:cNvSpPr txBox="1">
            <a:spLocks/>
          </p:cNvSpPr>
          <p:nvPr/>
        </p:nvSpPr>
        <p:spPr>
          <a:xfrm>
            <a:off x="3928230" y="607395"/>
            <a:ext cx="2411064" cy="640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Convert the mesh sphere to a volume and scatter the volume with points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3F8201-D852-9189-C9C2-34DEF1D3C2CA}"/>
              </a:ext>
            </a:extLst>
          </p:cNvPr>
          <p:cNvSpPr/>
          <p:nvPr/>
        </p:nvSpPr>
        <p:spPr>
          <a:xfrm>
            <a:off x="4018440" y="992309"/>
            <a:ext cx="2320854" cy="125063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EC05E302-4F49-88D8-B682-8FD88BEA4AA4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339294" y="1617627"/>
            <a:ext cx="2206041" cy="3810751"/>
          </a:xfrm>
          <a:prstGeom prst="bentConnector3">
            <a:avLst>
              <a:gd name="adj1" fmla="val 50000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801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CE76D7-9FAA-DC32-804D-EBC10E6D7C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" t="6654"/>
          <a:stretch/>
        </p:blipFill>
        <p:spPr>
          <a:xfrm>
            <a:off x="202741" y="647872"/>
            <a:ext cx="4194658" cy="5777766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9EC095-4790-DA0B-1837-CA0EB3B40C3A}"/>
              </a:ext>
            </a:extLst>
          </p:cNvPr>
          <p:cNvSpPr txBox="1">
            <a:spLocks/>
          </p:cNvSpPr>
          <p:nvPr/>
        </p:nvSpPr>
        <p:spPr>
          <a:xfrm>
            <a:off x="3055335" y="4390708"/>
            <a:ext cx="1267923" cy="891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This </a:t>
            </a: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“advect_points” </a:t>
            </a:r>
            <a:r>
              <a:rPr lang="en-US" sz="1000" dirty="0">
                <a:solidFill>
                  <a:srgbClr val="509AB8"/>
                </a:solidFill>
              </a:rPr>
              <a:t>compound takes the scattered points and displaces them using the voxel velocities of the aero volume.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3F8201-D852-9189-C9C2-34DEF1D3C2CA}"/>
              </a:ext>
            </a:extLst>
          </p:cNvPr>
          <p:cNvSpPr/>
          <p:nvPr/>
        </p:nvSpPr>
        <p:spPr>
          <a:xfrm>
            <a:off x="3130619" y="2748202"/>
            <a:ext cx="1117356" cy="157777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B99B1279-CB4F-B79D-6042-4D33F74AD0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6002" y="1387429"/>
            <a:ext cx="1117356" cy="1219574"/>
          </a:xfrm>
          <a:prstGeom prst="rect">
            <a:avLst/>
          </a:prstGeom>
        </p:spPr>
      </p:pic>
      <p:sp>
        <p:nvSpPr>
          <p:cNvPr id="59" name="Arrow: Right 58">
            <a:extLst>
              <a:ext uri="{FF2B5EF4-FFF2-40B4-BE49-F238E27FC236}">
                <a16:creationId xmlns:a16="http://schemas.microsoft.com/office/drawing/2014/main" id="{CA0590F1-B7FA-C383-F525-3BCEA5934526}"/>
              </a:ext>
            </a:extLst>
          </p:cNvPr>
          <p:cNvSpPr/>
          <p:nvPr/>
        </p:nvSpPr>
        <p:spPr>
          <a:xfrm>
            <a:off x="6616936" y="3425358"/>
            <a:ext cx="339247" cy="204799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7686E985-53AF-CF22-6C0B-87924B4327E1}"/>
              </a:ext>
            </a:extLst>
          </p:cNvPr>
          <p:cNvSpPr/>
          <p:nvPr/>
        </p:nvSpPr>
        <p:spPr>
          <a:xfrm>
            <a:off x="9373080" y="3425358"/>
            <a:ext cx="339247" cy="204799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7BB33E9F-5990-CAB3-927E-A045960E0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0617" y="2646761"/>
            <a:ext cx="1660708" cy="1894986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58FF9BF-8D5A-0839-F16D-371128B48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599" y="2343830"/>
            <a:ext cx="1950726" cy="219791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6746EA6-5FC0-142C-5DC4-B3D16C56A3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4083" y="2377991"/>
            <a:ext cx="1866888" cy="219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966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191DC26-315F-CC29-5757-05A56CE857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" t="6654"/>
          <a:stretch/>
        </p:blipFill>
        <p:spPr>
          <a:xfrm>
            <a:off x="202741" y="647872"/>
            <a:ext cx="4194658" cy="5777766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97B74D5-5609-2744-4452-F29AEFA616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0" y="647872"/>
            <a:ext cx="6885356" cy="4278213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86956244-71F4-7825-FD8E-67912E5202DB}"/>
              </a:ext>
            </a:extLst>
          </p:cNvPr>
          <p:cNvSpPr/>
          <p:nvPr/>
        </p:nvSpPr>
        <p:spPr>
          <a:xfrm>
            <a:off x="11121292" y="2623211"/>
            <a:ext cx="191477" cy="191477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D08C482-738D-3849-811E-43E2543FEF2D}"/>
              </a:ext>
            </a:extLst>
          </p:cNvPr>
          <p:cNvSpPr/>
          <p:nvPr/>
        </p:nvSpPr>
        <p:spPr>
          <a:xfrm>
            <a:off x="5740399" y="2742038"/>
            <a:ext cx="191477" cy="191477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3A5F5A7-DA9B-940A-E042-8358EFE55E81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 flipV="1">
            <a:off x="4247975" y="2786979"/>
            <a:ext cx="832025" cy="750109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15B70223-1480-4454-7B71-9D4E49BC1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7202" y="852141"/>
            <a:ext cx="1259656" cy="136655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E7F9C4E5-844C-BFD7-610D-86A2C17F5F50}"/>
              </a:ext>
            </a:extLst>
          </p:cNvPr>
          <p:cNvSpPr/>
          <p:nvPr/>
        </p:nvSpPr>
        <p:spPr>
          <a:xfrm>
            <a:off x="10514198" y="770965"/>
            <a:ext cx="1393757" cy="1520094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A picture containing icon&#10;&#10;Description automatically generated">
            <a:extLst>
              <a:ext uri="{FF2B5EF4-FFF2-40B4-BE49-F238E27FC236}">
                <a16:creationId xmlns:a16="http://schemas.microsoft.com/office/drawing/2014/main" id="{24724BA3-E42F-84DC-4DCD-18DCB0F78A9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9" t="30979" r="22568" b="37730"/>
          <a:stretch/>
        </p:blipFill>
        <p:spPr>
          <a:xfrm>
            <a:off x="11632284" y="2318374"/>
            <a:ext cx="171080" cy="23821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53EE4C9-AF90-2C1F-03EE-A24180872E62}"/>
              </a:ext>
            </a:extLst>
          </p:cNvPr>
          <p:cNvSpPr/>
          <p:nvPr/>
        </p:nvSpPr>
        <p:spPr>
          <a:xfrm>
            <a:off x="11265877" y="2670103"/>
            <a:ext cx="523631" cy="109060"/>
          </a:xfrm>
          <a:prstGeom prst="rect">
            <a:avLst/>
          </a:prstGeom>
          <a:solidFill>
            <a:srgbClr val="2E75B6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1DBFB71-0490-9C6A-91E3-887E36FD497B}"/>
              </a:ext>
            </a:extLst>
          </p:cNvPr>
          <p:cNvCxnSpPr/>
          <p:nvPr/>
        </p:nvCxnSpPr>
        <p:spPr>
          <a:xfrm flipV="1">
            <a:off x="11527692" y="2291059"/>
            <a:ext cx="0" cy="379044"/>
          </a:xfrm>
          <a:prstGeom prst="line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01BCD3D4-94A6-947E-E3F2-85105EFD83BD}"/>
              </a:ext>
            </a:extLst>
          </p:cNvPr>
          <p:cNvCxnSpPr>
            <a:stCxn id="20" idx="4"/>
            <a:endCxn id="21" idx="4"/>
          </p:cNvCxnSpPr>
          <p:nvPr/>
        </p:nvCxnSpPr>
        <p:spPr>
          <a:xfrm rot="5400000">
            <a:off x="8467172" y="183655"/>
            <a:ext cx="118827" cy="5380893"/>
          </a:xfrm>
          <a:prstGeom prst="bentConnector3">
            <a:avLst>
              <a:gd name="adj1" fmla="val 1874176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ubtitle 2">
            <a:extLst>
              <a:ext uri="{FF2B5EF4-FFF2-40B4-BE49-F238E27FC236}">
                <a16:creationId xmlns:a16="http://schemas.microsoft.com/office/drawing/2014/main" id="{B90EC628-970F-087B-32BE-2BD7C02D6ABC}"/>
              </a:ext>
            </a:extLst>
          </p:cNvPr>
          <p:cNvSpPr txBox="1">
            <a:spLocks/>
          </p:cNvSpPr>
          <p:nvPr/>
        </p:nvSpPr>
        <p:spPr>
          <a:xfrm>
            <a:off x="6483134" y="5082035"/>
            <a:ext cx="4266928" cy="434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Set the </a:t>
            </a: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port feedback </a:t>
            </a:r>
            <a:r>
              <a:rPr lang="en-US" sz="1000" dirty="0">
                <a:solidFill>
                  <a:srgbClr val="509AB8"/>
                </a:solidFill>
              </a:rPr>
              <a:t>of “out_points” to be “points” so that for every frame the output points will be used as the input points for the next frame.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4716E15-051A-FD15-EB8B-72A1733B2884}"/>
              </a:ext>
            </a:extLst>
          </p:cNvPr>
          <p:cNvSpPr txBox="1">
            <a:spLocks/>
          </p:cNvSpPr>
          <p:nvPr/>
        </p:nvSpPr>
        <p:spPr>
          <a:xfrm>
            <a:off x="9396047" y="220571"/>
            <a:ext cx="2708030" cy="166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400" dirty="0">
                <a:solidFill>
                  <a:srgbClr val="509AB8"/>
                </a:solidFill>
              </a:rPr>
              <a:t>Inside “advect_points” compound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353FCDF-1744-3A81-0545-A500BF271E49}"/>
              </a:ext>
            </a:extLst>
          </p:cNvPr>
          <p:cNvSpPr txBox="1">
            <a:spLocks/>
          </p:cNvSpPr>
          <p:nvPr/>
        </p:nvSpPr>
        <p:spPr>
          <a:xfrm>
            <a:off x="3055335" y="4390708"/>
            <a:ext cx="1267923" cy="891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This </a:t>
            </a: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“advect_points” </a:t>
            </a:r>
            <a:r>
              <a:rPr lang="en-US" sz="1000" dirty="0">
                <a:solidFill>
                  <a:srgbClr val="509AB8"/>
                </a:solidFill>
              </a:rPr>
              <a:t>compound takes the scattered points and displaces them using the voxel velocities of the aero volume.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C8DE32-3DDC-DB4C-9315-8C100EDD9BA3}"/>
              </a:ext>
            </a:extLst>
          </p:cNvPr>
          <p:cNvSpPr/>
          <p:nvPr/>
        </p:nvSpPr>
        <p:spPr>
          <a:xfrm>
            <a:off x="3130619" y="2748202"/>
            <a:ext cx="1117356" cy="157777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190EDA-EBF1-B69C-AD62-52589B0C96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6002" y="1387429"/>
            <a:ext cx="1117356" cy="12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508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97B74D5-5609-2744-4452-F29AEFA61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0" y="642227"/>
            <a:ext cx="6885356" cy="42782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696A7B-5568-205C-E76A-724C1F0A40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31" t="6654"/>
          <a:stretch/>
        </p:blipFill>
        <p:spPr>
          <a:xfrm>
            <a:off x="202741" y="647872"/>
            <a:ext cx="4194658" cy="5777766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6956244-71F4-7825-FD8E-67912E5202DB}"/>
              </a:ext>
            </a:extLst>
          </p:cNvPr>
          <p:cNvSpPr/>
          <p:nvPr/>
        </p:nvSpPr>
        <p:spPr>
          <a:xfrm>
            <a:off x="11121292" y="2617566"/>
            <a:ext cx="191477" cy="191477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D08C482-738D-3849-811E-43E2543FEF2D}"/>
              </a:ext>
            </a:extLst>
          </p:cNvPr>
          <p:cNvSpPr/>
          <p:nvPr/>
        </p:nvSpPr>
        <p:spPr>
          <a:xfrm>
            <a:off x="5740399" y="2736393"/>
            <a:ext cx="191477" cy="191477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F3EC06-0DD2-410B-F5CD-1BEA495C8F95}"/>
              </a:ext>
            </a:extLst>
          </p:cNvPr>
          <p:cNvSpPr/>
          <p:nvPr/>
        </p:nvSpPr>
        <p:spPr>
          <a:xfrm>
            <a:off x="6835044" y="726244"/>
            <a:ext cx="2914648" cy="2387599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BFF7DA-7832-80BF-1019-FD8C74991EE7}"/>
              </a:ext>
            </a:extLst>
          </p:cNvPr>
          <p:cNvSpPr/>
          <p:nvPr/>
        </p:nvSpPr>
        <p:spPr>
          <a:xfrm>
            <a:off x="6835044" y="3195020"/>
            <a:ext cx="1984618" cy="157177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3A5F5A7-DA9B-940A-E042-8358EFE55E81}"/>
              </a:ext>
            </a:extLst>
          </p:cNvPr>
          <p:cNvCxnSpPr>
            <a:cxnSpLocks/>
            <a:stCxn id="10" idx="3"/>
            <a:endCxn id="17" idx="1"/>
          </p:cNvCxnSpPr>
          <p:nvPr/>
        </p:nvCxnSpPr>
        <p:spPr>
          <a:xfrm flipV="1">
            <a:off x="4247975" y="2781334"/>
            <a:ext cx="832025" cy="755754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353EE4C9-AF90-2C1F-03EE-A24180872E62}"/>
              </a:ext>
            </a:extLst>
          </p:cNvPr>
          <p:cNvSpPr/>
          <p:nvPr/>
        </p:nvSpPr>
        <p:spPr>
          <a:xfrm>
            <a:off x="11265877" y="2664458"/>
            <a:ext cx="523631" cy="109060"/>
          </a:xfrm>
          <a:prstGeom prst="rect">
            <a:avLst/>
          </a:prstGeom>
          <a:solidFill>
            <a:srgbClr val="2E75B6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01BCD3D4-94A6-947E-E3F2-85105EFD83BD}"/>
              </a:ext>
            </a:extLst>
          </p:cNvPr>
          <p:cNvCxnSpPr>
            <a:stCxn id="20" idx="4"/>
            <a:endCxn id="21" idx="4"/>
          </p:cNvCxnSpPr>
          <p:nvPr/>
        </p:nvCxnSpPr>
        <p:spPr>
          <a:xfrm rot="5400000">
            <a:off x="8467172" y="178010"/>
            <a:ext cx="118827" cy="5380893"/>
          </a:xfrm>
          <a:prstGeom prst="bentConnector3">
            <a:avLst>
              <a:gd name="adj1" fmla="val 1874176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ubtitle 2">
            <a:extLst>
              <a:ext uri="{FF2B5EF4-FFF2-40B4-BE49-F238E27FC236}">
                <a16:creationId xmlns:a16="http://schemas.microsoft.com/office/drawing/2014/main" id="{F0D23494-F0F5-A53F-0DBD-4243EC82466D}"/>
              </a:ext>
            </a:extLst>
          </p:cNvPr>
          <p:cNvSpPr txBox="1">
            <a:spLocks/>
          </p:cNvSpPr>
          <p:nvPr/>
        </p:nvSpPr>
        <p:spPr>
          <a:xfrm>
            <a:off x="8292368" y="756619"/>
            <a:ext cx="1530328" cy="6330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For the first frame, take the scattered points. For every following frame, add the scattered points to the existing points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32BBF07-37E8-1474-230C-24EC20FC7964}"/>
              </a:ext>
            </a:extLst>
          </p:cNvPr>
          <p:cNvSpPr/>
          <p:nvPr/>
        </p:nvSpPr>
        <p:spPr>
          <a:xfrm>
            <a:off x="9995877" y="2441364"/>
            <a:ext cx="832335" cy="94992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3C644312-900E-81B8-00A0-69D0FC4A31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1552" y="3774499"/>
            <a:ext cx="1117277" cy="1047006"/>
          </a:xfrm>
          <a:prstGeom prst="rect">
            <a:avLst/>
          </a:prstGeom>
        </p:spPr>
      </p:pic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ACD06ADF-7DA1-865E-845A-367AB96B7BE8}"/>
              </a:ext>
            </a:extLst>
          </p:cNvPr>
          <p:cNvCxnSpPr>
            <a:endCxn id="47" idx="3"/>
          </p:cNvCxnSpPr>
          <p:nvPr/>
        </p:nvCxnSpPr>
        <p:spPr>
          <a:xfrm rot="10800000" flipV="1">
            <a:off x="5658829" y="3594490"/>
            <a:ext cx="1343756" cy="703512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Subtitle 2">
            <a:extLst>
              <a:ext uri="{FF2B5EF4-FFF2-40B4-BE49-F238E27FC236}">
                <a16:creationId xmlns:a16="http://schemas.microsoft.com/office/drawing/2014/main" id="{74F4C9D6-A5B1-BDBE-6D2E-9F2826F9CB11}"/>
              </a:ext>
            </a:extLst>
          </p:cNvPr>
          <p:cNvSpPr txBox="1">
            <a:spLocks/>
          </p:cNvSpPr>
          <p:nvPr/>
        </p:nvSpPr>
        <p:spPr>
          <a:xfrm>
            <a:off x="8819005" y="4177417"/>
            <a:ext cx="1530328" cy="6330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Create a voxel field of the aero volume’s velocity and scale it with the specified “step_size”</a:t>
            </a:r>
          </a:p>
        </p:txBody>
      </p:sp>
      <p:sp>
        <p:nvSpPr>
          <p:cNvPr id="53" name="Subtitle 2">
            <a:extLst>
              <a:ext uri="{FF2B5EF4-FFF2-40B4-BE49-F238E27FC236}">
                <a16:creationId xmlns:a16="http://schemas.microsoft.com/office/drawing/2014/main" id="{7B7437F3-3A89-6608-A11B-5D49267F4C21}"/>
              </a:ext>
            </a:extLst>
          </p:cNvPr>
          <p:cNvSpPr txBox="1">
            <a:spLocks/>
          </p:cNvSpPr>
          <p:nvPr/>
        </p:nvSpPr>
        <p:spPr>
          <a:xfrm>
            <a:off x="9901435" y="3405732"/>
            <a:ext cx="1157334" cy="479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Displace the points using the scaled volume velocities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D624EC9-3ED5-CAF2-18F8-690B5716A02D}"/>
              </a:ext>
            </a:extLst>
          </p:cNvPr>
          <p:cNvSpPr/>
          <p:nvPr/>
        </p:nvSpPr>
        <p:spPr>
          <a:xfrm>
            <a:off x="4577055" y="4288104"/>
            <a:ext cx="1034391" cy="15826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4716E15-051A-FD15-EB8B-72A1733B2884}"/>
              </a:ext>
            </a:extLst>
          </p:cNvPr>
          <p:cNvSpPr txBox="1">
            <a:spLocks/>
          </p:cNvSpPr>
          <p:nvPr/>
        </p:nvSpPr>
        <p:spPr>
          <a:xfrm>
            <a:off x="9396047" y="220571"/>
            <a:ext cx="2708030" cy="166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400" dirty="0">
                <a:solidFill>
                  <a:srgbClr val="509AB8"/>
                </a:solidFill>
              </a:rPr>
              <a:t>Inside “advect_points” compound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3C4762-2BFE-478E-1758-3E5759D30C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3552" y="5358895"/>
            <a:ext cx="1161182" cy="11919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98AC1A-D953-2E99-B96A-91DC408AE4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4742" y="5358895"/>
            <a:ext cx="1094490" cy="11368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5E6892-A4E4-FE4A-53E2-8C16C1E69C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9240" y="5306860"/>
            <a:ext cx="1176851" cy="12476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F1E8A8-1606-FD25-14F7-BB76A0D815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928" y="5303531"/>
            <a:ext cx="1191003" cy="12476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E8CF4C-B7A2-0C0B-6FB5-DE5479A028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92765" y="5190427"/>
            <a:ext cx="1283420" cy="1432743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ECA8E350-D103-E862-CEAA-EE1CCC4AE82B}"/>
              </a:ext>
            </a:extLst>
          </p:cNvPr>
          <p:cNvSpPr txBox="1">
            <a:spLocks/>
          </p:cNvSpPr>
          <p:nvPr/>
        </p:nvSpPr>
        <p:spPr>
          <a:xfrm>
            <a:off x="5256415" y="6443252"/>
            <a:ext cx="642148" cy="215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Frame 1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CACF70D7-5C24-6BCF-CB0F-9672C2401B4E}"/>
              </a:ext>
            </a:extLst>
          </p:cNvPr>
          <p:cNvSpPr txBox="1">
            <a:spLocks/>
          </p:cNvSpPr>
          <p:nvPr/>
        </p:nvSpPr>
        <p:spPr>
          <a:xfrm>
            <a:off x="6564429" y="6443252"/>
            <a:ext cx="642148" cy="215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Frame 2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4D454972-D7A3-B73E-E068-D9CF6F3FB8AE}"/>
              </a:ext>
            </a:extLst>
          </p:cNvPr>
          <p:cNvSpPr txBox="1">
            <a:spLocks/>
          </p:cNvSpPr>
          <p:nvPr/>
        </p:nvSpPr>
        <p:spPr>
          <a:xfrm>
            <a:off x="7934234" y="6443252"/>
            <a:ext cx="642148" cy="215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Frame 3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E05290F-2EBC-FAF3-6E2D-90C91D358F8C}"/>
              </a:ext>
            </a:extLst>
          </p:cNvPr>
          <p:cNvSpPr txBox="1">
            <a:spLocks/>
          </p:cNvSpPr>
          <p:nvPr/>
        </p:nvSpPr>
        <p:spPr>
          <a:xfrm>
            <a:off x="9353189" y="6443252"/>
            <a:ext cx="642148" cy="215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Frame 4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993960D1-1D63-FE80-7EC1-3C5C68052A19}"/>
              </a:ext>
            </a:extLst>
          </p:cNvPr>
          <p:cNvSpPr txBox="1">
            <a:spLocks/>
          </p:cNvSpPr>
          <p:nvPr/>
        </p:nvSpPr>
        <p:spPr>
          <a:xfrm>
            <a:off x="10800218" y="6443252"/>
            <a:ext cx="642148" cy="215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Frame 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51C682F-A79E-DB5B-59A2-C213EB97E804}"/>
              </a:ext>
            </a:extLst>
          </p:cNvPr>
          <p:cNvSpPr txBox="1">
            <a:spLocks/>
          </p:cNvSpPr>
          <p:nvPr/>
        </p:nvSpPr>
        <p:spPr>
          <a:xfrm>
            <a:off x="3055335" y="4390708"/>
            <a:ext cx="1267923" cy="891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This </a:t>
            </a: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“advect_points” </a:t>
            </a:r>
            <a:r>
              <a:rPr lang="en-US" sz="1000" dirty="0">
                <a:solidFill>
                  <a:srgbClr val="509AB8"/>
                </a:solidFill>
              </a:rPr>
              <a:t>compound takes the scattered points and displaces them using the voxel velocities of the aero volume.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392486-20B3-03D7-7E22-D7BB5B8A866B}"/>
              </a:ext>
            </a:extLst>
          </p:cNvPr>
          <p:cNvSpPr/>
          <p:nvPr/>
        </p:nvSpPr>
        <p:spPr>
          <a:xfrm>
            <a:off x="3130619" y="2748202"/>
            <a:ext cx="1117356" cy="157777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C2B923-DC8A-014A-6DB7-33776A2F6D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26002" y="1387429"/>
            <a:ext cx="1117356" cy="12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29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0E868044-2E1B-BD9D-1A4A-E6426E3143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02" b="18123"/>
          <a:stretch/>
        </p:blipFill>
        <p:spPr>
          <a:xfrm>
            <a:off x="0" y="550495"/>
            <a:ext cx="12192000" cy="360296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4716E15-051A-FD15-EB8B-72A1733B2884}"/>
              </a:ext>
            </a:extLst>
          </p:cNvPr>
          <p:cNvSpPr txBox="1">
            <a:spLocks/>
          </p:cNvSpPr>
          <p:nvPr/>
        </p:nvSpPr>
        <p:spPr>
          <a:xfrm>
            <a:off x="9207610" y="220571"/>
            <a:ext cx="2926080" cy="2874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400" dirty="0">
                <a:solidFill>
                  <a:srgbClr val="509AB8"/>
                </a:solidFill>
              </a:rPr>
              <a:t>Color the points based on velocities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A82768-61AD-7F75-D2BE-4395674349FA}"/>
              </a:ext>
            </a:extLst>
          </p:cNvPr>
          <p:cNvSpPr/>
          <p:nvPr/>
        </p:nvSpPr>
        <p:spPr>
          <a:xfrm>
            <a:off x="8756091" y="687335"/>
            <a:ext cx="1384490" cy="199387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DEA2C1-5110-4632-9D31-C7836F4BA802}"/>
              </a:ext>
            </a:extLst>
          </p:cNvPr>
          <p:cNvSpPr/>
          <p:nvPr/>
        </p:nvSpPr>
        <p:spPr>
          <a:xfrm>
            <a:off x="4510495" y="984123"/>
            <a:ext cx="1310619" cy="152932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F414764-9650-D63D-7BF8-18BC03B90CDA}"/>
              </a:ext>
            </a:extLst>
          </p:cNvPr>
          <p:cNvSpPr txBox="1">
            <a:spLocks/>
          </p:cNvSpPr>
          <p:nvPr/>
        </p:nvSpPr>
        <p:spPr>
          <a:xfrm>
            <a:off x="4441608" y="2843587"/>
            <a:ext cx="1267923" cy="53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Sample the volume velocity at the point positions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099E571-B7AD-51A3-B89C-22537D2F5FAD}"/>
              </a:ext>
            </a:extLst>
          </p:cNvPr>
          <p:cNvSpPr/>
          <p:nvPr/>
        </p:nvSpPr>
        <p:spPr>
          <a:xfrm>
            <a:off x="5934204" y="984121"/>
            <a:ext cx="2550479" cy="152932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DAE8A36-9F64-3DDC-79E9-A47C92D39C83}"/>
              </a:ext>
            </a:extLst>
          </p:cNvPr>
          <p:cNvSpPr txBox="1">
            <a:spLocks/>
          </p:cNvSpPr>
          <p:nvPr/>
        </p:nvSpPr>
        <p:spPr>
          <a:xfrm>
            <a:off x="8657567" y="2876904"/>
            <a:ext cx="2061966" cy="1482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This compound uses a “for_each” loop to generate a color for every point based on the fraction value. It interpolates between color 1 and 2 or between color 2 and 3, depending on the specified threshold value. One can adjust the fcurves to modify the pattern.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A40C9D5-D3EF-B985-85F9-DF88A118F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650" y="550494"/>
            <a:ext cx="1378065" cy="1549430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58784501-0B81-4C47-291C-64455F5F900C}"/>
              </a:ext>
            </a:extLst>
          </p:cNvPr>
          <p:cNvSpPr txBox="1">
            <a:spLocks/>
          </p:cNvSpPr>
          <p:nvPr/>
        </p:nvSpPr>
        <p:spPr>
          <a:xfrm>
            <a:off x="5819131" y="2856645"/>
            <a:ext cx="1859156" cy="492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Convert the magnitude of the velocity into the fraction value for coloring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E6E10B-39D5-F916-3988-2DA785D3402F}"/>
              </a:ext>
            </a:extLst>
          </p:cNvPr>
          <p:cNvSpPr/>
          <p:nvPr/>
        </p:nvSpPr>
        <p:spPr>
          <a:xfrm>
            <a:off x="9754418" y="6611881"/>
            <a:ext cx="1117158" cy="234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-up of a human body&#10;&#10;Description automatically generated with low confidence">
            <a:extLst>
              <a:ext uri="{FF2B5EF4-FFF2-40B4-BE49-F238E27FC236}">
                <a16:creationId xmlns:a16="http://schemas.microsoft.com/office/drawing/2014/main" id="{FE436ACC-A54B-83B3-0EA0-5012437CA1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56"/>
          <a:stretch/>
        </p:blipFill>
        <p:spPr>
          <a:xfrm>
            <a:off x="9052776" y="4153457"/>
            <a:ext cx="2256256" cy="269298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F6978C-5E8B-3DCB-015F-5C8A34FE6AB4}"/>
              </a:ext>
            </a:extLst>
          </p:cNvPr>
          <p:cNvCxnSpPr>
            <a:cxnSpLocks/>
          </p:cNvCxnSpPr>
          <p:nvPr/>
        </p:nvCxnSpPr>
        <p:spPr>
          <a:xfrm>
            <a:off x="9094795" y="2681210"/>
            <a:ext cx="0" cy="234209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A8C596-7EB3-D41B-5AAC-5D198A83E208}"/>
              </a:ext>
            </a:extLst>
          </p:cNvPr>
          <p:cNvCxnSpPr>
            <a:cxnSpLocks/>
          </p:cNvCxnSpPr>
          <p:nvPr/>
        </p:nvCxnSpPr>
        <p:spPr>
          <a:xfrm>
            <a:off x="6635382" y="2513449"/>
            <a:ext cx="0" cy="363455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A1F0B25-DAF5-DFB1-FC88-FBD3625A746C}"/>
              </a:ext>
            </a:extLst>
          </p:cNvPr>
          <p:cNvCxnSpPr>
            <a:cxnSpLocks/>
          </p:cNvCxnSpPr>
          <p:nvPr/>
        </p:nvCxnSpPr>
        <p:spPr>
          <a:xfrm>
            <a:off x="5045521" y="2513449"/>
            <a:ext cx="0" cy="343196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529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0E2473C-A887-375B-F01C-D7F4D42C3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84"/>
          <a:stretch/>
        </p:blipFill>
        <p:spPr>
          <a:xfrm>
            <a:off x="2102561" y="4416279"/>
            <a:ext cx="2038826" cy="2441721"/>
          </a:xfrm>
          <a:prstGeom prst="rect">
            <a:avLst/>
          </a:prstGeom>
        </p:spPr>
      </p:pic>
      <p:pic>
        <p:nvPicPr>
          <p:cNvPr id="2" name="Picture 1" descr="A close-up of a human body&#10;&#10;Description automatically generated with low confidence">
            <a:extLst>
              <a:ext uri="{FF2B5EF4-FFF2-40B4-BE49-F238E27FC236}">
                <a16:creationId xmlns:a16="http://schemas.microsoft.com/office/drawing/2014/main" id="{2C1FAEBD-4956-12EC-67CE-AC55D4E554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56"/>
          <a:stretch/>
        </p:blipFill>
        <p:spPr>
          <a:xfrm>
            <a:off x="8485046" y="4424529"/>
            <a:ext cx="2038826" cy="2433471"/>
          </a:xfrm>
          <a:prstGeom prst="rect">
            <a:avLst/>
          </a:prstGeom>
        </p:spPr>
      </p:pic>
      <p:pic>
        <p:nvPicPr>
          <p:cNvPr id="4" name="Picture 3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59F23D58-B976-2F90-E61C-D8C6E1713D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404"/>
            <a:ext cx="12192000" cy="394268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8106D6-82EE-ECA1-DD26-7A9BC4BF5C24}"/>
              </a:ext>
            </a:extLst>
          </p:cNvPr>
          <p:cNvSpPr/>
          <p:nvPr/>
        </p:nvSpPr>
        <p:spPr>
          <a:xfrm>
            <a:off x="151835" y="1969600"/>
            <a:ext cx="5841988" cy="2401574"/>
          </a:xfrm>
          <a:prstGeom prst="rect">
            <a:avLst/>
          </a:prstGeom>
          <a:ln w="19050">
            <a:solidFill>
              <a:srgbClr val="509AB8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30090B5-EFDD-F67E-E097-49E6E11464DB}"/>
              </a:ext>
            </a:extLst>
          </p:cNvPr>
          <p:cNvSpPr txBox="1">
            <a:spLocks/>
          </p:cNvSpPr>
          <p:nvPr/>
        </p:nvSpPr>
        <p:spPr>
          <a:xfrm>
            <a:off x="84289" y="1703292"/>
            <a:ext cx="1267923" cy="53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Aero Simulation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9EC36D-F0C1-C431-F7B0-2CDEDF54B532}"/>
              </a:ext>
            </a:extLst>
          </p:cNvPr>
          <p:cNvSpPr/>
          <p:nvPr/>
        </p:nvSpPr>
        <p:spPr>
          <a:xfrm>
            <a:off x="6225765" y="2043883"/>
            <a:ext cx="781363" cy="1083092"/>
          </a:xfrm>
          <a:prstGeom prst="rect">
            <a:avLst/>
          </a:prstGeom>
          <a:ln w="19050">
            <a:solidFill>
              <a:srgbClr val="509AB8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90B7510-9C7D-D555-6720-DC50AA65E420}"/>
              </a:ext>
            </a:extLst>
          </p:cNvPr>
          <p:cNvSpPr txBox="1">
            <a:spLocks/>
          </p:cNvSpPr>
          <p:nvPr/>
        </p:nvSpPr>
        <p:spPr>
          <a:xfrm>
            <a:off x="6145658" y="1773626"/>
            <a:ext cx="1267923" cy="53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Advect Points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6F2F6A68-9ADE-46F9-6843-571027A9363B}"/>
              </a:ext>
            </a:extLst>
          </p:cNvPr>
          <p:cNvSpPr txBox="1">
            <a:spLocks/>
          </p:cNvSpPr>
          <p:nvPr/>
        </p:nvSpPr>
        <p:spPr>
          <a:xfrm>
            <a:off x="9184064" y="1218054"/>
            <a:ext cx="1267923" cy="53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Assign Colors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702497-20F7-5C67-CF2B-CFC5F9EDDCBA}"/>
              </a:ext>
            </a:extLst>
          </p:cNvPr>
          <p:cNvSpPr/>
          <p:nvPr/>
        </p:nvSpPr>
        <p:spPr>
          <a:xfrm>
            <a:off x="7130680" y="1484362"/>
            <a:ext cx="4932839" cy="1841102"/>
          </a:xfrm>
          <a:prstGeom prst="rect">
            <a:avLst/>
          </a:prstGeom>
          <a:ln w="19050">
            <a:solidFill>
              <a:srgbClr val="509AB8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9CDD0D4-FA3D-0C08-B737-D9DA7789C4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7852" y="4767501"/>
            <a:ext cx="1657188" cy="186718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38A7364-0728-13FE-7115-9BDF16B80C93}"/>
              </a:ext>
            </a:extLst>
          </p:cNvPr>
          <p:cNvSpPr/>
          <p:nvPr/>
        </p:nvSpPr>
        <p:spPr>
          <a:xfrm>
            <a:off x="2975060" y="815273"/>
            <a:ext cx="2117697" cy="1006013"/>
          </a:xfrm>
          <a:prstGeom prst="rect">
            <a:avLst/>
          </a:prstGeom>
          <a:ln w="19050">
            <a:solidFill>
              <a:srgbClr val="509AB8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5AC6DDA-F974-5A1E-152F-E8F0FB79FB61}"/>
              </a:ext>
            </a:extLst>
          </p:cNvPr>
          <p:cNvSpPr txBox="1">
            <a:spLocks/>
          </p:cNvSpPr>
          <p:nvPr/>
        </p:nvSpPr>
        <p:spPr>
          <a:xfrm>
            <a:off x="3531163" y="548965"/>
            <a:ext cx="1267923" cy="53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Scatter Points</a:t>
            </a:r>
          </a:p>
        </p:txBody>
      </p:sp>
    </p:spTree>
    <p:extLst>
      <p:ext uri="{BB962C8B-B14F-4D97-AF65-F5344CB8AC3E}">
        <p14:creationId xmlns:p14="http://schemas.microsoft.com/office/powerpoint/2010/main" val="569022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DE9707C-C197-30C9-76E4-7B2540987FB5}"/>
              </a:ext>
            </a:extLst>
          </p:cNvPr>
          <p:cNvSpPr txBox="1">
            <a:spLocks/>
          </p:cNvSpPr>
          <p:nvPr/>
        </p:nvSpPr>
        <p:spPr>
          <a:xfrm>
            <a:off x="5166036" y="6439569"/>
            <a:ext cx="2522303" cy="304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Volume-driven Particles Video</a:t>
            </a:r>
          </a:p>
        </p:txBody>
      </p:sp>
      <p:pic>
        <p:nvPicPr>
          <p:cNvPr id="2" name="particle_sim">
            <a:hlinkClick r:id="" action="ppaction://media"/>
            <a:extLst>
              <a:ext uri="{FF2B5EF4-FFF2-40B4-BE49-F238E27FC236}">
                <a16:creationId xmlns:a16="http://schemas.microsoft.com/office/drawing/2014/main" id="{1695AF14-0688-0BC6-288C-1552BFA5C7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b="4357"/>
          <a:stretch/>
        </p:blipFill>
        <p:spPr>
          <a:xfrm>
            <a:off x="3859138" y="659060"/>
            <a:ext cx="4365627" cy="553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Explosion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B4F25A-8698-A260-EF2C-4CC108D87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452" y="508001"/>
            <a:ext cx="6133096" cy="602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52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DDDA23B-38E0-C819-15B2-066D3A30A73D}"/>
              </a:ext>
            </a:extLst>
          </p:cNvPr>
          <p:cNvSpPr txBox="1">
            <a:spLocks/>
          </p:cNvSpPr>
          <p:nvPr/>
        </p:nvSpPr>
        <p:spPr>
          <a:xfrm>
            <a:off x="6540883" y="4712189"/>
            <a:ext cx="1396893" cy="304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Particle Simulation</a:t>
            </a:r>
            <a:endParaRPr lang="en-US" sz="1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l">
              <a:spcBef>
                <a:spcPts val="100"/>
              </a:spcBef>
            </a:pPr>
            <a:endParaRPr lang="en-US" sz="1200" dirty="0">
              <a:solidFill>
                <a:srgbClr val="509AB8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AE1EC5A-5E66-259E-5E01-1552F1C3A761}"/>
              </a:ext>
            </a:extLst>
          </p:cNvPr>
          <p:cNvSpPr txBox="1">
            <a:spLocks/>
          </p:cNvSpPr>
          <p:nvPr/>
        </p:nvSpPr>
        <p:spPr>
          <a:xfrm>
            <a:off x="10087159" y="4712188"/>
            <a:ext cx="1396893" cy="304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Aero Simulation</a:t>
            </a:r>
            <a:endParaRPr lang="en-US" sz="1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l">
              <a:spcBef>
                <a:spcPts val="100"/>
              </a:spcBef>
            </a:pPr>
            <a:endParaRPr lang="en-US" sz="1200" dirty="0">
              <a:solidFill>
                <a:srgbClr val="509AB8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4B32F79-FC38-8DFF-E333-4D830F2FC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11" b="3402"/>
          <a:stretch/>
        </p:blipFill>
        <p:spPr>
          <a:xfrm>
            <a:off x="5938891" y="2205776"/>
            <a:ext cx="2600879" cy="25064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054848E-BD80-D2A4-6869-AEF8DAB96B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49"/>
          <a:stretch/>
        </p:blipFill>
        <p:spPr>
          <a:xfrm>
            <a:off x="9539217" y="2369489"/>
            <a:ext cx="2492779" cy="2351660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654DD4F4-1EEA-300E-944F-F4759E493FD6}"/>
              </a:ext>
            </a:extLst>
          </p:cNvPr>
          <p:cNvSpPr/>
          <p:nvPr/>
        </p:nvSpPr>
        <p:spPr>
          <a:xfrm>
            <a:off x="8736859" y="3241445"/>
            <a:ext cx="605269" cy="187555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t, dark&#10;&#10;Description automatically generated">
            <a:extLst>
              <a:ext uri="{FF2B5EF4-FFF2-40B4-BE49-F238E27FC236}">
                <a16:creationId xmlns:a16="http://schemas.microsoft.com/office/drawing/2014/main" id="{044F9425-3D3A-CA57-A339-8385C28A62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38" y="737007"/>
            <a:ext cx="5455496" cy="52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DDDA23B-38E0-C819-15B2-066D3A30A73D}"/>
              </a:ext>
            </a:extLst>
          </p:cNvPr>
          <p:cNvSpPr txBox="1">
            <a:spLocks/>
          </p:cNvSpPr>
          <p:nvPr/>
        </p:nvSpPr>
        <p:spPr>
          <a:xfrm>
            <a:off x="1616651" y="4180459"/>
            <a:ext cx="3075070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Start with a </a:t>
            </a: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“basic_particles_graph” </a:t>
            </a:r>
          </a:p>
          <a:p>
            <a:pPr algn="l">
              <a:spcBef>
                <a:spcPts val="100"/>
              </a:spcBef>
            </a:pPr>
            <a:endParaRPr lang="en-US" sz="1200" dirty="0">
              <a:solidFill>
                <a:srgbClr val="509AB8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1EE67E5-DA37-6D85-7660-0E836701B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799" y="2201076"/>
            <a:ext cx="2797341" cy="18929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1366ED-AC74-BFC6-FB87-1FCCB5828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868" y="508001"/>
            <a:ext cx="4153910" cy="5884378"/>
          </a:xfrm>
          <a:prstGeom prst="rect">
            <a:avLst/>
          </a:prstGeom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74FB7876-F5E1-3B66-45B6-79D5E934003B}"/>
              </a:ext>
            </a:extLst>
          </p:cNvPr>
          <p:cNvSpPr/>
          <p:nvPr/>
        </p:nvSpPr>
        <p:spPr>
          <a:xfrm>
            <a:off x="4691720" y="3147530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15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745F0F-4934-715D-2E93-0E7CB2727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021" y="584420"/>
            <a:ext cx="8467057" cy="5985631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DDDDA23B-38E0-C819-15B2-066D3A30A73D}"/>
              </a:ext>
            </a:extLst>
          </p:cNvPr>
          <p:cNvSpPr txBox="1">
            <a:spLocks/>
          </p:cNvSpPr>
          <p:nvPr/>
        </p:nvSpPr>
        <p:spPr>
          <a:xfrm>
            <a:off x="184301" y="622250"/>
            <a:ext cx="3075070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9AB8"/>
                </a:solidFill>
              </a:rPr>
              <a:t>Add </a:t>
            </a: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“vary_source_property” </a:t>
            </a:r>
            <a:r>
              <a:rPr lang="en-US" sz="1200" dirty="0">
                <a:solidFill>
                  <a:srgbClr val="509AB8"/>
                </a:solidFill>
              </a:rPr>
              <a:t>to vary the initial speed of the particles</a:t>
            </a:r>
          </a:p>
          <a:p>
            <a:pPr marL="2857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9AB8"/>
                </a:solidFill>
              </a:rPr>
              <a:t>Use a combination of </a:t>
            </a: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“fractal_noise_field” </a:t>
            </a:r>
            <a:r>
              <a:rPr lang="en-US" sz="1200" dirty="0">
                <a:solidFill>
                  <a:srgbClr val="509AB8"/>
                </a:solidFill>
              </a:rPr>
              <a:t>and </a:t>
            </a: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“fcuve_rield” </a:t>
            </a:r>
            <a:r>
              <a:rPr lang="en-US" sz="1200" dirty="0">
                <a:solidFill>
                  <a:srgbClr val="509AB8"/>
                </a:solidFill>
              </a:rPr>
              <a:t>to vary the emission speed along the geometry normal</a:t>
            </a:r>
          </a:p>
          <a:p>
            <a:pPr marL="2857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09AB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13C266-FE89-847A-A093-00A765D806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2340" y="5495593"/>
            <a:ext cx="1281196" cy="7779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B924FCA-8AC9-8DFE-A5AF-B82F0B9D6BED}"/>
              </a:ext>
            </a:extLst>
          </p:cNvPr>
          <p:cNvSpPr/>
          <p:nvPr/>
        </p:nvSpPr>
        <p:spPr>
          <a:xfrm>
            <a:off x="5677311" y="885704"/>
            <a:ext cx="985881" cy="112995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76C720-39C2-C27E-2BC8-A1A61B59E510}"/>
              </a:ext>
            </a:extLst>
          </p:cNvPr>
          <p:cNvSpPr/>
          <p:nvPr/>
        </p:nvSpPr>
        <p:spPr>
          <a:xfrm>
            <a:off x="5792605" y="2063363"/>
            <a:ext cx="2270018" cy="129206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FA8F007C-4ECA-DB98-8CE3-A3B143E93947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21690" y="1748600"/>
            <a:ext cx="1709450" cy="3331172"/>
          </a:xfrm>
          <a:prstGeom prst="bentConnector3">
            <a:avLst>
              <a:gd name="adj1" fmla="val 23022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8B929CB-D56D-57DC-2599-7F6FBE118207}"/>
              </a:ext>
            </a:extLst>
          </p:cNvPr>
          <p:cNvCxnSpPr>
            <a:cxnSpLocks/>
          </p:cNvCxnSpPr>
          <p:nvPr/>
        </p:nvCxnSpPr>
        <p:spPr>
          <a:xfrm flipH="1">
            <a:off x="8383536" y="5697110"/>
            <a:ext cx="311215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7B69F826-330C-5BB7-C764-7681FC444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4085" y="1908615"/>
            <a:ext cx="1536315" cy="226425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9785A2F-3AB2-FBE4-58FF-11B76054F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301" y="4740321"/>
            <a:ext cx="1750983" cy="18297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8220365-CA14-5B16-2E98-BA0AF159BCE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792"/>
          <a:stretch/>
        </p:blipFill>
        <p:spPr>
          <a:xfrm>
            <a:off x="2036147" y="4740321"/>
            <a:ext cx="1198826" cy="1829730"/>
          </a:xfrm>
          <a:prstGeom prst="rect">
            <a:avLst/>
          </a:prstGeom>
        </p:spPr>
      </p:pic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C7019AC5-35CC-E3AA-1D2D-BF3C2073F968}"/>
              </a:ext>
            </a:extLst>
          </p:cNvPr>
          <p:cNvCxnSpPr>
            <a:cxnSpLocks/>
          </p:cNvCxnSpPr>
          <p:nvPr/>
        </p:nvCxnSpPr>
        <p:spPr>
          <a:xfrm rot="10800000" flipV="1">
            <a:off x="3200401" y="1842114"/>
            <a:ext cx="2476913" cy="474826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B6923C70-BA5F-84B6-3F6A-E161221993B8}"/>
              </a:ext>
            </a:extLst>
          </p:cNvPr>
          <p:cNvCxnSpPr>
            <a:stCxn id="10" idx="1"/>
            <a:endCxn id="31" idx="3"/>
          </p:cNvCxnSpPr>
          <p:nvPr/>
        </p:nvCxnSpPr>
        <p:spPr>
          <a:xfrm rot="10800000" flipV="1">
            <a:off x="3234973" y="2709394"/>
            <a:ext cx="2557632" cy="2945792"/>
          </a:xfrm>
          <a:prstGeom prst="bentConnector3">
            <a:avLst>
              <a:gd name="adj1" fmla="val 10206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id="{E32320A7-5524-FE9D-830E-5E23B150DA3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488" t="12538" r="10267" b="7912"/>
          <a:stretch/>
        </p:blipFill>
        <p:spPr>
          <a:xfrm>
            <a:off x="3498573" y="1114835"/>
            <a:ext cx="645594" cy="410178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C57538BE-2C5B-C83B-B730-C021E502FB2E}"/>
              </a:ext>
            </a:extLst>
          </p:cNvPr>
          <p:cNvSpPr/>
          <p:nvPr/>
        </p:nvSpPr>
        <p:spPr>
          <a:xfrm>
            <a:off x="4458404" y="968738"/>
            <a:ext cx="985881" cy="64935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FB5B02C-EC98-016E-958D-AE9DCCDE5563}"/>
              </a:ext>
            </a:extLst>
          </p:cNvPr>
          <p:cNvCxnSpPr>
            <a:cxnSpLocks/>
          </p:cNvCxnSpPr>
          <p:nvPr/>
        </p:nvCxnSpPr>
        <p:spPr>
          <a:xfrm flipH="1">
            <a:off x="4147189" y="1315942"/>
            <a:ext cx="311215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58">
            <a:extLst>
              <a:ext uri="{FF2B5EF4-FFF2-40B4-BE49-F238E27FC236}">
                <a16:creationId xmlns:a16="http://schemas.microsoft.com/office/drawing/2014/main" id="{40678288-FF0B-C7A9-3D33-77EE5E950B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7688" y="3747879"/>
            <a:ext cx="1130308" cy="270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02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745F0F-4934-715D-2E93-0E7CB2727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83"/>
          <a:stretch/>
        </p:blipFill>
        <p:spPr>
          <a:xfrm>
            <a:off x="5597718" y="584420"/>
            <a:ext cx="6309360" cy="5985631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DDDDA23B-38E0-C819-15B2-066D3A30A73D}"/>
              </a:ext>
            </a:extLst>
          </p:cNvPr>
          <p:cNvSpPr txBox="1">
            <a:spLocks/>
          </p:cNvSpPr>
          <p:nvPr/>
        </p:nvSpPr>
        <p:spPr>
          <a:xfrm>
            <a:off x="184301" y="622250"/>
            <a:ext cx="3075070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9AB8"/>
                </a:solidFill>
              </a:rPr>
              <a:t>Normal speed and gravity will result in a projectile motion of the particles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4CFB743-BB69-A6C2-40CE-2E0833F72D56}"/>
              </a:ext>
            </a:extLst>
          </p:cNvPr>
          <p:cNvSpPr txBox="1">
            <a:spLocks/>
          </p:cNvSpPr>
          <p:nvPr/>
        </p:nvSpPr>
        <p:spPr>
          <a:xfrm>
            <a:off x="2203932" y="5885839"/>
            <a:ext cx="3075070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B579B1"/>
                </a:solidFill>
              </a:rPr>
              <a:t>*White curves are trajectories of the particles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38DCC0-5D97-DF45-6160-D4E06E8867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10" t="6160"/>
          <a:stretch/>
        </p:blipFill>
        <p:spPr>
          <a:xfrm>
            <a:off x="184301" y="1310445"/>
            <a:ext cx="5302099" cy="423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01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66F77267-042A-F656-15BA-01BEEAC55A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296" y="506978"/>
            <a:ext cx="7458404" cy="625462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22A65C6-157F-0228-143D-BF906123B6AE}"/>
              </a:ext>
            </a:extLst>
          </p:cNvPr>
          <p:cNvSpPr txBox="1">
            <a:spLocks/>
          </p:cNvSpPr>
          <p:nvPr/>
        </p:nvSpPr>
        <p:spPr>
          <a:xfrm>
            <a:off x="7841725" y="3138454"/>
            <a:ext cx="1592497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“Influence_set_property” can be used to set a geo property on a simulation.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3F37A1-3789-BD96-FA2D-CB12CF876C2B}"/>
              </a:ext>
            </a:extLst>
          </p:cNvPr>
          <p:cNvSpPr/>
          <p:nvPr/>
        </p:nvSpPr>
        <p:spPr>
          <a:xfrm>
            <a:off x="7963231" y="3665551"/>
            <a:ext cx="870186" cy="90247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C6A74C-2F8A-F694-E5BA-41AB2789C153}"/>
              </a:ext>
            </a:extLst>
          </p:cNvPr>
          <p:cNvSpPr/>
          <p:nvPr/>
        </p:nvSpPr>
        <p:spPr>
          <a:xfrm>
            <a:off x="7995037" y="4842344"/>
            <a:ext cx="838380" cy="787179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4E4D149-D3DF-FEAD-7D93-9496195F2FD8}"/>
              </a:ext>
            </a:extLst>
          </p:cNvPr>
          <p:cNvSpPr txBox="1">
            <a:spLocks/>
          </p:cNvSpPr>
          <p:nvPr/>
        </p:nvSpPr>
        <p:spPr>
          <a:xfrm>
            <a:off x="7923225" y="5688512"/>
            <a:ext cx="1429496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Add a “drag_influence” to mimic air drag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7A4EB3-4D9F-EBB6-8231-FDB1D1F95105}"/>
              </a:ext>
            </a:extLst>
          </p:cNvPr>
          <p:cNvSpPr/>
          <p:nvPr/>
        </p:nvSpPr>
        <p:spPr>
          <a:xfrm>
            <a:off x="5796500" y="3939872"/>
            <a:ext cx="1971924" cy="93825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85EF680-C405-E120-104F-FF2D88D73239}"/>
              </a:ext>
            </a:extLst>
          </p:cNvPr>
          <p:cNvSpPr txBox="1">
            <a:spLocks/>
          </p:cNvSpPr>
          <p:nvPr/>
        </p:nvSpPr>
        <p:spPr>
          <a:xfrm>
            <a:off x="5127615" y="5109736"/>
            <a:ext cx="1703566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“property_proxy_field” creates a proxy field based on a property of a point-based geometry. </a:t>
            </a:r>
          </a:p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In this case, the proxy field returns the point age stored on the point positions of the particles.    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6BFC623-16E6-D2AC-64A8-362191FD1897}"/>
              </a:ext>
            </a:extLst>
          </p:cNvPr>
          <p:cNvSpPr txBox="1">
            <a:spLocks/>
          </p:cNvSpPr>
          <p:nvPr/>
        </p:nvSpPr>
        <p:spPr>
          <a:xfrm>
            <a:off x="4623338" y="3892528"/>
            <a:ext cx="1216385" cy="655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*A </a:t>
            </a:r>
            <a:r>
              <a:rPr lang="en-US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proxy field </a:t>
            </a:r>
            <a:r>
              <a:rPr lang="en-US" sz="900" dirty="0">
                <a:solidFill>
                  <a:srgbClr val="509AB8"/>
                </a:solidFill>
              </a:rPr>
              <a:t>returns an array of property values stored on the geometry instead of the world space positions.  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28F16DE-E7FF-F1A8-54E1-43B9C94B0581}"/>
              </a:ext>
            </a:extLst>
          </p:cNvPr>
          <p:cNvCxnSpPr>
            <a:cxnSpLocks/>
          </p:cNvCxnSpPr>
          <p:nvPr/>
        </p:nvCxnSpPr>
        <p:spPr>
          <a:xfrm>
            <a:off x="6015162" y="4659464"/>
            <a:ext cx="0" cy="450272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09AD65D-11CD-7C5D-ECC6-E0F490B43BF3}"/>
              </a:ext>
            </a:extLst>
          </p:cNvPr>
          <p:cNvCxnSpPr/>
          <p:nvPr/>
        </p:nvCxnSpPr>
        <p:spPr>
          <a:xfrm>
            <a:off x="7152198" y="4548236"/>
            <a:ext cx="0" cy="417444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ACCB83D6-FDC0-FE56-BAAD-AAE5D9D6AED2}"/>
              </a:ext>
            </a:extLst>
          </p:cNvPr>
          <p:cNvSpPr txBox="1">
            <a:spLocks/>
          </p:cNvSpPr>
          <p:nvPr/>
        </p:nvSpPr>
        <p:spPr>
          <a:xfrm>
            <a:off x="184300" y="848125"/>
            <a:ext cx="4439038" cy="638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9AB8"/>
                </a:solidFill>
              </a:rPr>
              <a:t>Use a combination of “property_proxy_field”, “influence_set_property” and “fcurve_field ” to set the point size so that it is inversely proportional to the point age.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95066DF-FC1E-BF6A-293F-42E07BD5FBF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28" b="42457"/>
          <a:stretch/>
        </p:blipFill>
        <p:spPr>
          <a:xfrm>
            <a:off x="817421" y="1567400"/>
            <a:ext cx="1833112" cy="1655028"/>
          </a:xfrm>
          <a:prstGeom prst="rect">
            <a:avLst/>
          </a:prstGeom>
        </p:spPr>
      </p:pic>
      <p:sp>
        <p:nvSpPr>
          <p:cNvPr id="23" name="Subtitle 2">
            <a:extLst>
              <a:ext uri="{FF2B5EF4-FFF2-40B4-BE49-F238E27FC236}">
                <a16:creationId xmlns:a16="http://schemas.microsoft.com/office/drawing/2014/main" id="{3B7E62EA-AA3E-D43C-02EA-1B5D48682822}"/>
              </a:ext>
            </a:extLst>
          </p:cNvPr>
          <p:cNvSpPr txBox="1">
            <a:spLocks/>
          </p:cNvSpPr>
          <p:nvPr/>
        </p:nvSpPr>
        <p:spPr>
          <a:xfrm>
            <a:off x="2092125" y="3259244"/>
            <a:ext cx="662446" cy="2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Point age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2CAF8366-C8AE-451B-955D-945013376774}"/>
              </a:ext>
            </a:extLst>
          </p:cNvPr>
          <p:cNvSpPr txBox="1">
            <a:spLocks/>
          </p:cNvSpPr>
          <p:nvPr/>
        </p:nvSpPr>
        <p:spPr>
          <a:xfrm>
            <a:off x="218941" y="1541013"/>
            <a:ext cx="662446" cy="2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900" dirty="0">
                <a:solidFill>
                  <a:srgbClr val="509AB8"/>
                </a:solidFill>
              </a:rPr>
              <a:t>Point size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A768D4AE-FBAB-D7E4-AAC2-3A05153C53AC}"/>
              </a:ext>
            </a:extLst>
          </p:cNvPr>
          <p:cNvSpPr txBox="1">
            <a:spLocks/>
          </p:cNvSpPr>
          <p:nvPr/>
        </p:nvSpPr>
        <p:spPr>
          <a:xfrm>
            <a:off x="184300" y="4174252"/>
            <a:ext cx="4359869" cy="638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09AB8"/>
              </a:solidFill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CDC13BCF-3548-0B73-572A-51237E501E8D}"/>
              </a:ext>
            </a:extLst>
          </p:cNvPr>
          <p:cNvSpPr txBox="1">
            <a:spLocks/>
          </p:cNvSpPr>
          <p:nvPr/>
        </p:nvSpPr>
        <p:spPr>
          <a:xfrm>
            <a:off x="184300" y="550830"/>
            <a:ext cx="1235008" cy="321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Add influences:</a:t>
            </a:r>
          </a:p>
          <a:p>
            <a:pPr algn="l">
              <a:spcBef>
                <a:spcPts val="100"/>
              </a:spcBef>
            </a:pPr>
            <a:endParaRPr lang="en-US" sz="1200" dirty="0">
              <a:solidFill>
                <a:srgbClr val="509AB8"/>
              </a:solidFill>
            </a:endParaRPr>
          </a:p>
        </p:txBody>
      </p:sp>
      <p:pic>
        <p:nvPicPr>
          <p:cNvPr id="29" name="particle_sizes">
            <a:hlinkClick r:id="" action="ppaction://media"/>
            <a:extLst>
              <a:ext uri="{FF2B5EF4-FFF2-40B4-BE49-F238E27FC236}">
                <a16:creationId xmlns:a16="http://schemas.microsoft.com/office/drawing/2014/main" id="{07B9C621-1FC8-7DE4-B1B0-125A24B0C2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t="28552" b="14482"/>
          <a:stretch/>
        </p:blipFill>
        <p:spPr>
          <a:xfrm>
            <a:off x="365504" y="3635573"/>
            <a:ext cx="3867135" cy="2922850"/>
          </a:xfrm>
          <a:prstGeom prst="rect">
            <a:avLst/>
          </a:prstGeom>
          <a:ln>
            <a:solidFill>
              <a:srgbClr val="509AB8"/>
            </a:solidFill>
            <a:prstDash val="dash"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98555D-BB5B-F013-B28F-46BA37D3D5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8582" y="2298616"/>
            <a:ext cx="1524478" cy="9238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B8BF11-FC07-BB3D-AB04-F75304CBD8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4856" y="4965679"/>
            <a:ext cx="1023568" cy="168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8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2A6FE73A-3006-AFB6-C2AC-3C5411AFDF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11" b="3402"/>
          <a:stretch/>
        </p:blipFill>
        <p:spPr>
          <a:xfrm>
            <a:off x="1161061" y="579834"/>
            <a:ext cx="2993201" cy="288448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50D3CD-258C-9AC0-CF2D-57549FE7C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704" y="552617"/>
            <a:ext cx="5776202" cy="605911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5995704" y="250013"/>
            <a:ext cx="5488956" cy="638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Use the particles as the source geometry for aero-combustion simulation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FDD3B5-7DDA-3A9E-C08A-E1ECCD1292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49"/>
          <a:stretch/>
        </p:blipFill>
        <p:spPr>
          <a:xfrm>
            <a:off x="1051198" y="3745451"/>
            <a:ext cx="3151065" cy="2972679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F206C072-E348-1ABF-974F-BC9731408D4A}"/>
              </a:ext>
            </a:extLst>
          </p:cNvPr>
          <p:cNvSpPr/>
          <p:nvPr/>
        </p:nvSpPr>
        <p:spPr>
          <a:xfrm rot="5400000">
            <a:off x="2455419" y="3290272"/>
            <a:ext cx="404483" cy="230628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48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C5C584-E87A-8E06-5A0E-2168EFE38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6" r="4854"/>
          <a:stretch/>
        </p:blipFill>
        <p:spPr>
          <a:xfrm>
            <a:off x="0" y="3683167"/>
            <a:ext cx="2756986" cy="24049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0693E8-E1AB-F7EA-5A33-042C4034CC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1957" y="628153"/>
            <a:ext cx="9560043" cy="6031932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2698562" y="4901752"/>
            <a:ext cx="1717062" cy="1121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509AB8"/>
                </a:solidFill>
              </a:rPr>
              <a:t>Add the mountain geometry to the colliders in both the particle and aero simulation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7B9F94-847E-7F50-58DA-D5FFBA8EE0B1}"/>
              </a:ext>
            </a:extLst>
          </p:cNvPr>
          <p:cNvSpPr/>
          <p:nvPr/>
        </p:nvSpPr>
        <p:spPr>
          <a:xfrm>
            <a:off x="2770124" y="4296344"/>
            <a:ext cx="691344" cy="589279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A9AA9A-7778-0E00-8F51-3B81C8BD4050}"/>
              </a:ext>
            </a:extLst>
          </p:cNvPr>
          <p:cNvCxnSpPr/>
          <p:nvPr/>
        </p:nvCxnSpPr>
        <p:spPr>
          <a:xfrm>
            <a:off x="8706678" y="628153"/>
            <a:ext cx="0" cy="6031932"/>
          </a:xfrm>
          <a:prstGeom prst="line">
            <a:avLst/>
          </a:prstGeom>
          <a:ln w="9525">
            <a:solidFill>
              <a:schemeClr val="accent4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0020E2AD-0451-9F4F-5C91-AFCC6223343A}"/>
              </a:ext>
            </a:extLst>
          </p:cNvPr>
          <p:cNvSpPr txBox="1">
            <a:spLocks/>
          </p:cNvSpPr>
          <p:nvPr/>
        </p:nvSpPr>
        <p:spPr>
          <a:xfrm>
            <a:off x="5221357" y="628153"/>
            <a:ext cx="1717062" cy="254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Simulate Particles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E4FD1D9-6BF9-0972-B6F4-B7E5EE9ED3F4}"/>
              </a:ext>
            </a:extLst>
          </p:cNvPr>
          <p:cNvSpPr txBox="1">
            <a:spLocks/>
          </p:cNvSpPr>
          <p:nvPr/>
        </p:nvSpPr>
        <p:spPr>
          <a:xfrm>
            <a:off x="9737698" y="628153"/>
            <a:ext cx="1717062" cy="254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Simulate Combustion</a:t>
            </a:r>
          </a:p>
        </p:txBody>
      </p:sp>
    </p:spTree>
    <p:extLst>
      <p:ext uri="{BB962C8B-B14F-4D97-AF65-F5344CB8AC3E}">
        <p14:creationId xmlns:p14="http://schemas.microsoft.com/office/powerpoint/2010/main" val="3475617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9546604" y="279279"/>
            <a:ext cx="2545619" cy="319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Combine the plumes with the sparks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186AF4-A500-7B54-C596-CED3F2F59B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44"/>
          <a:stretch/>
        </p:blipFill>
        <p:spPr>
          <a:xfrm>
            <a:off x="2796589" y="721678"/>
            <a:ext cx="6598822" cy="595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15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2BECFEC-59D3-1066-93FB-D787E7D843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6506" y="0"/>
            <a:ext cx="7125494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9546604" y="139870"/>
            <a:ext cx="2545619" cy="319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Combine the plumes with the sparks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D124456-3543-3AF0-B4BE-534E6548B3A1}"/>
              </a:ext>
            </a:extLst>
          </p:cNvPr>
          <p:cNvSpPr txBox="1">
            <a:spLocks/>
          </p:cNvSpPr>
          <p:nvPr/>
        </p:nvSpPr>
        <p:spPr>
          <a:xfrm>
            <a:off x="6947988" y="4182457"/>
            <a:ext cx="1618009" cy="693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Using the aero volume from the plume simulation to influence the movement of the particles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AF77D3-BAFC-6ED1-956E-B442E0CFC8DA}"/>
              </a:ext>
            </a:extLst>
          </p:cNvPr>
          <p:cNvSpPr/>
          <p:nvPr/>
        </p:nvSpPr>
        <p:spPr>
          <a:xfrm>
            <a:off x="8565996" y="4034628"/>
            <a:ext cx="859691" cy="940402"/>
          </a:xfrm>
          <a:prstGeom prst="rect">
            <a:avLst/>
          </a:prstGeom>
          <a:ln w="9525">
            <a:solidFill>
              <a:schemeClr val="accent4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E95C34C-1ECE-9E88-7B04-A3489F117AC0}"/>
              </a:ext>
            </a:extLst>
          </p:cNvPr>
          <p:cNvSpPr txBox="1">
            <a:spLocks/>
          </p:cNvSpPr>
          <p:nvPr/>
        </p:nvSpPr>
        <p:spPr>
          <a:xfrm>
            <a:off x="8439941" y="3801928"/>
            <a:ext cx="1096644" cy="232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Volume influence</a:t>
            </a:r>
          </a:p>
        </p:txBody>
      </p:sp>
      <p:pic>
        <p:nvPicPr>
          <p:cNvPr id="7" name="volume_influence">
            <a:hlinkClick r:id="" action="ppaction://media"/>
            <a:extLst>
              <a:ext uri="{FF2B5EF4-FFF2-40B4-BE49-F238E27FC236}">
                <a16:creationId xmlns:a16="http://schemas.microsoft.com/office/drawing/2014/main" id="{4F312876-B8CA-FDB1-60F2-52445FF3EE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9318" y="1140937"/>
            <a:ext cx="4010465" cy="532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11324391" y="164242"/>
            <a:ext cx="867609" cy="319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Summary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86E61-515E-6021-6E16-D0472997F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61" y="508001"/>
            <a:ext cx="5142597" cy="22894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353E24-DB28-FDA5-A16E-27616D795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125" y="2793557"/>
            <a:ext cx="7427875" cy="40644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A4498E9-004D-65EB-C67D-7B7902AA3264}"/>
              </a:ext>
            </a:extLst>
          </p:cNvPr>
          <p:cNvSpPr txBox="1">
            <a:spLocks/>
          </p:cNvSpPr>
          <p:nvPr/>
        </p:nvSpPr>
        <p:spPr>
          <a:xfrm>
            <a:off x="151834" y="2845380"/>
            <a:ext cx="3673787" cy="3202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1: Simulate the volcano plumes and cache the simulation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0E5881D-FFA5-A3FE-9986-CB453EE2F2A5}"/>
              </a:ext>
            </a:extLst>
          </p:cNvPr>
          <p:cNvSpPr txBox="1">
            <a:spLocks/>
          </p:cNvSpPr>
          <p:nvPr/>
        </p:nvSpPr>
        <p:spPr>
          <a:xfrm>
            <a:off x="6993821" y="2523709"/>
            <a:ext cx="5233888" cy="269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2: Use the volume of the cached plume simulation to influence the simulation of the sparks</a:t>
            </a:r>
          </a:p>
        </p:txBody>
      </p:sp>
    </p:spTree>
    <p:extLst>
      <p:ext uri="{BB962C8B-B14F-4D97-AF65-F5344CB8AC3E}">
        <p14:creationId xmlns:p14="http://schemas.microsoft.com/office/powerpoint/2010/main" val="98940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DE8D54-F7D1-AE40-3744-4D95A48CF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386" y="2260514"/>
            <a:ext cx="3284319" cy="20428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0C1517-207D-9E0B-6E76-74F5C70F5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802" y="508000"/>
            <a:ext cx="4891512" cy="6211103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6712BA-2024-C0EC-0F8D-B2EC436E3FDE}"/>
              </a:ext>
            </a:extLst>
          </p:cNvPr>
          <p:cNvSpPr/>
          <p:nvPr/>
        </p:nvSpPr>
        <p:spPr>
          <a:xfrm>
            <a:off x="5132969" y="3213154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Explosion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9B354F-0B9F-92EA-2140-7D353D3EC051}"/>
              </a:ext>
            </a:extLst>
          </p:cNvPr>
          <p:cNvSpPr txBox="1">
            <a:spLocks/>
          </p:cNvSpPr>
          <p:nvPr/>
        </p:nvSpPr>
        <p:spPr>
          <a:xfrm>
            <a:off x="1622010" y="4403096"/>
            <a:ext cx="3075070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Start with a “basic_combustion_graph”</a:t>
            </a:r>
          </a:p>
        </p:txBody>
      </p:sp>
    </p:spTree>
    <p:extLst>
      <p:ext uri="{BB962C8B-B14F-4D97-AF65-F5344CB8AC3E}">
        <p14:creationId xmlns:p14="http://schemas.microsoft.com/office/powerpoint/2010/main" val="3702430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Particle-driven aero simulation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0AECC3-E6B4-C2C8-6BBB-CDE1A7AB2CE0}"/>
              </a:ext>
            </a:extLst>
          </p:cNvPr>
          <p:cNvSpPr txBox="1">
            <a:spLocks/>
          </p:cNvSpPr>
          <p:nvPr/>
        </p:nvSpPr>
        <p:spPr>
          <a:xfrm>
            <a:off x="9546604" y="279279"/>
            <a:ext cx="2545619" cy="319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00"/>
              </a:spcBef>
            </a:pPr>
            <a:r>
              <a:rPr lang="en-US" sz="1200" dirty="0">
                <a:solidFill>
                  <a:srgbClr val="509AB8"/>
                </a:solidFill>
              </a:rPr>
              <a:t>Combine the plumes with the sparks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99E254-1FAB-9DDB-5CA0-FD7041BA3696}"/>
              </a:ext>
            </a:extLst>
          </p:cNvPr>
          <p:cNvSpPr txBox="1">
            <a:spLocks/>
          </p:cNvSpPr>
          <p:nvPr/>
        </p:nvSpPr>
        <p:spPr>
          <a:xfrm>
            <a:off x="5461269" y="6439569"/>
            <a:ext cx="2522303" cy="304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Volcano eruption video</a:t>
            </a:r>
          </a:p>
        </p:txBody>
      </p:sp>
      <p:pic>
        <p:nvPicPr>
          <p:cNvPr id="9" name="volcano_eruption_revised">
            <a:hlinkClick r:id="" action="ppaction://media"/>
            <a:extLst>
              <a:ext uri="{FF2B5EF4-FFF2-40B4-BE49-F238E27FC236}">
                <a16:creationId xmlns:a16="http://schemas.microsoft.com/office/drawing/2014/main" id="{C8C75709-E5F2-2078-7404-65805EC40A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9738" b="15421"/>
          <a:stretch/>
        </p:blipFill>
        <p:spPr>
          <a:xfrm>
            <a:off x="2940022" y="697490"/>
            <a:ext cx="6548416" cy="563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Explosion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CC7D0E-3D71-C46F-854E-E9C8893884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8378"/>
          <a:stretch/>
        </p:blipFill>
        <p:spPr>
          <a:xfrm>
            <a:off x="361328" y="859900"/>
            <a:ext cx="2409701" cy="15016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FF8BD2-34CA-E5C8-08BB-DC72969EB1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8754" y="186855"/>
            <a:ext cx="6221412" cy="64842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60F076A-4B7C-2994-9D86-9423252D921C}"/>
              </a:ext>
            </a:extLst>
          </p:cNvPr>
          <p:cNvSpPr/>
          <p:nvPr/>
        </p:nvSpPr>
        <p:spPr>
          <a:xfrm>
            <a:off x="6138492" y="508001"/>
            <a:ext cx="1089243" cy="110213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B96E29A1-186D-F197-6AA1-008B5B92586A}"/>
              </a:ext>
            </a:extLst>
          </p:cNvPr>
          <p:cNvCxnSpPr>
            <a:cxnSpLocks/>
            <a:stCxn id="7" idx="1"/>
          </p:cNvCxnSpPr>
          <p:nvPr/>
        </p:nvCxnSpPr>
        <p:spPr>
          <a:xfrm rot="10800000" flipV="1">
            <a:off x="1622066" y="1059070"/>
            <a:ext cx="4516426" cy="491434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BACC1DC-22CD-03FF-D5B5-DAE63283597C}"/>
              </a:ext>
            </a:extLst>
          </p:cNvPr>
          <p:cNvSpPr/>
          <p:nvPr/>
        </p:nvSpPr>
        <p:spPr>
          <a:xfrm>
            <a:off x="6138492" y="3140764"/>
            <a:ext cx="1089243" cy="98596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FEA4F036-CBAF-9F38-250B-A500124C095E}"/>
              </a:ext>
            </a:extLst>
          </p:cNvPr>
          <p:cNvCxnSpPr>
            <a:cxnSpLocks/>
            <a:stCxn id="18" idx="1"/>
          </p:cNvCxnSpPr>
          <p:nvPr/>
        </p:nvCxnSpPr>
        <p:spPr>
          <a:xfrm rot="10800000">
            <a:off x="2361546" y="1924218"/>
            <a:ext cx="3776947" cy="1709528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3C902D52-6CA6-C014-C351-CBCA5193841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7696"/>
          <a:stretch/>
        </p:blipFill>
        <p:spPr>
          <a:xfrm>
            <a:off x="61118" y="3849919"/>
            <a:ext cx="3862691" cy="286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40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4102EEAF-B9A9-E95F-44C4-5DF792960F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696"/>
          <a:stretch/>
        </p:blipFill>
        <p:spPr>
          <a:xfrm>
            <a:off x="61118" y="3849919"/>
            <a:ext cx="3862691" cy="286821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Explosion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FF8BD2-34CA-E5C8-08BB-DC72969EB1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754" y="186855"/>
            <a:ext cx="6221412" cy="64842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60F076A-4B7C-2994-9D86-9423252D921C}"/>
              </a:ext>
            </a:extLst>
          </p:cNvPr>
          <p:cNvSpPr/>
          <p:nvPr/>
        </p:nvSpPr>
        <p:spPr>
          <a:xfrm>
            <a:off x="8523884" y="1052665"/>
            <a:ext cx="1089243" cy="142416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ACC1DC-22CD-03FF-D5B5-DAE63283597C}"/>
              </a:ext>
            </a:extLst>
          </p:cNvPr>
          <p:cNvSpPr/>
          <p:nvPr/>
        </p:nvSpPr>
        <p:spPr>
          <a:xfrm>
            <a:off x="8635202" y="4949685"/>
            <a:ext cx="1017682" cy="1376457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4B632E-BD72-0940-ACE8-2A356EB96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9661" y="997439"/>
            <a:ext cx="1937432" cy="86267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0C2CBE6-16A1-C3E5-8741-CF9D3C39D2C6}"/>
              </a:ext>
            </a:extLst>
          </p:cNvPr>
          <p:cNvSpPr/>
          <p:nvPr/>
        </p:nvSpPr>
        <p:spPr>
          <a:xfrm>
            <a:off x="7366969" y="1680818"/>
            <a:ext cx="997803" cy="79601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B937A7E-E912-1B77-BEE2-41372F0CAD0F}"/>
              </a:ext>
            </a:extLst>
          </p:cNvPr>
          <p:cNvSpPr/>
          <p:nvPr/>
        </p:nvSpPr>
        <p:spPr>
          <a:xfrm>
            <a:off x="7366969" y="5378175"/>
            <a:ext cx="997803" cy="947967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F48AC7C-AC27-AC53-7BAF-7259317E72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5943" y="2083440"/>
            <a:ext cx="1837596" cy="2582844"/>
          </a:xfrm>
          <a:prstGeom prst="rect">
            <a:avLst/>
          </a:prstGeom>
        </p:spPr>
      </p:pic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935028DA-0B14-E96C-D123-AED78DCB80DE}"/>
              </a:ext>
            </a:extLst>
          </p:cNvPr>
          <p:cNvCxnSpPr>
            <a:cxnSpLocks/>
            <a:stCxn id="18" idx="2"/>
          </p:cNvCxnSpPr>
          <p:nvPr/>
        </p:nvCxnSpPr>
        <p:spPr>
          <a:xfrm rot="5400000" flipH="1">
            <a:off x="7126938" y="4309037"/>
            <a:ext cx="577322" cy="3456889"/>
          </a:xfrm>
          <a:prstGeom prst="bentConnector4">
            <a:avLst>
              <a:gd name="adj1" fmla="val -45106"/>
              <a:gd name="adj2" fmla="val 75416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9F6C4A12-03BE-51CA-7366-9485505AE4AD}"/>
              </a:ext>
            </a:extLst>
          </p:cNvPr>
          <p:cNvCxnSpPr>
            <a:cxnSpLocks/>
            <a:stCxn id="14" idx="1"/>
          </p:cNvCxnSpPr>
          <p:nvPr/>
        </p:nvCxnSpPr>
        <p:spPr>
          <a:xfrm rot="10800000">
            <a:off x="5683539" y="4224555"/>
            <a:ext cx="1683430" cy="1627604"/>
          </a:xfrm>
          <a:prstGeom prst="bentConnector3">
            <a:avLst>
              <a:gd name="adj1" fmla="val 32052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067B3F32-BCAC-921D-395B-F0BC648C7027}"/>
              </a:ext>
            </a:extLst>
          </p:cNvPr>
          <p:cNvCxnSpPr>
            <a:cxnSpLocks/>
            <a:stCxn id="13" idx="1"/>
          </p:cNvCxnSpPr>
          <p:nvPr/>
        </p:nvCxnSpPr>
        <p:spPr>
          <a:xfrm rot="10800000">
            <a:off x="4067093" y="1646757"/>
            <a:ext cx="3299876" cy="432069"/>
          </a:xfrm>
          <a:prstGeom prst="bentConnector3">
            <a:avLst>
              <a:gd name="adj1" fmla="val 36868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4D594076-DF77-7345-5DD3-CDEE4EA5A82E}"/>
              </a:ext>
            </a:extLst>
          </p:cNvPr>
          <p:cNvCxnSpPr>
            <a:cxnSpLocks/>
          </p:cNvCxnSpPr>
          <p:nvPr/>
        </p:nvCxnSpPr>
        <p:spPr>
          <a:xfrm rot="10800000">
            <a:off x="1931794" y="774117"/>
            <a:ext cx="6592093" cy="612802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69">
            <a:extLst>
              <a:ext uri="{FF2B5EF4-FFF2-40B4-BE49-F238E27FC236}">
                <a16:creationId xmlns:a16="http://schemas.microsoft.com/office/drawing/2014/main" id="{B1B2FFF4-7E13-0FB9-8970-95EF25416C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7671" y="4885669"/>
            <a:ext cx="1838089" cy="1783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061D69-D506-10D9-6803-406B701713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003" y="589769"/>
            <a:ext cx="1700790" cy="33694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AB4C2BA-7D4E-5EC0-6635-ECDCA0472FF5}"/>
              </a:ext>
            </a:extLst>
          </p:cNvPr>
          <p:cNvSpPr/>
          <p:nvPr/>
        </p:nvSpPr>
        <p:spPr>
          <a:xfrm>
            <a:off x="381663" y="1224501"/>
            <a:ext cx="1518699" cy="162418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BE344C-C537-FAD9-319A-5347788058CB}"/>
              </a:ext>
            </a:extLst>
          </p:cNvPr>
          <p:cNvSpPr/>
          <p:nvPr/>
        </p:nvSpPr>
        <p:spPr>
          <a:xfrm>
            <a:off x="381663" y="2242268"/>
            <a:ext cx="1518699" cy="162418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14E069-0C60-0354-BF3D-2053FFE60778}"/>
              </a:ext>
            </a:extLst>
          </p:cNvPr>
          <p:cNvSpPr txBox="1"/>
          <p:nvPr/>
        </p:nvSpPr>
        <p:spPr>
          <a:xfrm>
            <a:off x="1931793" y="2182874"/>
            <a:ext cx="1638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B579B1"/>
                </a:solidFill>
              </a:rPr>
              <a:t>To prevent crashing, start with a low resolution for both geo and fluid detail sizes, such as 0.1, and gradually decrease the number to achieve the desired look. </a:t>
            </a:r>
          </a:p>
        </p:txBody>
      </p:sp>
    </p:spTree>
    <p:extLst>
      <p:ext uri="{BB962C8B-B14F-4D97-AF65-F5344CB8AC3E}">
        <p14:creationId xmlns:p14="http://schemas.microsoft.com/office/powerpoint/2010/main" val="3281733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92A96-701C-FAEB-E19D-C1C190DC883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013" y="628152"/>
            <a:ext cx="7061627" cy="59563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2DD0C7-2247-5304-311A-B629690DC94A}"/>
              </a:ext>
            </a:extLst>
          </p:cNvPr>
          <p:cNvSpPr/>
          <p:nvPr/>
        </p:nvSpPr>
        <p:spPr>
          <a:xfrm>
            <a:off x="6096000" y="2062480"/>
            <a:ext cx="2582849" cy="132477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6FDBC9-8629-1D3A-6268-D8A7EF6F858E}"/>
              </a:ext>
            </a:extLst>
          </p:cNvPr>
          <p:cNvSpPr/>
          <p:nvPr/>
        </p:nvSpPr>
        <p:spPr>
          <a:xfrm>
            <a:off x="6677079" y="5072932"/>
            <a:ext cx="1802987" cy="96210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A5CA214-0F72-B674-626A-121A6125CA1D}"/>
              </a:ext>
            </a:extLst>
          </p:cNvPr>
          <p:cNvSpPr txBox="1">
            <a:spLocks/>
          </p:cNvSpPr>
          <p:nvPr/>
        </p:nvSpPr>
        <p:spPr>
          <a:xfrm>
            <a:off x="6677079" y="1803485"/>
            <a:ext cx="1757294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Vary the temperature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8330FDA-240F-43E9-3EE8-4B97866E8E21}"/>
              </a:ext>
            </a:extLst>
          </p:cNvPr>
          <p:cNvSpPr txBox="1">
            <a:spLocks/>
          </p:cNvSpPr>
          <p:nvPr/>
        </p:nvSpPr>
        <p:spPr>
          <a:xfrm>
            <a:off x="6574807" y="4785560"/>
            <a:ext cx="2204528" cy="387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Vary the radiative cooling factor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938F74E-B4DA-A921-CDC6-1968B02E0D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79" b="7582"/>
          <a:stretch/>
        </p:blipFill>
        <p:spPr>
          <a:xfrm>
            <a:off x="0" y="3220182"/>
            <a:ext cx="4118776" cy="35348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7A72F5-94E5-C161-AA0F-606884B194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2569" y="628152"/>
            <a:ext cx="1444322" cy="13847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FFD78E-EDAC-9902-469F-FA015C8C0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7415" y="2133029"/>
            <a:ext cx="1452728" cy="2390566"/>
          </a:xfrm>
          <a:prstGeom prst="rect">
            <a:avLst/>
          </a:prstGeom>
        </p:spPr>
      </p:pic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E7BE1DF6-571B-AF04-563B-B3C0C87C4845}"/>
              </a:ext>
            </a:extLst>
          </p:cNvPr>
          <p:cNvCxnSpPr>
            <a:endCxn id="13" idx="3"/>
          </p:cNvCxnSpPr>
          <p:nvPr/>
        </p:nvCxnSpPr>
        <p:spPr>
          <a:xfrm rot="10800000">
            <a:off x="4776891" y="1320516"/>
            <a:ext cx="2367356" cy="1084755"/>
          </a:xfrm>
          <a:prstGeom prst="bentConnector3">
            <a:avLst>
              <a:gd name="adj1" fmla="val 61756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5F4024B0-EBA9-46EA-FB50-A86C486673A0}"/>
              </a:ext>
            </a:extLst>
          </p:cNvPr>
          <p:cNvCxnSpPr>
            <a:cxnSpLocks/>
          </p:cNvCxnSpPr>
          <p:nvPr/>
        </p:nvCxnSpPr>
        <p:spPr>
          <a:xfrm rot="5400000">
            <a:off x="6150199" y="1481901"/>
            <a:ext cx="729947" cy="3476562"/>
          </a:xfrm>
          <a:prstGeom prst="bentConnector2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>
            <a:extLst>
              <a:ext uri="{FF2B5EF4-FFF2-40B4-BE49-F238E27FC236}">
                <a16:creationId xmlns:a16="http://schemas.microsoft.com/office/drawing/2014/main" id="{A5B21859-4C58-6C7E-AD17-628F31AE1A8F}"/>
              </a:ext>
            </a:extLst>
          </p:cNvPr>
          <p:cNvSpPr txBox="1">
            <a:spLocks/>
          </p:cNvSpPr>
          <p:nvPr/>
        </p:nvSpPr>
        <p:spPr>
          <a:xfrm>
            <a:off x="151834" y="139870"/>
            <a:ext cx="334673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>
                <a:solidFill>
                  <a:srgbClr val="509AB8"/>
                </a:solidFill>
              </a:rPr>
              <a:t>Explosion</a:t>
            </a:r>
            <a:endParaRPr lang="en-US" sz="1800" dirty="0">
              <a:solidFill>
                <a:srgbClr val="509A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688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574316D-A291-953A-E2DF-2AA3E4318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68" y="0"/>
            <a:ext cx="6647632" cy="6858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7552C6C-F642-9EAD-AB1A-8B6CEF1D0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758272"/>
            <a:ext cx="3914980" cy="405025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85C93CA7-071E-6175-7440-061A02C8E85C}"/>
              </a:ext>
            </a:extLst>
          </p:cNvPr>
          <p:cNvSpPr txBox="1">
            <a:spLocks/>
          </p:cNvSpPr>
          <p:nvPr/>
        </p:nvSpPr>
        <p:spPr>
          <a:xfrm>
            <a:off x="151834" y="139870"/>
            <a:ext cx="334673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>
                <a:solidFill>
                  <a:srgbClr val="509AB8"/>
                </a:solidFill>
              </a:rPr>
              <a:t>Explosion</a:t>
            </a:r>
            <a:endParaRPr lang="en-US" sz="1800" dirty="0">
              <a:solidFill>
                <a:srgbClr val="509AB8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82DABB-D6BB-F883-3131-96F21E91DBB7}"/>
              </a:ext>
            </a:extLst>
          </p:cNvPr>
          <p:cNvSpPr/>
          <p:nvPr/>
        </p:nvSpPr>
        <p:spPr>
          <a:xfrm>
            <a:off x="9937115" y="3351125"/>
            <a:ext cx="733536" cy="77874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3B1D2EF-8439-1235-0A4A-7F5AC7B470DA}"/>
              </a:ext>
            </a:extLst>
          </p:cNvPr>
          <p:cNvSpPr txBox="1">
            <a:spLocks/>
          </p:cNvSpPr>
          <p:nvPr/>
        </p:nvSpPr>
        <p:spPr>
          <a:xfrm>
            <a:off x="5598041" y="36561"/>
            <a:ext cx="1581506" cy="3904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56FEB16D-1ADB-D9EC-E4F5-2329C7271B1C}"/>
              </a:ext>
            </a:extLst>
          </p:cNvPr>
          <p:cNvCxnSpPr>
            <a:cxnSpLocks/>
            <a:stCxn id="16" idx="1"/>
            <a:endCxn id="51" idx="3"/>
          </p:cNvCxnSpPr>
          <p:nvPr/>
        </p:nvCxnSpPr>
        <p:spPr>
          <a:xfrm rot="10800000">
            <a:off x="5401737" y="1148453"/>
            <a:ext cx="4535378" cy="2592047"/>
          </a:xfrm>
          <a:prstGeom prst="bentConnector3">
            <a:avLst>
              <a:gd name="adj1" fmla="val 94422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7A010B1D-441C-258D-4669-0B3BBBF8DD6B}"/>
              </a:ext>
            </a:extLst>
          </p:cNvPr>
          <p:cNvCxnSpPr>
            <a:cxnSpLocks/>
            <a:stCxn id="45" idx="1"/>
          </p:cNvCxnSpPr>
          <p:nvPr/>
        </p:nvCxnSpPr>
        <p:spPr>
          <a:xfrm rot="10800000">
            <a:off x="5401737" y="4084655"/>
            <a:ext cx="4535378" cy="512468"/>
          </a:xfrm>
          <a:prstGeom prst="bentConnector3">
            <a:avLst>
              <a:gd name="adj1" fmla="val 50000"/>
            </a:avLst>
          </a:prstGeom>
          <a:ln w="9525">
            <a:solidFill>
              <a:srgbClr val="509AB8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DAB7DAB-8DE9-E2D0-5D49-40392627BF2E}"/>
              </a:ext>
            </a:extLst>
          </p:cNvPr>
          <p:cNvSpPr/>
          <p:nvPr/>
        </p:nvSpPr>
        <p:spPr>
          <a:xfrm>
            <a:off x="9937115" y="4207749"/>
            <a:ext cx="733536" cy="77874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E37A456C-58B9-2230-5526-71CCE62D0990}"/>
              </a:ext>
            </a:extLst>
          </p:cNvPr>
          <p:cNvSpPr txBox="1">
            <a:spLocks/>
          </p:cNvSpPr>
          <p:nvPr/>
        </p:nvSpPr>
        <p:spPr>
          <a:xfrm>
            <a:off x="8156922" y="3415192"/>
            <a:ext cx="1795350" cy="287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rgbClr val="509AB8"/>
                </a:solidFill>
              </a:rPr>
              <a:t>Aero pyroclastic influence</a:t>
            </a:r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B592F5F6-2E43-9D00-9D68-9B9C53A267B9}"/>
              </a:ext>
            </a:extLst>
          </p:cNvPr>
          <p:cNvSpPr txBox="1">
            <a:spLocks/>
          </p:cNvSpPr>
          <p:nvPr/>
        </p:nvSpPr>
        <p:spPr>
          <a:xfrm>
            <a:off x="8301126" y="4309749"/>
            <a:ext cx="1795350" cy="287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rgbClr val="509AB8"/>
                </a:solidFill>
              </a:rPr>
              <a:t>Aero Einstein influence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63685CE1-7ADB-72CE-18C0-39EE033D2B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3398" y="139870"/>
            <a:ext cx="1798339" cy="20171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68103FA-A1CC-9D85-4921-7DBB52979B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7776" y="2289689"/>
            <a:ext cx="1813961" cy="2217943"/>
          </a:xfrm>
          <a:prstGeom prst="rect">
            <a:avLst/>
          </a:prstGeom>
        </p:spPr>
      </p:pic>
      <p:sp>
        <p:nvSpPr>
          <p:cNvPr id="59" name="Subtitle 2">
            <a:extLst>
              <a:ext uri="{FF2B5EF4-FFF2-40B4-BE49-F238E27FC236}">
                <a16:creationId xmlns:a16="http://schemas.microsoft.com/office/drawing/2014/main" id="{1F2A4B83-4F7A-B057-86F1-BBF78189F111}"/>
              </a:ext>
            </a:extLst>
          </p:cNvPr>
          <p:cNvSpPr txBox="1">
            <a:spLocks/>
          </p:cNvSpPr>
          <p:nvPr/>
        </p:nvSpPr>
        <p:spPr>
          <a:xfrm>
            <a:off x="1586347" y="662994"/>
            <a:ext cx="1975565" cy="9709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“aero_pyroclastic_influence” </a:t>
            </a:r>
            <a:r>
              <a:rPr lang="en-US" sz="1100" dirty="0">
                <a:solidFill>
                  <a:srgbClr val="509AB8"/>
                </a:solidFill>
              </a:rPr>
              <a:t>adds details that resemble the pyroclastic details in volcanic plumes and large explosions. It outputs two influences: drag and vorticity. </a:t>
            </a: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id="{FEEFB760-CA8D-BEF5-7AC8-9A4D72A252A3}"/>
              </a:ext>
            </a:extLst>
          </p:cNvPr>
          <p:cNvSpPr txBox="1">
            <a:spLocks/>
          </p:cNvSpPr>
          <p:nvPr/>
        </p:nvSpPr>
        <p:spPr>
          <a:xfrm>
            <a:off x="3514784" y="4609772"/>
            <a:ext cx="2083257" cy="9709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“aero_einstein_influence” </a:t>
            </a:r>
            <a:r>
              <a:rPr lang="en-US" sz="1100" dirty="0">
                <a:solidFill>
                  <a:srgbClr val="509AB8"/>
                </a:solidFill>
              </a:rPr>
              <a:t>creates a secondary turbulence field by multiplying the existing velocity field with a turbulence field. It retains the overall shape and behavior of the simulation while adding disturbances including both fine and coarse turbulences. </a:t>
            </a:r>
          </a:p>
        </p:txBody>
      </p:sp>
    </p:spTree>
    <p:extLst>
      <p:ext uri="{BB962C8B-B14F-4D97-AF65-F5344CB8AC3E}">
        <p14:creationId xmlns:p14="http://schemas.microsoft.com/office/powerpoint/2010/main" val="3582082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id="{85C93CA7-071E-6175-7440-061A02C8E85C}"/>
              </a:ext>
            </a:extLst>
          </p:cNvPr>
          <p:cNvSpPr txBox="1">
            <a:spLocks/>
          </p:cNvSpPr>
          <p:nvPr/>
        </p:nvSpPr>
        <p:spPr>
          <a:xfrm>
            <a:off x="151834" y="139870"/>
            <a:ext cx="334673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>
                <a:solidFill>
                  <a:srgbClr val="509AB8"/>
                </a:solidFill>
              </a:rPr>
              <a:t>Explosion</a:t>
            </a:r>
            <a:endParaRPr lang="en-US" sz="1800" dirty="0">
              <a:solidFill>
                <a:srgbClr val="509AB8"/>
              </a:solidFill>
            </a:endParaRPr>
          </a:p>
        </p:txBody>
      </p:sp>
      <p:pic>
        <p:nvPicPr>
          <p:cNvPr id="3" name="volcano_explosion">
            <a:hlinkClick r:id="" action="ppaction://media"/>
            <a:extLst>
              <a:ext uri="{FF2B5EF4-FFF2-40B4-BE49-F238E27FC236}">
                <a16:creationId xmlns:a16="http://schemas.microsoft.com/office/drawing/2014/main" id="{1D18485A-FBCA-54DF-8A13-92060F9DAB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1351" b="6710"/>
          <a:stretch/>
        </p:blipFill>
        <p:spPr>
          <a:xfrm>
            <a:off x="3669395" y="508001"/>
            <a:ext cx="5168900" cy="561941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4727ADEB-2640-723C-13AF-9184DBDEEB34}"/>
              </a:ext>
            </a:extLst>
          </p:cNvPr>
          <p:cNvSpPr txBox="1">
            <a:spLocks/>
          </p:cNvSpPr>
          <p:nvPr/>
        </p:nvSpPr>
        <p:spPr>
          <a:xfrm>
            <a:off x="5645791" y="6468273"/>
            <a:ext cx="1111748" cy="304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Eruption Video </a:t>
            </a:r>
          </a:p>
        </p:txBody>
      </p:sp>
    </p:spTree>
    <p:extLst>
      <p:ext uri="{BB962C8B-B14F-4D97-AF65-F5344CB8AC3E}">
        <p14:creationId xmlns:p14="http://schemas.microsoft.com/office/powerpoint/2010/main" val="59226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Volume-driven particle simulation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6662318-F863-A605-8844-1864F8E2B03A}"/>
              </a:ext>
            </a:extLst>
          </p:cNvPr>
          <p:cNvSpPr/>
          <p:nvPr/>
        </p:nvSpPr>
        <p:spPr>
          <a:xfrm>
            <a:off x="5538534" y="3501968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C7DBE2-16F2-0D79-39B1-1384826ACBAC}"/>
              </a:ext>
            </a:extLst>
          </p:cNvPr>
          <p:cNvSpPr/>
          <p:nvPr/>
        </p:nvSpPr>
        <p:spPr>
          <a:xfrm>
            <a:off x="2262145" y="5637911"/>
            <a:ext cx="1590261" cy="4885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3FD8B4-06F9-7AD9-DDF1-659016294D4A}"/>
              </a:ext>
            </a:extLst>
          </p:cNvPr>
          <p:cNvSpPr/>
          <p:nvPr/>
        </p:nvSpPr>
        <p:spPr>
          <a:xfrm>
            <a:off x="8189842" y="5721903"/>
            <a:ext cx="1590261" cy="4885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516EB1-4BD1-45A1-B138-56BB14E921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7" b="3417"/>
          <a:stretch/>
        </p:blipFill>
        <p:spPr>
          <a:xfrm>
            <a:off x="1293402" y="802635"/>
            <a:ext cx="3346739" cy="5485746"/>
          </a:xfrm>
          <a:prstGeom prst="rect">
            <a:avLst/>
          </a:prstGeom>
        </p:spPr>
      </p:pic>
      <p:pic>
        <p:nvPicPr>
          <p:cNvPr id="12" name="Picture 11" descr="A close-up of a human body&#10;&#10;Description automatically generated with low confidence">
            <a:extLst>
              <a:ext uri="{FF2B5EF4-FFF2-40B4-BE49-F238E27FC236}">
                <a16:creationId xmlns:a16="http://schemas.microsoft.com/office/drawing/2014/main" id="{AAEBA35F-3D64-0D5F-1727-F7AD521522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31" y="678677"/>
            <a:ext cx="3262615" cy="56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98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9480</TotalTime>
  <Words>967</Words>
  <Application>Microsoft Office PowerPoint</Application>
  <PresentationFormat>Widescreen</PresentationFormat>
  <Paragraphs>138</Paragraphs>
  <Slides>30</Slides>
  <Notes>29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Bifrost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Bifrost Workshop</dc:title>
  <dc:creator>Yingying Zeng</dc:creator>
  <cp:lastModifiedBy>Yingying Zeng</cp:lastModifiedBy>
  <cp:revision>1</cp:revision>
  <dcterms:created xsi:type="dcterms:W3CDTF">2023-04-21T04:01:33Z</dcterms:created>
  <dcterms:modified xsi:type="dcterms:W3CDTF">2023-05-19T20:19:00Z</dcterms:modified>
</cp:coreProperties>
</file>