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7" r:id="rId2"/>
    <p:sldId id="300" r:id="rId3"/>
    <p:sldId id="299" r:id="rId4"/>
    <p:sldId id="304" r:id="rId5"/>
    <p:sldId id="305" r:id="rId6"/>
    <p:sldId id="307" r:id="rId7"/>
    <p:sldId id="309" r:id="rId8"/>
    <p:sldId id="310" r:id="rId9"/>
    <p:sldId id="331" r:id="rId10"/>
    <p:sldId id="306" r:id="rId11"/>
    <p:sldId id="308" r:id="rId12"/>
    <p:sldId id="311" r:id="rId13"/>
    <p:sldId id="312" r:id="rId14"/>
    <p:sldId id="313" r:id="rId15"/>
    <p:sldId id="319" r:id="rId16"/>
    <p:sldId id="317" r:id="rId17"/>
    <p:sldId id="316" r:id="rId18"/>
    <p:sldId id="321" r:id="rId19"/>
    <p:sldId id="332" r:id="rId20"/>
    <p:sldId id="315" r:id="rId21"/>
    <p:sldId id="318" r:id="rId22"/>
    <p:sldId id="334" r:id="rId23"/>
    <p:sldId id="333" r:id="rId24"/>
    <p:sldId id="314" r:id="rId25"/>
    <p:sldId id="330" r:id="rId26"/>
    <p:sldId id="320" r:id="rId27"/>
    <p:sldId id="329" r:id="rId28"/>
    <p:sldId id="323" r:id="rId29"/>
    <p:sldId id="324" r:id="rId30"/>
    <p:sldId id="326" r:id="rId31"/>
    <p:sldId id="327" r:id="rId32"/>
    <p:sldId id="32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6ECB03-D95C-4E47-BC3F-33685959C523}" v="1" dt="2023-04-22T20:08:10.8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64" d="100"/>
          <a:sy n="164" d="100"/>
        </p:scale>
        <p:origin x="80" y="3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ingying Zeng" userId="fad4f09b-9143-4e74-91c1-b4028ee92ce4" providerId="ADAL" clId="{986ECB03-D95C-4E47-BC3F-33685959C523}"/>
    <pc:docChg chg="delSld modSld">
      <pc:chgData name="Yingying Zeng" userId="fad4f09b-9143-4e74-91c1-b4028ee92ce4" providerId="ADAL" clId="{986ECB03-D95C-4E47-BC3F-33685959C523}" dt="2023-04-29T00:47:46.929" v="16" actId="20577"/>
      <pc:docMkLst>
        <pc:docMk/>
      </pc:docMkLst>
      <pc:sldChg chg="modSp mod">
        <pc:chgData name="Yingying Zeng" userId="fad4f09b-9143-4e74-91c1-b4028ee92ce4" providerId="ADAL" clId="{986ECB03-D95C-4E47-BC3F-33685959C523}" dt="2023-04-22T20:07:51.947" v="5" actId="20577"/>
        <pc:sldMkLst>
          <pc:docMk/>
          <pc:sldMk cId="1873810221" sldId="257"/>
        </pc:sldMkLst>
        <pc:spChg chg="mod">
          <ac:chgData name="Yingying Zeng" userId="fad4f09b-9143-4e74-91c1-b4028ee92ce4" providerId="ADAL" clId="{986ECB03-D95C-4E47-BC3F-33685959C523}" dt="2023-04-22T20:07:51.947" v="5" actId="20577"/>
          <ac:spMkLst>
            <pc:docMk/>
            <pc:sldMk cId="1873810221" sldId="257"/>
            <ac:spMk id="5" creationId="{41C9C7DE-1BAF-C1A9-B24C-D3404579D195}"/>
          </ac:spMkLst>
        </pc:spChg>
      </pc:sldChg>
      <pc:sldChg chg="setBg">
        <pc:chgData name="Yingying Zeng" userId="fad4f09b-9143-4e74-91c1-b4028ee92ce4" providerId="ADAL" clId="{986ECB03-D95C-4E47-BC3F-33685959C523}" dt="2023-04-22T20:08:10.823" v="6"/>
        <pc:sldMkLst>
          <pc:docMk/>
          <pc:sldMk cId="3702430971" sldId="299"/>
        </pc:sldMkLst>
      </pc:sldChg>
      <pc:sldChg chg="setBg">
        <pc:chgData name="Yingying Zeng" userId="fad4f09b-9143-4e74-91c1-b4028ee92ce4" providerId="ADAL" clId="{986ECB03-D95C-4E47-BC3F-33685959C523}" dt="2023-04-22T20:08:10.823" v="6"/>
        <pc:sldMkLst>
          <pc:docMk/>
          <pc:sldMk cId="4103359255" sldId="304"/>
        </pc:sldMkLst>
      </pc:sldChg>
      <pc:sldChg chg="setBg">
        <pc:chgData name="Yingying Zeng" userId="fad4f09b-9143-4e74-91c1-b4028ee92ce4" providerId="ADAL" clId="{986ECB03-D95C-4E47-BC3F-33685959C523}" dt="2023-04-22T20:08:10.823" v="6"/>
        <pc:sldMkLst>
          <pc:docMk/>
          <pc:sldMk cId="1608100744" sldId="305"/>
        </pc:sldMkLst>
      </pc:sldChg>
      <pc:sldChg chg="setBg">
        <pc:chgData name="Yingying Zeng" userId="fad4f09b-9143-4e74-91c1-b4028ee92ce4" providerId="ADAL" clId="{986ECB03-D95C-4E47-BC3F-33685959C523}" dt="2023-04-22T20:08:10.823" v="6"/>
        <pc:sldMkLst>
          <pc:docMk/>
          <pc:sldMk cId="533251597" sldId="306"/>
        </pc:sldMkLst>
      </pc:sldChg>
      <pc:sldChg chg="setBg">
        <pc:chgData name="Yingying Zeng" userId="fad4f09b-9143-4e74-91c1-b4028ee92ce4" providerId="ADAL" clId="{986ECB03-D95C-4E47-BC3F-33685959C523}" dt="2023-04-22T20:08:10.823" v="6"/>
        <pc:sldMkLst>
          <pc:docMk/>
          <pc:sldMk cId="2592573985" sldId="307"/>
        </pc:sldMkLst>
      </pc:sldChg>
      <pc:sldChg chg="setBg">
        <pc:chgData name="Yingying Zeng" userId="fad4f09b-9143-4e74-91c1-b4028ee92ce4" providerId="ADAL" clId="{986ECB03-D95C-4E47-BC3F-33685959C523}" dt="2023-04-22T20:08:10.823" v="6"/>
        <pc:sldMkLst>
          <pc:docMk/>
          <pc:sldMk cId="1557135383" sldId="308"/>
        </pc:sldMkLst>
      </pc:sldChg>
      <pc:sldChg chg="modSp mod setBg">
        <pc:chgData name="Yingying Zeng" userId="fad4f09b-9143-4e74-91c1-b4028ee92ce4" providerId="ADAL" clId="{986ECB03-D95C-4E47-BC3F-33685959C523}" dt="2023-04-29T00:47:46.929" v="16" actId="20577"/>
        <pc:sldMkLst>
          <pc:docMk/>
          <pc:sldMk cId="3763387375" sldId="309"/>
        </pc:sldMkLst>
        <pc:spChg chg="mod">
          <ac:chgData name="Yingying Zeng" userId="fad4f09b-9143-4e74-91c1-b4028ee92ce4" providerId="ADAL" clId="{986ECB03-D95C-4E47-BC3F-33685959C523}" dt="2023-04-29T00:47:46.929" v="16" actId="20577"/>
          <ac:spMkLst>
            <pc:docMk/>
            <pc:sldMk cId="3763387375" sldId="309"/>
            <ac:spMk id="26" creationId="{15A8EB8F-8214-D192-EA77-34BF8BE54CF6}"/>
          </ac:spMkLst>
        </pc:spChg>
      </pc:sldChg>
      <pc:sldChg chg="setBg">
        <pc:chgData name="Yingying Zeng" userId="fad4f09b-9143-4e74-91c1-b4028ee92ce4" providerId="ADAL" clId="{986ECB03-D95C-4E47-BC3F-33685959C523}" dt="2023-04-22T20:08:10.823" v="6"/>
        <pc:sldMkLst>
          <pc:docMk/>
          <pc:sldMk cId="1212584126" sldId="310"/>
        </pc:sldMkLst>
      </pc:sldChg>
      <pc:sldChg chg="setBg">
        <pc:chgData name="Yingying Zeng" userId="fad4f09b-9143-4e74-91c1-b4028ee92ce4" providerId="ADAL" clId="{986ECB03-D95C-4E47-BC3F-33685959C523}" dt="2023-04-22T20:08:10.823" v="6"/>
        <pc:sldMkLst>
          <pc:docMk/>
          <pc:sldMk cId="3585937777" sldId="311"/>
        </pc:sldMkLst>
      </pc:sldChg>
      <pc:sldChg chg="setBg">
        <pc:chgData name="Yingying Zeng" userId="fad4f09b-9143-4e74-91c1-b4028ee92ce4" providerId="ADAL" clId="{986ECB03-D95C-4E47-BC3F-33685959C523}" dt="2023-04-22T20:08:10.823" v="6"/>
        <pc:sldMkLst>
          <pc:docMk/>
          <pc:sldMk cId="122711198" sldId="312"/>
        </pc:sldMkLst>
      </pc:sldChg>
      <pc:sldChg chg="setBg">
        <pc:chgData name="Yingying Zeng" userId="fad4f09b-9143-4e74-91c1-b4028ee92ce4" providerId="ADAL" clId="{986ECB03-D95C-4E47-BC3F-33685959C523}" dt="2023-04-22T20:08:10.823" v="6"/>
        <pc:sldMkLst>
          <pc:docMk/>
          <pc:sldMk cId="2022058464" sldId="313"/>
        </pc:sldMkLst>
      </pc:sldChg>
      <pc:sldChg chg="setBg">
        <pc:chgData name="Yingying Zeng" userId="fad4f09b-9143-4e74-91c1-b4028ee92ce4" providerId="ADAL" clId="{986ECB03-D95C-4E47-BC3F-33685959C523}" dt="2023-04-22T20:08:10.823" v="6"/>
        <pc:sldMkLst>
          <pc:docMk/>
          <pc:sldMk cId="2363145821" sldId="314"/>
        </pc:sldMkLst>
      </pc:sldChg>
      <pc:sldChg chg="modSp mod setBg">
        <pc:chgData name="Yingying Zeng" userId="fad4f09b-9143-4e74-91c1-b4028ee92ce4" providerId="ADAL" clId="{986ECB03-D95C-4E47-BC3F-33685959C523}" dt="2023-04-22T22:38:22.090" v="14" actId="20577"/>
        <pc:sldMkLst>
          <pc:docMk/>
          <pc:sldMk cId="2966254079" sldId="315"/>
        </pc:sldMkLst>
        <pc:spChg chg="mod">
          <ac:chgData name="Yingying Zeng" userId="fad4f09b-9143-4e74-91c1-b4028ee92ce4" providerId="ADAL" clId="{986ECB03-D95C-4E47-BC3F-33685959C523}" dt="2023-04-22T22:38:22.090" v="14" actId="20577"/>
          <ac:spMkLst>
            <pc:docMk/>
            <pc:sldMk cId="2966254079" sldId="315"/>
            <ac:spMk id="44" creationId="{068E7B94-7B97-6B8E-CEAE-79A229E7D04E}"/>
          </ac:spMkLst>
        </pc:spChg>
      </pc:sldChg>
      <pc:sldChg chg="setBg">
        <pc:chgData name="Yingying Zeng" userId="fad4f09b-9143-4e74-91c1-b4028ee92ce4" providerId="ADAL" clId="{986ECB03-D95C-4E47-BC3F-33685959C523}" dt="2023-04-22T20:08:10.823" v="6"/>
        <pc:sldMkLst>
          <pc:docMk/>
          <pc:sldMk cId="1288435060" sldId="316"/>
        </pc:sldMkLst>
      </pc:sldChg>
      <pc:sldChg chg="setBg">
        <pc:chgData name="Yingying Zeng" userId="fad4f09b-9143-4e74-91c1-b4028ee92ce4" providerId="ADAL" clId="{986ECB03-D95C-4E47-BC3F-33685959C523}" dt="2023-04-22T20:08:10.823" v="6"/>
        <pc:sldMkLst>
          <pc:docMk/>
          <pc:sldMk cId="887587930" sldId="317"/>
        </pc:sldMkLst>
      </pc:sldChg>
      <pc:sldChg chg="modSp mod setBg">
        <pc:chgData name="Yingying Zeng" userId="fad4f09b-9143-4e74-91c1-b4028ee92ce4" providerId="ADAL" clId="{986ECB03-D95C-4E47-BC3F-33685959C523}" dt="2023-04-22T22:42:01.906" v="15" actId="27107"/>
        <pc:sldMkLst>
          <pc:docMk/>
          <pc:sldMk cId="1942473806" sldId="318"/>
        </pc:sldMkLst>
        <pc:spChg chg="mod">
          <ac:chgData name="Yingying Zeng" userId="fad4f09b-9143-4e74-91c1-b4028ee92ce4" providerId="ADAL" clId="{986ECB03-D95C-4E47-BC3F-33685959C523}" dt="2023-04-22T22:42:01.906" v="15" actId="27107"/>
          <ac:spMkLst>
            <pc:docMk/>
            <pc:sldMk cId="1942473806" sldId="318"/>
            <ac:spMk id="6" creationId="{6E183181-F66D-CD0C-D179-CB39B3FE0769}"/>
          </ac:spMkLst>
        </pc:spChg>
      </pc:sldChg>
      <pc:sldChg chg="setBg">
        <pc:chgData name="Yingying Zeng" userId="fad4f09b-9143-4e74-91c1-b4028ee92ce4" providerId="ADAL" clId="{986ECB03-D95C-4E47-BC3F-33685959C523}" dt="2023-04-22T20:08:10.823" v="6"/>
        <pc:sldMkLst>
          <pc:docMk/>
          <pc:sldMk cId="2829669431" sldId="319"/>
        </pc:sldMkLst>
      </pc:sldChg>
      <pc:sldChg chg="setBg">
        <pc:chgData name="Yingying Zeng" userId="fad4f09b-9143-4e74-91c1-b4028ee92ce4" providerId="ADAL" clId="{986ECB03-D95C-4E47-BC3F-33685959C523}" dt="2023-04-22T20:08:10.823" v="6"/>
        <pc:sldMkLst>
          <pc:docMk/>
          <pc:sldMk cId="1068621829" sldId="320"/>
        </pc:sldMkLst>
      </pc:sldChg>
      <pc:sldChg chg="setBg">
        <pc:chgData name="Yingying Zeng" userId="fad4f09b-9143-4e74-91c1-b4028ee92ce4" providerId="ADAL" clId="{986ECB03-D95C-4E47-BC3F-33685959C523}" dt="2023-04-22T20:08:10.823" v="6"/>
        <pc:sldMkLst>
          <pc:docMk/>
          <pc:sldMk cId="1180357469" sldId="321"/>
        </pc:sldMkLst>
      </pc:sldChg>
      <pc:sldChg chg="del setBg">
        <pc:chgData name="Yingying Zeng" userId="fad4f09b-9143-4e74-91c1-b4028ee92ce4" providerId="ADAL" clId="{986ECB03-D95C-4E47-BC3F-33685959C523}" dt="2023-04-22T21:14:02.252" v="7" actId="47"/>
        <pc:sldMkLst>
          <pc:docMk/>
          <pc:sldMk cId="258025303" sldId="322"/>
        </pc:sldMkLst>
      </pc:sldChg>
      <pc:sldChg chg="setBg">
        <pc:chgData name="Yingying Zeng" userId="fad4f09b-9143-4e74-91c1-b4028ee92ce4" providerId="ADAL" clId="{986ECB03-D95C-4E47-BC3F-33685959C523}" dt="2023-04-22T20:08:10.823" v="6"/>
        <pc:sldMkLst>
          <pc:docMk/>
          <pc:sldMk cId="3964270490" sldId="323"/>
        </pc:sldMkLst>
      </pc:sldChg>
      <pc:sldChg chg="setBg">
        <pc:chgData name="Yingying Zeng" userId="fad4f09b-9143-4e74-91c1-b4028ee92ce4" providerId="ADAL" clId="{986ECB03-D95C-4E47-BC3F-33685959C523}" dt="2023-04-22T20:08:10.823" v="6"/>
        <pc:sldMkLst>
          <pc:docMk/>
          <pc:sldMk cId="417127492" sldId="324"/>
        </pc:sldMkLst>
      </pc:sldChg>
      <pc:sldChg chg="setBg">
        <pc:chgData name="Yingying Zeng" userId="fad4f09b-9143-4e74-91c1-b4028ee92ce4" providerId="ADAL" clId="{986ECB03-D95C-4E47-BC3F-33685959C523}" dt="2023-04-22T20:08:10.823" v="6"/>
        <pc:sldMkLst>
          <pc:docMk/>
          <pc:sldMk cId="3189118230" sldId="326"/>
        </pc:sldMkLst>
      </pc:sldChg>
      <pc:sldChg chg="setBg">
        <pc:chgData name="Yingying Zeng" userId="fad4f09b-9143-4e74-91c1-b4028ee92ce4" providerId="ADAL" clId="{986ECB03-D95C-4E47-BC3F-33685959C523}" dt="2023-04-22T20:08:10.823" v="6"/>
        <pc:sldMkLst>
          <pc:docMk/>
          <pc:sldMk cId="3295716355" sldId="327"/>
        </pc:sldMkLst>
      </pc:sldChg>
      <pc:sldChg chg="setBg">
        <pc:chgData name="Yingying Zeng" userId="fad4f09b-9143-4e74-91c1-b4028ee92ce4" providerId="ADAL" clId="{986ECB03-D95C-4E47-BC3F-33685959C523}" dt="2023-04-22T20:08:10.823" v="6"/>
        <pc:sldMkLst>
          <pc:docMk/>
          <pc:sldMk cId="2811510339" sldId="328"/>
        </pc:sldMkLst>
      </pc:sldChg>
      <pc:sldChg chg="setBg">
        <pc:chgData name="Yingying Zeng" userId="fad4f09b-9143-4e74-91c1-b4028ee92ce4" providerId="ADAL" clId="{986ECB03-D95C-4E47-BC3F-33685959C523}" dt="2023-04-22T20:08:10.823" v="6"/>
        <pc:sldMkLst>
          <pc:docMk/>
          <pc:sldMk cId="2612192527" sldId="329"/>
        </pc:sldMkLst>
      </pc:sldChg>
      <pc:sldChg chg="setBg">
        <pc:chgData name="Yingying Zeng" userId="fad4f09b-9143-4e74-91c1-b4028ee92ce4" providerId="ADAL" clId="{986ECB03-D95C-4E47-BC3F-33685959C523}" dt="2023-04-22T20:08:10.823" v="6"/>
        <pc:sldMkLst>
          <pc:docMk/>
          <pc:sldMk cId="3922134452" sldId="330"/>
        </pc:sldMkLst>
      </pc:sldChg>
      <pc:sldChg chg="setBg">
        <pc:chgData name="Yingying Zeng" userId="fad4f09b-9143-4e74-91c1-b4028ee92ce4" providerId="ADAL" clId="{986ECB03-D95C-4E47-BC3F-33685959C523}" dt="2023-04-22T20:08:10.823" v="6"/>
        <pc:sldMkLst>
          <pc:docMk/>
          <pc:sldMk cId="3491619362" sldId="331"/>
        </pc:sldMkLst>
      </pc:sldChg>
      <pc:sldChg chg="setBg">
        <pc:chgData name="Yingying Zeng" userId="fad4f09b-9143-4e74-91c1-b4028ee92ce4" providerId="ADAL" clId="{986ECB03-D95C-4E47-BC3F-33685959C523}" dt="2023-04-22T20:08:10.823" v="6"/>
        <pc:sldMkLst>
          <pc:docMk/>
          <pc:sldMk cId="1897971877" sldId="332"/>
        </pc:sldMkLst>
      </pc:sldChg>
      <pc:sldChg chg="setBg">
        <pc:chgData name="Yingying Zeng" userId="fad4f09b-9143-4e74-91c1-b4028ee92ce4" providerId="ADAL" clId="{986ECB03-D95C-4E47-BC3F-33685959C523}" dt="2023-04-22T20:08:10.823" v="6"/>
        <pc:sldMkLst>
          <pc:docMk/>
          <pc:sldMk cId="2477968925" sldId="333"/>
        </pc:sldMkLst>
      </pc:sldChg>
      <pc:sldChg chg="setBg">
        <pc:chgData name="Yingying Zeng" userId="fad4f09b-9143-4e74-91c1-b4028ee92ce4" providerId="ADAL" clId="{986ECB03-D95C-4E47-BC3F-33685959C523}" dt="2023-04-22T20:08:10.823" v="6"/>
        <pc:sldMkLst>
          <pc:docMk/>
          <pc:sldMk cId="324131161" sldId="33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822145-6AC0-4DDC-9398-26E2003A471D}" type="datetimeFigureOut">
              <a:rPr lang="en-US" smtClean="0"/>
              <a:t>4/25/2023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2A667A-ECC4-41BD-AA03-E5E6B8053D07}" type="slidenum">
              <a:rPr lang="en-US" smtClean="0"/>
              <a:t>‹#›</a:t>
            </a:fld>
            <a:endParaRPr lang="en-US"/>
          </a:p>
        </p:txBody>
      </p:sp>
    </p:spTree>
    <p:extLst>
      <p:ext uri="{BB962C8B-B14F-4D97-AF65-F5344CB8AC3E}">
        <p14:creationId xmlns:p14="http://schemas.microsoft.com/office/powerpoint/2010/main" val="4099607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2</a:t>
            </a:fld>
            <a:endParaRPr lang="en-US"/>
          </a:p>
        </p:txBody>
      </p:sp>
    </p:spTree>
    <p:extLst>
      <p:ext uri="{BB962C8B-B14F-4D97-AF65-F5344CB8AC3E}">
        <p14:creationId xmlns:p14="http://schemas.microsoft.com/office/powerpoint/2010/main" val="507128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11</a:t>
            </a:fld>
            <a:endParaRPr lang="en-US"/>
          </a:p>
        </p:txBody>
      </p:sp>
    </p:spTree>
    <p:extLst>
      <p:ext uri="{BB962C8B-B14F-4D97-AF65-F5344CB8AC3E}">
        <p14:creationId xmlns:p14="http://schemas.microsoft.com/office/powerpoint/2010/main" val="4032912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12</a:t>
            </a:fld>
            <a:endParaRPr lang="en-US"/>
          </a:p>
        </p:txBody>
      </p:sp>
    </p:spTree>
    <p:extLst>
      <p:ext uri="{BB962C8B-B14F-4D97-AF65-F5344CB8AC3E}">
        <p14:creationId xmlns:p14="http://schemas.microsoft.com/office/powerpoint/2010/main" val="3980688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13</a:t>
            </a:fld>
            <a:endParaRPr lang="en-US"/>
          </a:p>
        </p:txBody>
      </p:sp>
    </p:spTree>
    <p:extLst>
      <p:ext uri="{BB962C8B-B14F-4D97-AF65-F5344CB8AC3E}">
        <p14:creationId xmlns:p14="http://schemas.microsoft.com/office/powerpoint/2010/main" val="2112743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14</a:t>
            </a:fld>
            <a:endParaRPr lang="en-US"/>
          </a:p>
        </p:txBody>
      </p:sp>
    </p:spTree>
    <p:extLst>
      <p:ext uri="{BB962C8B-B14F-4D97-AF65-F5344CB8AC3E}">
        <p14:creationId xmlns:p14="http://schemas.microsoft.com/office/powerpoint/2010/main" val="3896437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15</a:t>
            </a:fld>
            <a:endParaRPr lang="en-US"/>
          </a:p>
        </p:txBody>
      </p:sp>
    </p:spTree>
    <p:extLst>
      <p:ext uri="{BB962C8B-B14F-4D97-AF65-F5344CB8AC3E}">
        <p14:creationId xmlns:p14="http://schemas.microsoft.com/office/powerpoint/2010/main" val="4221787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16</a:t>
            </a:fld>
            <a:endParaRPr lang="en-US"/>
          </a:p>
        </p:txBody>
      </p:sp>
    </p:spTree>
    <p:extLst>
      <p:ext uri="{BB962C8B-B14F-4D97-AF65-F5344CB8AC3E}">
        <p14:creationId xmlns:p14="http://schemas.microsoft.com/office/powerpoint/2010/main" val="3267498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17</a:t>
            </a:fld>
            <a:endParaRPr lang="en-US"/>
          </a:p>
        </p:txBody>
      </p:sp>
    </p:spTree>
    <p:extLst>
      <p:ext uri="{BB962C8B-B14F-4D97-AF65-F5344CB8AC3E}">
        <p14:creationId xmlns:p14="http://schemas.microsoft.com/office/powerpoint/2010/main" val="161805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18</a:t>
            </a:fld>
            <a:endParaRPr lang="en-US"/>
          </a:p>
        </p:txBody>
      </p:sp>
    </p:spTree>
    <p:extLst>
      <p:ext uri="{BB962C8B-B14F-4D97-AF65-F5344CB8AC3E}">
        <p14:creationId xmlns:p14="http://schemas.microsoft.com/office/powerpoint/2010/main" val="28394869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19</a:t>
            </a:fld>
            <a:endParaRPr lang="en-US"/>
          </a:p>
        </p:txBody>
      </p:sp>
    </p:spTree>
    <p:extLst>
      <p:ext uri="{BB962C8B-B14F-4D97-AF65-F5344CB8AC3E}">
        <p14:creationId xmlns:p14="http://schemas.microsoft.com/office/powerpoint/2010/main" val="3670448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20</a:t>
            </a:fld>
            <a:endParaRPr lang="en-US"/>
          </a:p>
        </p:txBody>
      </p:sp>
    </p:spTree>
    <p:extLst>
      <p:ext uri="{BB962C8B-B14F-4D97-AF65-F5344CB8AC3E}">
        <p14:creationId xmlns:p14="http://schemas.microsoft.com/office/powerpoint/2010/main" val="2703752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3</a:t>
            </a:fld>
            <a:endParaRPr lang="en-US"/>
          </a:p>
        </p:txBody>
      </p:sp>
    </p:spTree>
    <p:extLst>
      <p:ext uri="{BB962C8B-B14F-4D97-AF65-F5344CB8AC3E}">
        <p14:creationId xmlns:p14="http://schemas.microsoft.com/office/powerpoint/2010/main" val="18347968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21</a:t>
            </a:fld>
            <a:endParaRPr lang="en-US"/>
          </a:p>
        </p:txBody>
      </p:sp>
    </p:spTree>
    <p:extLst>
      <p:ext uri="{BB962C8B-B14F-4D97-AF65-F5344CB8AC3E}">
        <p14:creationId xmlns:p14="http://schemas.microsoft.com/office/powerpoint/2010/main" val="35660571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22</a:t>
            </a:fld>
            <a:endParaRPr lang="en-US"/>
          </a:p>
        </p:txBody>
      </p:sp>
    </p:spTree>
    <p:extLst>
      <p:ext uri="{BB962C8B-B14F-4D97-AF65-F5344CB8AC3E}">
        <p14:creationId xmlns:p14="http://schemas.microsoft.com/office/powerpoint/2010/main" val="24020007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23</a:t>
            </a:fld>
            <a:endParaRPr lang="en-US"/>
          </a:p>
        </p:txBody>
      </p:sp>
    </p:spTree>
    <p:extLst>
      <p:ext uri="{BB962C8B-B14F-4D97-AF65-F5344CB8AC3E}">
        <p14:creationId xmlns:p14="http://schemas.microsoft.com/office/powerpoint/2010/main" val="20532241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24</a:t>
            </a:fld>
            <a:endParaRPr lang="en-US"/>
          </a:p>
        </p:txBody>
      </p:sp>
    </p:spTree>
    <p:extLst>
      <p:ext uri="{BB962C8B-B14F-4D97-AF65-F5344CB8AC3E}">
        <p14:creationId xmlns:p14="http://schemas.microsoft.com/office/powerpoint/2010/main" val="22312425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25</a:t>
            </a:fld>
            <a:endParaRPr lang="en-US"/>
          </a:p>
        </p:txBody>
      </p:sp>
    </p:spTree>
    <p:extLst>
      <p:ext uri="{BB962C8B-B14F-4D97-AF65-F5344CB8AC3E}">
        <p14:creationId xmlns:p14="http://schemas.microsoft.com/office/powerpoint/2010/main" val="12762486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26</a:t>
            </a:fld>
            <a:endParaRPr lang="en-US"/>
          </a:p>
        </p:txBody>
      </p:sp>
    </p:spTree>
    <p:extLst>
      <p:ext uri="{BB962C8B-B14F-4D97-AF65-F5344CB8AC3E}">
        <p14:creationId xmlns:p14="http://schemas.microsoft.com/office/powerpoint/2010/main" val="9762864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27</a:t>
            </a:fld>
            <a:endParaRPr lang="en-US"/>
          </a:p>
        </p:txBody>
      </p:sp>
    </p:spTree>
    <p:extLst>
      <p:ext uri="{BB962C8B-B14F-4D97-AF65-F5344CB8AC3E}">
        <p14:creationId xmlns:p14="http://schemas.microsoft.com/office/powerpoint/2010/main" val="12708938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28</a:t>
            </a:fld>
            <a:endParaRPr lang="en-US"/>
          </a:p>
        </p:txBody>
      </p:sp>
    </p:spTree>
    <p:extLst>
      <p:ext uri="{BB962C8B-B14F-4D97-AF65-F5344CB8AC3E}">
        <p14:creationId xmlns:p14="http://schemas.microsoft.com/office/powerpoint/2010/main" val="3578489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29</a:t>
            </a:fld>
            <a:endParaRPr lang="en-US"/>
          </a:p>
        </p:txBody>
      </p:sp>
    </p:spTree>
    <p:extLst>
      <p:ext uri="{BB962C8B-B14F-4D97-AF65-F5344CB8AC3E}">
        <p14:creationId xmlns:p14="http://schemas.microsoft.com/office/powerpoint/2010/main" val="6211452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30</a:t>
            </a:fld>
            <a:endParaRPr lang="en-US"/>
          </a:p>
        </p:txBody>
      </p:sp>
    </p:spTree>
    <p:extLst>
      <p:ext uri="{BB962C8B-B14F-4D97-AF65-F5344CB8AC3E}">
        <p14:creationId xmlns:p14="http://schemas.microsoft.com/office/powerpoint/2010/main" val="2307729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4</a:t>
            </a:fld>
            <a:endParaRPr lang="en-US"/>
          </a:p>
        </p:txBody>
      </p:sp>
    </p:spTree>
    <p:extLst>
      <p:ext uri="{BB962C8B-B14F-4D97-AF65-F5344CB8AC3E}">
        <p14:creationId xmlns:p14="http://schemas.microsoft.com/office/powerpoint/2010/main" val="3367697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31</a:t>
            </a:fld>
            <a:endParaRPr lang="en-US"/>
          </a:p>
        </p:txBody>
      </p:sp>
    </p:spTree>
    <p:extLst>
      <p:ext uri="{BB962C8B-B14F-4D97-AF65-F5344CB8AC3E}">
        <p14:creationId xmlns:p14="http://schemas.microsoft.com/office/powerpoint/2010/main" val="8897348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32</a:t>
            </a:fld>
            <a:endParaRPr lang="en-US"/>
          </a:p>
        </p:txBody>
      </p:sp>
    </p:spTree>
    <p:extLst>
      <p:ext uri="{BB962C8B-B14F-4D97-AF65-F5344CB8AC3E}">
        <p14:creationId xmlns:p14="http://schemas.microsoft.com/office/powerpoint/2010/main" val="2417667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5</a:t>
            </a:fld>
            <a:endParaRPr lang="en-US"/>
          </a:p>
        </p:txBody>
      </p:sp>
    </p:spTree>
    <p:extLst>
      <p:ext uri="{BB962C8B-B14F-4D97-AF65-F5344CB8AC3E}">
        <p14:creationId xmlns:p14="http://schemas.microsoft.com/office/powerpoint/2010/main" val="2769474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6</a:t>
            </a:fld>
            <a:endParaRPr lang="en-US"/>
          </a:p>
        </p:txBody>
      </p:sp>
    </p:spTree>
    <p:extLst>
      <p:ext uri="{BB962C8B-B14F-4D97-AF65-F5344CB8AC3E}">
        <p14:creationId xmlns:p14="http://schemas.microsoft.com/office/powerpoint/2010/main" val="4165491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7</a:t>
            </a:fld>
            <a:endParaRPr lang="en-US"/>
          </a:p>
        </p:txBody>
      </p:sp>
    </p:spTree>
    <p:extLst>
      <p:ext uri="{BB962C8B-B14F-4D97-AF65-F5344CB8AC3E}">
        <p14:creationId xmlns:p14="http://schemas.microsoft.com/office/powerpoint/2010/main" val="2821422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8</a:t>
            </a:fld>
            <a:endParaRPr lang="en-US"/>
          </a:p>
        </p:txBody>
      </p:sp>
    </p:spTree>
    <p:extLst>
      <p:ext uri="{BB962C8B-B14F-4D97-AF65-F5344CB8AC3E}">
        <p14:creationId xmlns:p14="http://schemas.microsoft.com/office/powerpoint/2010/main" val="2816470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9</a:t>
            </a:fld>
            <a:endParaRPr lang="en-US"/>
          </a:p>
        </p:txBody>
      </p:sp>
    </p:spTree>
    <p:extLst>
      <p:ext uri="{BB962C8B-B14F-4D97-AF65-F5344CB8AC3E}">
        <p14:creationId xmlns:p14="http://schemas.microsoft.com/office/powerpoint/2010/main" val="1572636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53EB35-E04A-4050-BA91-32F41C269B62}" type="slidenum">
              <a:rPr lang="en-US" smtClean="0"/>
              <a:t>10</a:t>
            </a:fld>
            <a:endParaRPr lang="en-US"/>
          </a:p>
        </p:txBody>
      </p:sp>
    </p:spTree>
    <p:extLst>
      <p:ext uri="{BB962C8B-B14F-4D97-AF65-F5344CB8AC3E}">
        <p14:creationId xmlns:p14="http://schemas.microsoft.com/office/powerpoint/2010/main" val="2286408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E690E-DE1B-E6AA-B06D-B1A190DF2E9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8AB10D4-3618-1A25-9AA1-292EF1E208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790EF3-B9B8-FB2A-6DA8-3B3B9BB834BA}"/>
              </a:ext>
            </a:extLst>
          </p:cNvPr>
          <p:cNvSpPr>
            <a:spLocks noGrp="1"/>
          </p:cNvSpPr>
          <p:nvPr>
            <p:ph type="dt" sz="half" idx="10"/>
          </p:nvPr>
        </p:nvSpPr>
        <p:spPr/>
        <p:txBody>
          <a:bodyPr/>
          <a:lstStyle/>
          <a:p>
            <a:fld id="{9C4DFF03-82B0-4F89-9564-11DCBB307ECA}" type="datetimeFigureOut">
              <a:rPr lang="en-US" smtClean="0"/>
              <a:t>4/25/2023</a:t>
            </a:fld>
            <a:endParaRPr lang="en-US"/>
          </a:p>
        </p:txBody>
      </p:sp>
      <p:sp>
        <p:nvSpPr>
          <p:cNvPr id="5" name="Footer Placeholder 4">
            <a:extLst>
              <a:ext uri="{FF2B5EF4-FFF2-40B4-BE49-F238E27FC236}">
                <a16:creationId xmlns:a16="http://schemas.microsoft.com/office/drawing/2014/main" id="{8E5424A2-AD2D-A0CC-6BD5-3606BFB2FF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89520C-C248-AF7E-DCC2-51C7E7C50D56}"/>
              </a:ext>
            </a:extLst>
          </p:cNvPr>
          <p:cNvSpPr>
            <a:spLocks noGrp="1"/>
          </p:cNvSpPr>
          <p:nvPr>
            <p:ph type="sldNum" sz="quarter" idx="12"/>
          </p:nvPr>
        </p:nvSpPr>
        <p:spPr/>
        <p:txBody>
          <a:bodyPr/>
          <a:lstStyle/>
          <a:p>
            <a:fld id="{A70D65E5-BC1C-49ED-8D0C-31CD702DD068}" type="slidenum">
              <a:rPr lang="en-US" smtClean="0"/>
              <a:t>‹#›</a:t>
            </a:fld>
            <a:endParaRPr lang="en-US"/>
          </a:p>
        </p:txBody>
      </p:sp>
    </p:spTree>
    <p:extLst>
      <p:ext uri="{BB962C8B-B14F-4D97-AF65-F5344CB8AC3E}">
        <p14:creationId xmlns:p14="http://schemas.microsoft.com/office/powerpoint/2010/main" val="3596525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27997-A968-0831-E7B2-BDC110A237A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3AEC4C5-13CE-54DF-2B1B-A4F4D7279C8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FD60F7-6099-2C1C-5A4C-5CC36C719E1D}"/>
              </a:ext>
            </a:extLst>
          </p:cNvPr>
          <p:cNvSpPr>
            <a:spLocks noGrp="1"/>
          </p:cNvSpPr>
          <p:nvPr>
            <p:ph type="dt" sz="half" idx="10"/>
          </p:nvPr>
        </p:nvSpPr>
        <p:spPr/>
        <p:txBody>
          <a:bodyPr/>
          <a:lstStyle/>
          <a:p>
            <a:fld id="{9C4DFF03-82B0-4F89-9564-11DCBB307ECA}" type="datetimeFigureOut">
              <a:rPr lang="en-US" smtClean="0"/>
              <a:t>4/25/2023</a:t>
            </a:fld>
            <a:endParaRPr lang="en-US"/>
          </a:p>
        </p:txBody>
      </p:sp>
      <p:sp>
        <p:nvSpPr>
          <p:cNvPr id="5" name="Footer Placeholder 4">
            <a:extLst>
              <a:ext uri="{FF2B5EF4-FFF2-40B4-BE49-F238E27FC236}">
                <a16:creationId xmlns:a16="http://schemas.microsoft.com/office/drawing/2014/main" id="{495A1052-22AB-9396-DE31-B8AAF8EA93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1F05B3-BAFA-4A25-EC93-7B6A340A0484}"/>
              </a:ext>
            </a:extLst>
          </p:cNvPr>
          <p:cNvSpPr>
            <a:spLocks noGrp="1"/>
          </p:cNvSpPr>
          <p:nvPr>
            <p:ph type="sldNum" sz="quarter" idx="12"/>
          </p:nvPr>
        </p:nvSpPr>
        <p:spPr/>
        <p:txBody>
          <a:bodyPr/>
          <a:lstStyle/>
          <a:p>
            <a:fld id="{A70D65E5-BC1C-49ED-8D0C-31CD702DD068}" type="slidenum">
              <a:rPr lang="en-US" smtClean="0"/>
              <a:t>‹#›</a:t>
            </a:fld>
            <a:endParaRPr lang="en-US"/>
          </a:p>
        </p:txBody>
      </p:sp>
    </p:spTree>
    <p:extLst>
      <p:ext uri="{BB962C8B-B14F-4D97-AF65-F5344CB8AC3E}">
        <p14:creationId xmlns:p14="http://schemas.microsoft.com/office/powerpoint/2010/main" val="4247455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8002E1-AAA4-CF10-918E-7624978B832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562057-CF54-9895-7A79-25AA123910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14B691-1E17-9D2D-852C-B68B452513F5}"/>
              </a:ext>
            </a:extLst>
          </p:cNvPr>
          <p:cNvSpPr>
            <a:spLocks noGrp="1"/>
          </p:cNvSpPr>
          <p:nvPr>
            <p:ph type="dt" sz="half" idx="10"/>
          </p:nvPr>
        </p:nvSpPr>
        <p:spPr/>
        <p:txBody>
          <a:bodyPr/>
          <a:lstStyle/>
          <a:p>
            <a:fld id="{9C4DFF03-82B0-4F89-9564-11DCBB307ECA}" type="datetimeFigureOut">
              <a:rPr lang="en-US" smtClean="0"/>
              <a:t>4/25/2023</a:t>
            </a:fld>
            <a:endParaRPr lang="en-US"/>
          </a:p>
        </p:txBody>
      </p:sp>
      <p:sp>
        <p:nvSpPr>
          <p:cNvPr id="5" name="Footer Placeholder 4">
            <a:extLst>
              <a:ext uri="{FF2B5EF4-FFF2-40B4-BE49-F238E27FC236}">
                <a16:creationId xmlns:a16="http://schemas.microsoft.com/office/drawing/2014/main" id="{E46D9BA2-1742-DF5D-127D-AFA0D2439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4CD13C-F010-29E5-BF43-528D7962C3C1}"/>
              </a:ext>
            </a:extLst>
          </p:cNvPr>
          <p:cNvSpPr>
            <a:spLocks noGrp="1"/>
          </p:cNvSpPr>
          <p:nvPr>
            <p:ph type="sldNum" sz="quarter" idx="12"/>
          </p:nvPr>
        </p:nvSpPr>
        <p:spPr/>
        <p:txBody>
          <a:bodyPr/>
          <a:lstStyle/>
          <a:p>
            <a:fld id="{A70D65E5-BC1C-49ED-8D0C-31CD702DD068}" type="slidenum">
              <a:rPr lang="en-US" smtClean="0"/>
              <a:t>‹#›</a:t>
            </a:fld>
            <a:endParaRPr lang="en-US"/>
          </a:p>
        </p:txBody>
      </p:sp>
    </p:spTree>
    <p:extLst>
      <p:ext uri="{BB962C8B-B14F-4D97-AF65-F5344CB8AC3E}">
        <p14:creationId xmlns:p14="http://schemas.microsoft.com/office/powerpoint/2010/main" val="3900553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E8398-1951-ACBC-E864-7A9AB524FD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E14AA2-5AAE-E216-C7D8-BA7892E63B5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F7A42B-898C-5279-4982-5D0E28B333BE}"/>
              </a:ext>
            </a:extLst>
          </p:cNvPr>
          <p:cNvSpPr>
            <a:spLocks noGrp="1"/>
          </p:cNvSpPr>
          <p:nvPr>
            <p:ph type="dt" sz="half" idx="10"/>
          </p:nvPr>
        </p:nvSpPr>
        <p:spPr/>
        <p:txBody>
          <a:bodyPr/>
          <a:lstStyle/>
          <a:p>
            <a:fld id="{9C4DFF03-82B0-4F89-9564-11DCBB307ECA}" type="datetimeFigureOut">
              <a:rPr lang="en-US" smtClean="0"/>
              <a:t>4/25/2023</a:t>
            </a:fld>
            <a:endParaRPr lang="en-US"/>
          </a:p>
        </p:txBody>
      </p:sp>
      <p:sp>
        <p:nvSpPr>
          <p:cNvPr id="5" name="Footer Placeholder 4">
            <a:extLst>
              <a:ext uri="{FF2B5EF4-FFF2-40B4-BE49-F238E27FC236}">
                <a16:creationId xmlns:a16="http://schemas.microsoft.com/office/drawing/2014/main" id="{BB6C03E3-D5F7-7AA0-68FD-4F019D3A42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BFE1AB-F52D-4F8E-A1EC-7933660557F8}"/>
              </a:ext>
            </a:extLst>
          </p:cNvPr>
          <p:cNvSpPr>
            <a:spLocks noGrp="1"/>
          </p:cNvSpPr>
          <p:nvPr>
            <p:ph type="sldNum" sz="quarter" idx="12"/>
          </p:nvPr>
        </p:nvSpPr>
        <p:spPr/>
        <p:txBody>
          <a:bodyPr/>
          <a:lstStyle/>
          <a:p>
            <a:fld id="{A70D65E5-BC1C-49ED-8D0C-31CD702DD068}" type="slidenum">
              <a:rPr lang="en-US" smtClean="0"/>
              <a:t>‹#›</a:t>
            </a:fld>
            <a:endParaRPr lang="en-US"/>
          </a:p>
        </p:txBody>
      </p:sp>
    </p:spTree>
    <p:extLst>
      <p:ext uri="{BB962C8B-B14F-4D97-AF65-F5344CB8AC3E}">
        <p14:creationId xmlns:p14="http://schemas.microsoft.com/office/powerpoint/2010/main" val="27952430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0303A-0598-B93F-37AD-0E4BDCEB79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D3DB377-3CF0-74B9-AAF1-AE2FBF0BFF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684BE0-45BC-3254-1A1C-AAC695029B04}"/>
              </a:ext>
            </a:extLst>
          </p:cNvPr>
          <p:cNvSpPr>
            <a:spLocks noGrp="1"/>
          </p:cNvSpPr>
          <p:nvPr>
            <p:ph type="dt" sz="half" idx="10"/>
          </p:nvPr>
        </p:nvSpPr>
        <p:spPr/>
        <p:txBody>
          <a:bodyPr/>
          <a:lstStyle/>
          <a:p>
            <a:fld id="{9C4DFF03-82B0-4F89-9564-11DCBB307ECA}" type="datetimeFigureOut">
              <a:rPr lang="en-US" smtClean="0"/>
              <a:t>4/25/2023</a:t>
            </a:fld>
            <a:endParaRPr lang="en-US"/>
          </a:p>
        </p:txBody>
      </p:sp>
      <p:sp>
        <p:nvSpPr>
          <p:cNvPr id="5" name="Footer Placeholder 4">
            <a:extLst>
              <a:ext uri="{FF2B5EF4-FFF2-40B4-BE49-F238E27FC236}">
                <a16:creationId xmlns:a16="http://schemas.microsoft.com/office/drawing/2014/main" id="{5CAC7660-563F-89AF-47EF-81F8F1262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B76459-179A-48AD-C813-DA1949BF55EE}"/>
              </a:ext>
            </a:extLst>
          </p:cNvPr>
          <p:cNvSpPr>
            <a:spLocks noGrp="1"/>
          </p:cNvSpPr>
          <p:nvPr>
            <p:ph type="sldNum" sz="quarter" idx="12"/>
          </p:nvPr>
        </p:nvSpPr>
        <p:spPr/>
        <p:txBody>
          <a:bodyPr/>
          <a:lstStyle/>
          <a:p>
            <a:fld id="{A70D65E5-BC1C-49ED-8D0C-31CD702DD068}" type="slidenum">
              <a:rPr lang="en-US" smtClean="0"/>
              <a:t>‹#›</a:t>
            </a:fld>
            <a:endParaRPr lang="en-US"/>
          </a:p>
        </p:txBody>
      </p:sp>
    </p:spTree>
    <p:extLst>
      <p:ext uri="{BB962C8B-B14F-4D97-AF65-F5344CB8AC3E}">
        <p14:creationId xmlns:p14="http://schemas.microsoft.com/office/powerpoint/2010/main" val="958766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08757-6BC0-3E8E-A405-C2BA046DBC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A944D8-2511-1E92-18ED-C465AC75CF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0ABC62-63D5-D910-A62F-4FA5A75F85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032664E-33E5-DC3D-2FF9-CDD71187D43E}"/>
              </a:ext>
            </a:extLst>
          </p:cNvPr>
          <p:cNvSpPr>
            <a:spLocks noGrp="1"/>
          </p:cNvSpPr>
          <p:nvPr>
            <p:ph type="dt" sz="half" idx="10"/>
          </p:nvPr>
        </p:nvSpPr>
        <p:spPr/>
        <p:txBody>
          <a:bodyPr/>
          <a:lstStyle/>
          <a:p>
            <a:fld id="{9C4DFF03-82B0-4F89-9564-11DCBB307ECA}" type="datetimeFigureOut">
              <a:rPr lang="en-US" smtClean="0"/>
              <a:t>4/25/2023</a:t>
            </a:fld>
            <a:endParaRPr lang="en-US"/>
          </a:p>
        </p:txBody>
      </p:sp>
      <p:sp>
        <p:nvSpPr>
          <p:cNvPr id="6" name="Footer Placeholder 5">
            <a:extLst>
              <a:ext uri="{FF2B5EF4-FFF2-40B4-BE49-F238E27FC236}">
                <a16:creationId xmlns:a16="http://schemas.microsoft.com/office/drawing/2014/main" id="{A5C5C99A-071B-8D17-E684-E2AA569B5F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36B417-BBC2-3828-7C46-33BD68646E39}"/>
              </a:ext>
            </a:extLst>
          </p:cNvPr>
          <p:cNvSpPr>
            <a:spLocks noGrp="1"/>
          </p:cNvSpPr>
          <p:nvPr>
            <p:ph type="sldNum" sz="quarter" idx="12"/>
          </p:nvPr>
        </p:nvSpPr>
        <p:spPr/>
        <p:txBody>
          <a:bodyPr/>
          <a:lstStyle/>
          <a:p>
            <a:fld id="{A70D65E5-BC1C-49ED-8D0C-31CD702DD068}" type="slidenum">
              <a:rPr lang="en-US" smtClean="0"/>
              <a:t>‹#›</a:t>
            </a:fld>
            <a:endParaRPr lang="en-US"/>
          </a:p>
        </p:txBody>
      </p:sp>
    </p:spTree>
    <p:extLst>
      <p:ext uri="{BB962C8B-B14F-4D97-AF65-F5344CB8AC3E}">
        <p14:creationId xmlns:p14="http://schemas.microsoft.com/office/powerpoint/2010/main" val="4009516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921F0-408A-67E2-8DF4-BB5D102895D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94F379A-9F46-311F-0A9C-1506A99C16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CEB13A7-2C90-A4CE-F30F-4188BA7E406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E4E27D-A1B1-8358-7DBA-FC4147DA366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81EC55-0548-03E5-5643-FB100C6700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F5830B-7A9E-2F18-EF42-D27574C364AB}"/>
              </a:ext>
            </a:extLst>
          </p:cNvPr>
          <p:cNvSpPr>
            <a:spLocks noGrp="1"/>
          </p:cNvSpPr>
          <p:nvPr>
            <p:ph type="dt" sz="half" idx="10"/>
          </p:nvPr>
        </p:nvSpPr>
        <p:spPr/>
        <p:txBody>
          <a:bodyPr/>
          <a:lstStyle/>
          <a:p>
            <a:fld id="{9C4DFF03-82B0-4F89-9564-11DCBB307ECA}" type="datetimeFigureOut">
              <a:rPr lang="en-US" smtClean="0"/>
              <a:t>4/25/2023</a:t>
            </a:fld>
            <a:endParaRPr lang="en-US"/>
          </a:p>
        </p:txBody>
      </p:sp>
      <p:sp>
        <p:nvSpPr>
          <p:cNvPr id="8" name="Footer Placeholder 7">
            <a:extLst>
              <a:ext uri="{FF2B5EF4-FFF2-40B4-BE49-F238E27FC236}">
                <a16:creationId xmlns:a16="http://schemas.microsoft.com/office/drawing/2014/main" id="{9A7083C5-0C90-9482-14DC-175432BBAC2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6797184-CCA2-9627-98D5-CAD7880729E9}"/>
              </a:ext>
            </a:extLst>
          </p:cNvPr>
          <p:cNvSpPr>
            <a:spLocks noGrp="1"/>
          </p:cNvSpPr>
          <p:nvPr>
            <p:ph type="sldNum" sz="quarter" idx="12"/>
          </p:nvPr>
        </p:nvSpPr>
        <p:spPr/>
        <p:txBody>
          <a:bodyPr/>
          <a:lstStyle/>
          <a:p>
            <a:fld id="{A70D65E5-BC1C-49ED-8D0C-31CD702DD068}" type="slidenum">
              <a:rPr lang="en-US" smtClean="0"/>
              <a:t>‹#›</a:t>
            </a:fld>
            <a:endParaRPr lang="en-US"/>
          </a:p>
        </p:txBody>
      </p:sp>
    </p:spTree>
    <p:extLst>
      <p:ext uri="{BB962C8B-B14F-4D97-AF65-F5344CB8AC3E}">
        <p14:creationId xmlns:p14="http://schemas.microsoft.com/office/powerpoint/2010/main" val="3977257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ED59E-0EFE-DDFE-0762-53A1BA3A91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951F8C2-3A02-780B-2BC8-1CAF8ACC369E}"/>
              </a:ext>
            </a:extLst>
          </p:cNvPr>
          <p:cNvSpPr>
            <a:spLocks noGrp="1"/>
          </p:cNvSpPr>
          <p:nvPr>
            <p:ph type="dt" sz="half" idx="10"/>
          </p:nvPr>
        </p:nvSpPr>
        <p:spPr/>
        <p:txBody>
          <a:bodyPr/>
          <a:lstStyle/>
          <a:p>
            <a:fld id="{9C4DFF03-82B0-4F89-9564-11DCBB307ECA}" type="datetimeFigureOut">
              <a:rPr lang="en-US" smtClean="0"/>
              <a:t>4/25/2023</a:t>
            </a:fld>
            <a:endParaRPr lang="en-US"/>
          </a:p>
        </p:txBody>
      </p:sp>
      <p:sp>
        <p:nvSpPr>
          <p:cNvPr id="4" name="Footer Placeholder 3">
            <a:extLst>
              <a:ext uri="{FF2B5EF4-FFF2-40B4-BE49-F238E27FC236}">
                <a16:creationId xmlns:a16="http://schemas.microsoft.com/office/drawing/2014/main" id="{6AAC2A24-B9BB-2DC1-1BD5-D5DDB50720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D48445E-E18B-E586-38B3-F6BC9993F9FC}"/>
              </a:ext>
            </a:extLst>
          </p:cNvPr>
          <p:cNvSpPr>
            <a:spLocks noGrp="1"/>
          </p:cNvSpPr>
          <p:nvPr>
            <p:ph type="sldNum" sz="quarter" idx="12"/>
          </p:nvPr>
        </p:nvSpPr>
        <p:spPr/>
        <p:txBody>
          <a:bodyPr/>
          <a:lstStyle/>
          <a:p>
            <a:fld id="{A70D65E5-BC1C-49ED-8D0C-31CD702DD068}" type="slidenum">
              <a:rPr lang="en-US" smtClean="0"/>
              <a:t>‹#›</a:t>
            </a:fld>
            <a:endParaRPr lang="en-US"/>
          </a:p>
        </p:txBody>
      </p:sp>
    </p:spTree>
    <p:extLst>
      <p:ext uri="{BB962C8B-B14F-4D97-AF65-F5344CB8AC3E}">
        <p14:creationId xmlns:p14="http://schemas.microsoft.com/office/powerpoint/2010/main" val="203955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773776-F8E6-35CD-A04C-DD1DB4D1B004}"/>
              </a:ext>
            </a:extLst>
          </p:cNvPr>
          <p:cNvSpPr>
            <a:spLocks noGrp="1"/>
          </p:cNvSpPr>
          <p:nvPr>
            <p:ph type="dt" sz="half" idx="10"/>
          </p:nvPr>
        </p:nvSpPr>
        <p:spPr/>
        <p:txBody>
          <a:bodyPr/>
          <a:lstStyle/>
          <a:p>
            <a:fld id="{9C4DFF03-82B0-4F89-9564-11DCBB307ECA}" type="datetimeFigureOut">
              <a:rPr lang="en-US" smtClean="0"/>
              <a:t>4/25/2023</a:t>
            </a:fld>
            <a:endParaRPr lang="en-US"/>
          </a:p>
        </p:txBody>
      </p:sp>
      <p:sp>
        <p:nvSpPr>
          <p:cNvPr id="3" name="Footer Placeholder 2">
            <a:extLst>
              <a:ext uri="{FF2B5EF4-FFF2-40B4-BE49-F238E27FC236}">
                <a16:creationId xmlns:a16="http://schemas.microsoft.com/office/drawing/2014/main" id="{6AFA55DD-1336-5FAA-16C4-61E3B45A6CB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23B5D55-6038-E63E-83CE-DC6FBA4479C0}"/>
              </a:ext>
            </a:extLst>
          </p:cNvPr>
          <p:cNvSpPr>
            <a:spLocks noGrp="1"/>
          </p:cNvSpPr>
          <p:nvPr>
            <p:ph type="sldNum" sz="quarter" idx="12"/>
          </p:nvPr>
        </p:nvSpPr>
        <p:spPr/>
        <p:txBody>
          <a:bodyPr/>
          <a:lstStyle/>
          <a:p>
            <a:fld id="{A70D65E5-BC1C-49ED-8D0C-31CD702DD068}" type="slidenum">
              <a:rPr lang="en-US" smtClean="0"/>
              <a:t>‹#›</a:t>
            </a:fld>
            <a:endParaRPr lang="en-US"/>
          </a:p>
        </p:txBody>
      </p:sp>
    </p:spTree>
    <p:extLst>
      <p:ext uri="{BB962C8B-B14F-4D97-AF65-F5344CB8AC3E}">
        <p14:creationId xmlns:p14="http://schemas.microsoft.com/office/powerpoint/2010/main" val="467943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3460E-D6B8-ABE2-5ECD-956639731FB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3A80A8A-2120-10D3-B207-CB4946D2F1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891FF-D575-A43B-5D8E-47D442B920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EBC39E-AC1C-CC9D-4EAA-3789C1CF83FA}"/>
              </a:ext>
            </a:extLst>
          </p:cNvPr>
          <p:cNvSpPr>
            <a:spLocks noGrp="1"/>
          </p:cNvSpPr>
          <p:nvPr>
            <p:ph type="dt" sz="half" idx="10"/>
          </p:nvPr>
        </p:nvSpPr>
        <p:spPr/>
        <p:txBody>
          <a:bodyPr/>
          <a:lstStyle/>
          <a:p>
            <a:fld id="{9C4DFF03-82B0-4F89-9564-11DCBB307ECA}" type="datetimeFigureOut">
              <a:rPr lang="en-US" smtClean="0"/>
              <a:t>4/25/2023</a:t>
            </a:fld>
            <a:endParaRPr lang="en-US"/>
          </a:p>
        </p:txBody>
      </p:sp>
      <p:sp>
        <p:nvSpPr>
          <p:cNvPr id="6" name="Footer Placeholder 5">
            <a:extLst>
              <a:ext uri="{FF2B5EF4-FFF2-40B4-BE49-F238E27FC236}">
                <a16:creationId xmlns:a16="http://schemas.microsoft.com/office/drawing/2014/main" id="{2BABCDDB-9649-0C36-ED75-7D6589B54B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652306-CACD-7DDD-0F16-30B39FBF27BA}"/>
              </a:ext>
            </a:extLst>
          </p:cNvPr>
          <p:cNvSpPr>
            <a:spLocks noGrp="1"/>
          </p:cNvSpPr>
          <p:nvPr>
            <p:ph type="sldNum" sz="quarter" idx="12"/>
          </p:nvPr>
        </p:nvSpPr>
        <p:spPr/>
        <p:txBody>
          <a:bodyPr/>
          <a:lstStyle/>
          <a:p>
            <a:fld id="{A70D65E5-BC1C-49ED-8D0C-31CD702DD068}" type="slidenum">
              <a:rPr lang="en-US" smtClean="0"/>
              <a:t>‹#›</a:t>
            </a:fld>
            <a:endParaRPr lang="en-US"/>
          </a:p>
        </p:txBody>
      </p:sp>
    </p:spTree>
    <p:extLst>
      <p:ext uri="{BB962C8B-B14F-4D97-AF65-F5344CB8AC3E}">
        <p14:creationId xmlns:p14="http://schemas.microsoft.com/office/powerpoint/2010/main" val="3717129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A795A-D385-FBE0-6FD8-4AB813CB58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4EA6FF-0B67-E6B8-A3CF-4DE57D39A92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9A9EE9A-6A87-D1BF-759F-865411D1DA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079082-02D0-485D-F18A-C475143E3FC7}"/>
              </a:ext>
            </a:extLst>
          </p:cNvPr>
          <p:cNvSpPr>
            <a:spLocks noGrp="1"/>
          </p:cNvSpPr>
          <p:nvPr>
            <p:ph type="dt" sz="half" idx="10"/>
          </p:nvPr>
        </p:nvSpPr>
        <p:spPr/>
        <p:txBody>
          <a:bodyPr/>
          <a:lstStyle/>
          <a:p>
            <a:fld id="{9C4DFF03-82B0-4F89-9564-11DCBB307ECA}" type="datetimeFigureOut">
              <a:rPr lang="en-US" smtClean="0"/>
              <a:t>4/25/2023</a:t>
            </a:fld>
            <a:endParaRPr lang="en-US"/>
          </a:p>
        </p:txBody>
      </p:sp>
      <p:sp>
        <p:nvSpPr>
          <p:cNvPr id="6" name="Footer Placeholder 5">
            <a:extLst>
              <a:ext uri="{FF2B5EF4-FFF2-40B4-BE49-F238E27FC236}">
                <a16:creationId xmlns:a16="http://schemas.microsoft.com/office/drawing/2014/main" id="{BA5E5D98-791E-A35E-33E8-3D440DF46A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E6A873-4F4A-1918-84AF-EF6571A23E73}"/>
              </a:ext>
            </a:extLst>
          </p:cNvPr>
          <p:cNvSpPr>
            <a:spLocks noGrp="1"/>
          </p:cNvSpPr>
          <p:nvPr>
            <p:ph type="sldNum" sz="quarter" idx="12"/>
          </p:nvPr>
        </p:nvSpPr>
        <p:spPr/>
        <p:txBody>
          <a:bodyPr/>
          <a:lstStyle/>
          <a:p>
            <a:fld id="{A70D65E5-BC1C-49ED-8D0C-31CD702DD068}" type="slidenum">
              <a:rPr lang="en-US" smtClean="0"/>
              <a:t>‹#›</a:t>
            </a:fld>
            <a:endParaRPr lang="en-US"/>
          </a:p>
        </p:txBody>
      </p:sp>
    </p:spTree>
    <p:extLst>
      <p:ext uri="{BB962C8B-B14F-4D97-AF65-F5344CB8AC3E}">
        <p14:creationId xmlns:p14="http://schemas.microsoft.com/office/powerpoint/2010/main" val="3451358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3C91EB-E479-86BC-7C20-8D34BE00DE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B982FA-CDCA-E787-C4E1-30C59D7466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BADCDE-9154-265F-201C-BDC970FF1B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4DFF03-82B0-4F89-9564-11DCBB307ECA}" type="datetimeFigureOut">
              <a:rPr lang="en-US" smtClean="0"/>
              <a:t>4/25/2023</a:t>
            </a:fld>
            <a:endParaRPr lang="en-US"/>
          </a:p>
        </p:txBody>
      </p:sp>
      <p:sp>
        <p:nvSpPr>
          <p:cNvPr id="5" name="Footer Placeholder 4">
            <a:extLst>
              <a:ext uri="{FF2B5EF4-FFF2-40B4-BE49-F238E27FC236}">
                <a16:creationId xmlns:a16="http://schemas.microsoft.com/office/drawing/2014/main" id="{E71D2760-51BA-5950-3EB2-AA32655AC4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EA2E793-06FB-9F20-C63E-C96776C890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0D65E5-BC1C-49ED-8D0C-31CD702DD068}" type="slidenum">
              <a:rPr lang="en-US" smtClean="0"/>
              <a:t>‹#›</a:t>
            </a:fld>
            <a:endParaRPr lang="en-US"/>
          </a:p>
        </p:txBody>
      </p:sp>
    </p:spTree>
    <p:extLst>
      <p:ext uri="{BB962C8B-B14F-4D97-AF65-F5344CB8AC3E}">
        <p14:creationId xmlns:p14="http://schemas.microsoft.com/office/powerpoint/2010/main" val="36608646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6.pn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4.png"/><Relationship Id="rId7" Type="http://schemas.openxmlformats.org/officeDocument/2006/relationships/image" Target="../media/image38.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40.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56.png"/><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58.png"/><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8" Type="http://schemas.openxmlformats.org/officeDocument/2006/relationships/image" Target="../media/image60.png"/><Relationship Id="rId3" Type="http://schemas.microsoft.com/office/2007/relationships/media" Target="../media/media6.mp4"/><Relationship Id="rId7" Type="http://schemas.openxmlformats.org/officeDocument/2006/relationships/image" Target="../media/image59.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notesSlide" Target="../notesSlides/notesSlide22.xml"/><Relationship Id="rId11" Type="http://schemas.openxmlformats.org/officeDocument/2006/relationships/image" Target="../media/image54.png"/><Relationship Id="rId5" Type="http://schemas.openxmlformats.org/officeDocument/2006/relationships/slideLayout" Target="../slideLayouts/slideLayout1.xml"/><Relationship Id="rId10" Type="http://schemas.openxmlformats.org/officeDocument/2006/relationships/image" Target="../media/image62.png"/><Relationship Id="rId4" Type="http://schemas.openxmlformats.org/officeDocument/2006/relationships/video" Target="../media/media6.mp4"/><Relationship Id="rId9" Type="http://schemas.openxmlformats.org/officeDocument/2006/relationships/image" Target="../media/image6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40.png"/><Relationship Id="rId5" Type="http://schemas.openxmlformats.org/officeDocument/2006/relationships/image" Target="../media/image64.png"/><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67.png"/><Relationship Id="rId4" Type="http://schemas.openxmlformats.org/officeDocument/2006/relationships/image" Target="../media/image66.png"/></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72.png"/><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8" Type="http://schemas.openxmlformats.org/officeDocument/2006/relationships/image" Target="../media/image73.png"/><Relationship Id="rId3" Type="http://schemas.microsoft.com/office/2007/relationships/media" Target="../media/media9.mp4"/><Relationship Id="rId7" Type="http://schemas.openxmlformats.org/officeDocument/2006/relationships/image" Target="../media/image70.png"/><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notesSlide" Target="../notesSlides/notesSlide28.xml"/><Relationship Id="rId5" Type="http://schemas.openxmlformats.org/officeDocument/2006/relationships/slideLayout" Target="../slideLayouts/slideLayout1.xml"/><Relationship Id="rId10" Type="http://schemas.openxmlformats.org/officeDocument/2006/relationships/image" Target="../media/image75.png"/><Relationship Id="rId4" Type="http://schemas.openxmlformats.org/officeDocument/2006/relationships/video" Target="../media/media9.mp4"/><Relationship Id="rId9" Type="http://schemas.openxmlformats.org/officeDocument/2006/relationships/image" Target="../media/image7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1.png"/></Relationships>
</file>

<file path=ppt/slides/_rels/slide31.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slideLayout" Target="../slideLayouts/slideLayout1.xml"/><Relationship Id="rId7" Type="http://schemas.openxmlformats.org/officeDocument/2006/relationships/image" Target="../media/image84.png"/><Relationship Id="rId2" Type="http://schemas.openxmlformats.org/officeDocument/2006/relationships/video" Target="../media/media10.mp4"/><Relationship Id="rId1" Type="http://schemas.microsoft.com/office/2007/relationships/media" Target="../media/media10.mp4"/><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notesSlide" Target="../notesSlides/notesSlide30.xml"/><Relationship Id="rId9" Type="http://schemas.openxmlformats.org/officeDocument/2006/relationships/image" Target="../media/image86.png"/></Relationships>
</file>

<file path=ppt/slides/_rels/slide32.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 Id="rId9" Type="http://schemas.openxmlformats.org/officeDocument/2006/relationships/image" Target="../media/image6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1.xml"/><Relationship Id="rId7" Type="http://schemas.openxmlformats.org/officeDocument/2006/relationships/image" Target="../media/image1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notesSlide" Target="../notesSlides/notesSlide4.xml"/><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1.xml"/><Relationship Id="rId7" Type="http://schemas.openxmlformats.org/officeDocument/2006/relationships/image" Target="../media/image20.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57C0330-DF08-F3D4-7642-65D073BD4ADE}"/>
              </a:ext>
            </a:extLst>
          </p:cNvPr>
          <p:cNvSpPr>
            <a:spLocks noGrp="1"/>
          </p:cNvSpPr>
          <p:nvPr>
            <p:ph type="ctrTitle"/>
          </p:nvPr>
        </p:nvSpPr>
        <p:spPr>
          <a:xfrm>
            <a:off x="111409" y="182880"/>
            <a:ext cx="3747989" cy="735231"/>
          </a:xfrm>
        </p:spPr>
        <p:txBody>
          <a:bodyPr>
            <a:normAutofit/>
          </a:bodyPr>
          <a:lstStyle/>
          <a:p>
            <a:r>
              <a:rPr lang="en-US" sz="3600" dirty="0">
                <a:solidFill>
                  <a:srgbClr val="509AB8"/>
                </a:solidFill>
              </a:rPr>
              <a:t>Bifrost Workshop</a:t>
            </a:r>
          </a:p>
        </p:txBody>
      </p:sp>
      <p:sp>
        <p:nvSpPr>
          <p:cNvPr id="5" name="Subtitle 2">
            <a:extLst>
              <a:ext uri="{FF2B5EF4-FFF2-40B4-BE49-F238E27FC236}">
                <a16:creationId xmlns:a16="http://schemas.microsoft.com/office/drawing/2014/main" id="{41C9C7DE-1BAF-C1A9-B24C-D3404579D195}"/>
              </a:ext>
            </a:extLst>
          </p:cNvPr>
          <p:cNvSpPr>
            <a:spLocks noGrp="1"/>
          </p:cNvSpPr>
          <p:nvPr>
            <p:ph type="subTitle" idx="1"/>
          </p:nvPr>
        </p:nvSpPr>
        <p:spPr>
          <a:xfrm>
            <a:off x="359452" y="1097793"/>
            <a:ext cx="4395428" cy="1777279"/>
          </a:xfrm>
        </p:spPr>
        <p:txBody>
          <a:bodyPr>
            <a:normAutofit fontScale="92500" lnSpcReduction="20000"/>
          </a:bodyPr>
          <a:lstStyle/>
          <a:p>
            <a:pPr algn="l"/>
            <a:r>
              <a:rPr lang="en-US" dirty="0">
                <a:solidFill>
                  <a:srgbClr val="509AB8"/>
                </a:solidFill>
              </a:rPr>
              <a:t>Lesson 7</a:t>
            </a:r>
          </a:p>
          <a:p>
            <a:pPr algn="l"/>
            <a:r>
              <a:rPr lang="en-US" dirty="0">
                <a:solidFill>
                  <a:srgbClr val="509AB8"/>
                </a:solidFill>
              </a:rPr>
              <a:t>Simulation Part III </a:t>
            </a:r>
          </a:p>
          <a:p>
            <a:pPr marL="342900" indent="-342900" algn="l">
              <a:buFont typeface="Arial" panose="020B0604020202020204" pitchFamily="34" charset="0"/>
              <a:buChar char="•"/>
            </a:pPr>
            <a:r>
              <a:rPr lang="en-US" sz="2000" dirty="0">
                <a:solidFill>
                  <a:srgbClr val="509AB8"/>
                </a:solidFill>
              </a:rPr>
              <a:t>MPM Sand</a:t>
            </a:r>
          </a:p>
          <a:p>
            <a:pPr marL="342900" indent="-342900" algn="l">
              <a:buFont typeface="Arial" panose="020B0604020202020204" pitchFamily="34" charset="0"/>
              <a:buChar char="•"/>
            </a:pPr>
            <a:r>
              <a:rPr lang="en-US" sz="2000" dirty="0">
                <a:solidFill>
                  <a:srgbClr val="509AB8"/>
                </a:solidFill>
              </a:rPr>
              <a:t>MPM Snow</a:t>
            </a:r>
          </a:p>
          <a:p>
            <a:pPr marL="342900" indent="-342900" algn="l">
              <a:buFont typeface="Arial" panose="020B0604020202020204" pitchFamily="34" charset="0"/>
              <a:buChar char="•"/>
            </a:pPr>
            <a:r>
              <a:rPr lang="en-US" sz="2000" dirty="0">
                <a:solidFill>
                  <a:srgbClr val="509AB8"/>
                </a:solidFill>
              </a:rPr>
              <a:t>MPM Cloth</a:t>
            </a:r>
          </a:p>
        </p:txBody>
      </p:sp>
    </p:spTree>
    <p:extLst>
      <p:ext uri="{BB962C8B-B14F-4D97-AF65-F5344CB8AC3E}">
        <p14:creationId xmlns:p14="http://schemas.microsoft.com/office/powerpoint/2010/main" val="1873810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pic>
        <p:nvPicPr>
          <p:cNvPr id="2" name="sand1_test">
            <a:hlinkClick r:id="" action="ppaction://media"/>
            <a:extLst>
              <a:ext uri="{FF2B5EF4-FFF2-40B4-BE49-F238E27FC236}">
                <a16:creationId xmlns:a16="http://schemas.microsoft.com/office/drawing/2014/main" id="{18229BDA-CE9C-6590-1AB3-AD7BD78255CA}"/>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3453"/>
          <a:stretch/>
        </p:blipFill>
        <p:spPr>
          <a:xfrm>
            <a:off x="3498573" y="682388"/>
            <a:ext cx="5674170" cy="5118096"/>
          </a:xfrm>
          <a:prstGeom prst="rect">
            <a:avLst/>
          </a:prstGeom>
        </p:spPr>
      </p:pic>
      <p:sp>
        <p:nvSpPr>
          <p:cNvPr id="3" name="Subtitle 2">
            <a:extLst>
              <a:ext uri="{FF2B5EF4-FFF2-40B4-BE49-F238E27FC236}">
                <a16:creationId xmlns:a16="http://schemas.microsoft.com/office/drawing/2014/main" id="{9FEA35CE-E229-52D2-F85E-7FFC7067B197}"/>
              </a:ext>
            </a:extLst>
          </p:cNvPr>
          <p:cNvSpPr txBox="1">
            <a:spLocks/>
          </p:cNvSpPr>
          <p:nvPr/>
        </p:nvSpPr>
        <p:spPr>
          <a:xfrm>
            <a:off x="6885810" y="6125252"/>
            <a:ext cx="1745634" cy="39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 dirty="0">
                <a:solidFill>
                  <a:srgbClr val="509AB8"/>
                </a:solidFill>
              </a:rPr>
              <a:t>Sand falling animation</a:t>
            </a:r>
          </a:p>
          <a:p>
            <a:pPr algn="l"/>
            <a:endParaRPr lang="en-US" sz="1200" dirty="0">
              <a:solidFill>
                <a:srgbClr val="509AB8"/>
              </a:solidFill>
            </a:endParaRPr>
          </a:p>
        </p:txBody>
      </p:sp>
    </p:spTree>
    <p:extLst>
      <p:ext uri="{BB962C8B-B14F-4D97-AF65-F5344CB8AC3E}">
        <p14:creationId xmlns:p14="http://schemas.microsoft.com/office/powerpoint/2010/main" val="533251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2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pic>
        <p:nvPicPr>
          <p:cNvPr id="4" name="Picture 3" descr="A picture containing icon&#10;&#10;Description automatically generated">
            <a:extLst>
              <a:ext uri="{FF2B5EF4-FFF2-40B4-BE49-F238E27FC236}">
                <a16:creationId xmlns:a16="http://schemas.microsoft.com/office/drawing/2014/main" id="{787DC532-0C81-3EC1-B9D0-707B9C839B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4007" y="907007"/>
            <a:ext cx="5043985" cy="5043985"/>
          </a:xfrm>
          <a:prstGeom prst="rect">
            <a:avLst/>
          </a:prstGeom>
        </p:spPr>
      </p:pic>
    </p:spTree>
    <p:extLst>
      <p:ext uri="{BB962C8B-B14F-4D97-AF65-F5344CB8AC3E}">
        <p14:creationId xmlns:p14="http://schemas.microsoft.com/office/powerpoint/2010/main" val="1557135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pic>
        <p:nvPicPr>
          <p:cNvPr id="3" name="Picture 2">
            <a:extLst>
              <a:ext uri="{FF2B5EF4-FFF2-40B4-BE49-F238E27FC236}">
                <a16:creationId xmlns:a16="http://schemas.microsoft.com/office/drawing/2014/main" id="{F6882071-361B-A003-0D23-BFB42F47D76D}"/>
              </a:ext>
            </a:extLst>
          </p:cNvPr>
          <p:cNvPicPr>
            <a:picLocks noChangeAspect="1"/>
          </p:cNvPicPr>
          <p:nvPr/>
        </p:nvPicPr>
        <p:blipFill>
          <a:blip r:embed="rId3"/>
          <a:stretch>
            <a:fillRect/>
          </a:stretch>
        </p:blipFill>
        <p:spPr>
          <a:xfrm>
            <a:off x="292664" y="682867"/>
            <a:ext cx="3449753" cy="2531179"/>
          </a:xfrm>
          <a:prstGeom prst="rect">
            <a:avLst/>
          </a:prstGeom>
        </p:spPr>
      </p:pic>
      <p:pic>
        <p:nvPicPr>
          <p:cNvPr id="6" name="Picture 5">
            <a:extLst>
              <a:ext uri="{FF2B5EF4-FFF2-40B4-BE49-F238E27FC236}">
                <a16:creationId xmlns:a16="http://schemas.microsoft.com/office/drawing/2014/main" id="{18306AD8-5DA5-9610-7FDC-E56E89EB408C}"/>
              </a:ext>
            </a:extLst>
          </p:cNvPr>
          <p:cNvPicPr>
            <a:picLocks noChangeAspect="1"/>
          </p:cNvPicPr>
          <p:nvPr/>
        </p:nvPicPr>
        <p:blipFill>
          <a:blip r:embed="rId4"/>
          <a:stretch>
            <a:fillRect/>
          </a:stretch>
        </p:blipFill>
        <p:spPr>
          <a:xfrm>
            <a:off x="259860" y="3875323"/>
            <a:ext cx="3597907" cy="2696073"/>
          </a:xfrm>
          <a:prstGeom prst="rect">
            <a:avLst/>
          </a:prstGeom>
        </p:spPr>
      </p:pic>
      <p:pic>
        <p:nvPicPr>
          <p:cNvPr id="9" name="Picture 8">
            <a:extLst>
              <a:ext uri="{FF2B5EF4-FFF2-40B4-BE49-F238E27FC236}">
                <a16:creationId xmlns:a16="http://schemas.microsoft.com/office/drawing/2014/main" id="{E221F3BB-C2E5-9D87-02C5-E6458F3E8BD0}"/>
              </a:ext>
            </a:extLst>
          </p:cNvPr>
          <p:cNvPicPr>
            <a:picLocks noGrp="1" noRot="1" noChangeAspect="1" noMove="1" noResize="1" noEditPoints="1" noAdjustHandles="1" noChangeArrowheads="1" noChangeShapeType="1" noCrop="1"/>
          </p:cNvPicPr>
          <p:nvPr/>
        </p:nvPicPr>
        <p:blipFill>
          <a:blip r:embed="rId5"/>
          <a:stretch>
            <a:fillRect/>
          </a:stretch>
        </p:blipFill>
        <p:spPr>
          <a:xfrm>
            <a:off x="5512806" y="508001"/>
            <a:ext cx="6361246" cy="6067932"/>
          </a:xfrm>
          <a:prstGeom prst="rect">
            <a:avLst/>
          </a:prstGeom>
        </p:spPr>
      </p:pic>
      <p:sp>
        <p:nvSpPr>
          <p:cNvPr id="10" name="Subtitle 2">
            <a:extLst>
              <a:ext uri="{FF2B5EF4-FFF2-40B4-BE49-F238E27FC236}">
                <a16:creationId xmlns:a16="http://schemas.microsoft.com/office/drawing/2014/main" id="{AB820075-37F7-7304-DF7B-811E7E8799D9}"/>
              </a:ext>
            </a:extLst>
          </p:cNvPr>
          <p:cNvSpPr txBox="1">
            <a:spLocks/>
          </p:cNvSpPr>
          <p:nvPr/>
        </p:nvSpPr>
        <p:spPr>
          <a:xfrm>
            <a:off x="5577386" y="2229330"/>
            <a:ext cx="1305636" cy="39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Source geometry for generating the sand</a:t>
            </a:r>
          </a:p>
          <a:p>
            <a:pPr algn="l"/>
            <a:endParaRPr lang="en-US" sz="1000" dirty="0">
              <a:solidFill>
                <a:srgbClr val="509AB8"/>
              </a:solidFill>
            </a:endParaRPr>
          </a:p>
        </p:txBody>
      </p:sp>
      <p:sp>
        <p:nvSpPr>
          <p:cNvPr id="11" name="Rectangle 10">
            <a:extLst>
              <a:ext uri="{FF2B5EF4-FFF2-40B4-BE49-F238E27FC236}">
                <a16:creationId xmlns:a16="http://schemas.microsoft.com/office/drawing/2014/main" id="{218AFAE3-D457-B860-8EC7-AD4FDFA4DE50}"/>
              </a:ext>
            </a:extLst>
          </p:cNvPr>
          <p:cNvSpPr/>
          <p:nvPr/>
        </p:nvSpPr>
        <p:spPr>
          <a:xfrm>
            <a:off x="5627427" y="1254695"/>
            <a:ext cx="1119116" cy="956242"/>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a:extLst>
              <a:ext uri="{FF2B5EF4-FFF2-40B4-BE49-F238E27FC236}">
                <a16:creationId xmlns:a16="http://schemas.microsoft.com/office/drawing/2014/main" id="{89D1A76A-2722-C458-99F4-ED0A5D3B4879}"/>
              </a:ext>
            </a:extLst>
          </p:cNvPr>
          <p:cNvSpPr/>
          <p:nvPr/>
        </p:nvSpPr>
        <p:spPr>
          <a:xfrm>
            <a:off x="5627427" y="3367879"/>
            <a:ext cx="1119116" cy="956242"/>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7D765EC1-9E02-4F59-749E-30814CB02398}"/>
              </a:ext>
            </a:extLst>
          </p:cNvPr>
          <p:cNvCxnSpPr>
            <a:stCxn id="11" idx="1"/>
          </p:cNvCxnSpPr>
          <p:nvPr/>
        </p:nvCxnSpPr>
        <p:spPr>
          <a:xfrm flipH="1">
            <a:off x="2188191" y="1732816"/>
            <a:ext cx="3439236" cy="0"/>
          </a:xfrm>
          <a:prstGeom prst="straightConnector1">
            <a:avLst/>
          </a:prstGeom>
          <a:ln w="9525">
            <a:solidFill>
              <a:srgbClr val="509AB8"/>
            </a:solidFill>
            <a:prstDash val="dash"/>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17" name="Connector: Elbow 16">
            <a:extLst>
              <a:ext uri="{FF2B5EF4-FFF2-40B4-BE49-F238E27FC236}">
                <a16:creationId xmlns:a16="http://schemas.microsoft.com/office/drawing/2014/main" id="{0959CE79-7CDB-9F6B-E6F3-8DC2EEA67C82}"/>
              </a:ext>
            </a:extLst>
          </p:cNvPr>
          <p:cNvCxnSpPr>
            <a:stCxn id="12" idx="1"/>
          </p:cNvCxnSpPr>
          <p:nvPr/>
        </p:nvCxnSpPr>
        <p:spPr>
          <a:xfrm rot="10800000">
            <a:off x="2597625" y="2210938"/>
            <a:ext cx="3029803" cy="1635063"/>
          </a:xfrm>
          <a:prstGeom prst="bentConnector3">
            <a:avLst/>
          </a:prstGeom>
          <a:ln w="9525">
            <a:solidFill>
              <a:srgbClr val="509AB8"/>
            </a:solidFill>
            <a:prstDash val="dash"/>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18" name="Arrow: Right 17">
            <a:extLst>
              <a:ext uri="{FF2B5EF4-FFF2-40B4-BE49-F238E27FC236}">
                <a16:creationId xmlns:a16="http://schemas.microsoft.com/office/drawing/2014/main" id="{4F3F78B5-BA7B-8E75-42BA-FCA417F33FB9}"/>
              </a:ext>
            </a:extLst>
          </p:cNvPr>
          <p:cNvSpPr/>
          <p:nvPr/>
        </p:nvSpPr>
        <p:spPr>
          <a:xfrm rot="5400000">
            <a:off x="1638562" y="3538839"/>
            <a:ext cx="603443" cy="241051"/>
          </a:xfrm>
          <a:prstGeom prst="rightArrow">
            <a:avLst>
              <a:gd name="adj1" fmla="val 33333"/>
              <a:gd name="adj2" fmla="val 6388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2">
            <a:extLst>
              <a:ext uri="{FF2B5EF4-FFF2-40B4-BE49-F238E27FC236}">
                <a16:creationId xmlns:a16="http://schemas.microsoft.com/office/drawing/2014/main" id="{5178AD20-14F5-02C4-4ED4-7BFA7EA1BFD1}"/>
              </a:ext>
            </a:extLst>
          </p:cNvPr>
          <p:cNvSpPr txBox="1">
            <a:spLocks/>
          </p:cNvSpPr>
          <p:nvPr/>
        </p:nvSpPr>
        <p:spPr>
          <a:xfrm>
            <a:off x="5577386" y="4351415"/>
            <a:ext cx="1305636" cy="39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Source geometry for generating the sand</a:t>
            </a:r>
          </a:p>
          <a:p>
            <a:pPr algn="l"/>
            <a:endParaRPr lang="en-US" sz="1000" dirty="0">
              <a:solidFill>
                <a:srgbClr val="509AB8"/>
              </a:solidFill>
            </a:endParaRPr>
          </a:p>
        </p:txBody>
      </p:sp>
    </p:spTree>
    <p:extLst>
      <p:ext uri="{BB962C8B-B14F-4D97-AF65-F5344CB8AC3E}">
        <p14:creationId xmlns:p14="http://schemas.microsoft.com/office/powerpoint/2010/main" val="3585937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7D41EB-5DCF-D21D-CD8A-D396FCC31A3A}"/>
              </a:ext>
            </a:extLst>
          </p:cNvPr>
          <p:cNvPicPr>
            <a:picLocks noGrp="1" noRot="1" noChangeAspect="1" noMove="1" noResize="1" noEditPoints="1" noAdjustHandles="1" noChangeArrowheads="1" noChangeShapeType="1" noCrop="1"/>
          </p:cNvPicPr>
          <p:nvPr/>
        </p:nvPicPr>
        <p:blipFill>
          <a:blip r:embed="rId3"/>
          <a:stretch>
            <a:fillRect/>
          </a:stretch>
        </p:blipFill>
        <p:spPr>
          <a:xfrm>
            <a:off x="943970" y="875548"/>
            <a:ext cx="10304060" cy="3671225"/>
          </a:xfrm>
          <a:prstGeom prst="rect">
            <a:avLst/>
          </a:prstGeom>
        </p:spPr>
      </p:pic>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sp>
        <p:nvSpPr>
          <p:cNvPr id="10" name="Subtitle 2">
            <a:extLst>
              <a:ext uri="{FF2B5EF4-FFF2-40B4-BE49-F238E27FC236}">
                <a16:creationId xmlns:a16="http://schemas.microsoft.com/office/drawing/2014/main" id="{AB820075-37F7-7304-DF7B-811E7E8799D9}"/>
              </a:ext>
            </a:extLst>
          </p:cNvPr>
          <p:cNvSpPr txBox="1">
            <a:spLocks/>
          </p:cNvSpPr>
          <p:nvPr/>
        </p:nvSpPr>
        <p:spPr>
          <a:xfrm>
            <a:off x="966715" y="1244887"/>
            <a:ext cx="4021540" cy="2188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Generate the angle of rotation for the rake based on the frame number </a:t>
            </a:r>
          </a:p>
          <a:p>
            <a:pPr algn="l"/>
            <a:endParaRPr lang="en-US" sz="1000" dirty="0">
              <a:solidFill>
                <a:srgbClr val="509AB8"/>
              </a:solidFill>
            </a:endParaRPr>
          </a:p>
        </p:txBody>
      </p:sp>
      <p:sp>
        <p:nvSpPr>
          <p:cNvPr id="11" name="Rectangle 10">
            <a:extLst>
              <a:ext uri="{FF2B5EF4-FFF2-40B4-BE49-F238E27FC236}">
                <a16:creationId xmlns:a16="http://schemas.microsoft.com/office/drawing/2014/main" id="{218AFAE3-D457-B860-8EC7-AD4FDFA4DE50}"/>
              </a:ext>
            </a:extLst>
          </p:cNvPr>
          <p:cNvSpPr/>
          <p:nvPr/>
        </p:nvSpPr>
        <p:spPr>
          <a:xfrm>
            <a:off x="1055427" y="1500557"/>
            <a:ext cx="4271749" cy="2976525"/>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a:extLst>
              <a:ext uri="{FF2B5EF4-FFF2-40B4-BE49-F238E27FC236}">
                <a16:creationId xmlns:a16="http://schemas.microsoft.com/office/drawing/2014/main" id="{89D1A76A-2722-C458-99F4-ED0A5D3B4879}"/>
              </a:ext>
            </a:extLst>
          </p:cNvPr>
          <p:cNvSpPr/>
          <p:nvPr/>
        </p:nvSpPr>
        <p:spPr>
          <a:xfrm>
            <a:off x="5906424" y="1500557"/>
            <a:ext cx="1049385" cy="878703"/>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Subtitle 2">
            <a:extLst>
              <a:ext uri="{FF2B5EF4-FFF2-40B4-BE49-F238E27FC236}">
                <a16:creationId xmlns:a16="http://schemas.microsoft.com/office/drawing/2014/main" id="{5178AD20-14F5-02C4-4ED4-7BFA7EA1BFD1}"/>
              </a:ext>
            </a:extLst>
          </p:cNvPr>
          <p:cNvSpPr txBox="1">
            <a:spLocks/>
          </p:cNvSpPr>
          <p:nvPr/>
        </p:nvSpPr>
        <p:spPr>
          <a:xfrm>
            <a:off x="5321134" y="2711160"/>
            <a:ext cx="1810602" cy="39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Create a rotational movement for the rake to follow</a:t>
            </a:r>
          </a:p>
        </p:txBody>
      </p:sp>
      <p:pic>
        <p:nvPicPr>
          <p:cNvPr id="7" name="Picture 6">
            <a:extLst>
              <a:ext uri="{FF2B5EF4-FFF2-40B4-BE49-F238E27FC236}">
                <a16:creationId xmlns:a16="http://schemas.microsoft.com/office/drawing/2014/main" id="{B464B775-99A7-B46F-C9A0-F6AA149A693F}"/>
              </a:ext>
            </a:extLst>
          </p:cNvPr>
          <p:cNvPicPr>
            <a:picLocks noChangeAspect="1"/>
          </p:cNvPicPr>
          <p:nvPr/>
        </p:nvPicPr>
        <p:blipFill rotWithShape="1">
          <a:blip r:embed="rId4"/>
          <a:srcRect l="6351" r="7471"/>
          <a:stretch/>
        </p:blipFill>
        <p:spPr>
          <a:xfrm>
            <a:off x="5906424" y="690396"/>
            <a:ext cx="1049386" cy="740471"/>
          </a:xfrm>
          <a:prstGeom prst="rect">
            <a:avLst/>
          </a:prstGeom>
        </p:spPr>
      </p:pic>
      <p:sp>
        <p:nvSpPr>
          <p:cNvPr id="13" name="Rectangle 12">
            <a:extLst>
              <a:ext uri="{FF2B5EF4-FFF2-40B4-BE49-F238E27FC236}">
                <a16:creationId xmlns:a16="http://schemas.microsoft.com/office/drawing/2014/main" id="{8ADF5D99-CD34-0693-4C22-7057F67CDC8F}"/>
              </a:ext>
            </a:extLst>
          </p:cNvPr>
          <p:cNvSpPr/>
          <p:nvPr/>
        </p:nvSpPr>
        <p:spPr>
          <a:xfrm>
            <a:off x="5377218" y="3048000"/>
            <a:ext cx="3175379" cy="1429082"/>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Subtitle 2">
            <a:extLst>
              <a:ext uri="{FF2B5EF4-FFF2-40B4-BE49-F238E27FC236}">
                <a16:creationId xmlns:a16="http://schemas.microsoft.com/office/drawing/2014/main" id="{28DD92A4-B788-7579-7BD6-7D5214CE0149}"/>
              </a:ext>
            </a:extLst>
          </p:cNvPr>
          <p:cNvSpPr txBox="1">
            <a:spLocks/>
          </p:cNvSpPr>
          <p:nvPr/>
        </p:nvSpPr>
        <p:spPr>
          <a:xfrm>
            <a:off x="109217" y="1700759"/>
            <a:ext cx="733923" cy="39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B579B1"/>
                </a:solidFill>
              </a:rPr>
              <a:t>The movement of the rake starts at frame 10</a:t>
            </a:r>
          </a:p>
        </p:txBody>
      </p:sp>
      <p:sp>
        <p:nvSpPr>
          <p:cNvPr id="16" name="Rectangle 15">
            <a:extLst>
              <a:ext uri="{FF2B5EF4-FFF2-40B4-BE49-F238E27FC236}">
                <a16:creationId xmlns:a16="http://schemas.microsoft.com/office/drawing/2014/main" id="{1A52E4AD-A8F5-596F-7266-EB5395A6BF82}"/>
              </a:ext>
            </a:extLst>
          </p:cNvPr>
          <p:cNvSpPr/>
          <p:nvPr/>
        </p:nvSpPr>
        <p:spPr>
          <a:xfrm>
            <a:off x="1125158" y="1645931"/>
            <a:ext cx="2095714" cy="806117"/>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27BA0F34-BD5F-7746-0228-4F1EC186D21C}"/>
              </a:ext>
            </a:extLst>
          </p:cNvPr>
          <p:cNvCxnSpPr>
            <a:cxnSpLocks/>
            <a:stCxn id="16" idx="1"/>
          </p:cNvCxnSpPr>
          <p:nvPr/>
        </p:nvCxnSpPr>
        <p:spPr>
          <a:xfrm flipH="1">
            <a:off x="799923" y="2048990"/>
            <a:ext cx="325235" cy="0"/>
          </a:xfrm>
          <a:prstGeom prst="line">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D486E4D9-4960-A1F4-1EAA-2ABFC3806158}"/>
              </a:ext>
            </a:extLst>
          </p:cNvPr>
          <p:cNvPicPr>
            <a:picLocks noChangeAspect="1"/>
          </p:cNvPicPr>
          <p:nvPr/>
        </p:nvPicPr>
        <p:blipFill rotWithShape="1">
          <a:blip r:embed="rId5"/>
          <a:srcRect t="12767" b="4611"/>
          <a:stretch/>
        </p:blipFill>
        <p:spPr>
          <a:xfrm>
            <a:off x="4097728" y="4626974"/>
            <a:ext cx="3317442" cy="2174160"/>
          </a:xfrm>
          <a:prstGeom prst="rect">
            <a:avLst/>
          </a:prstGeom>
        </p:spPr>
      </p:pic>
      <p:sp>
        <p:nvSpPr>
          <p:cNvPr id="27" name="Arc 26">
            <a:extLst>
              <a:ext uri="{FF2B5EF4-FFF2-40B4-BE49-F238E27FC236}">
                <a16:creationId xmlns:a16="http://schemas.microsoft.com/office/drawing/2014/main" id="{2490B06E-669F-17C9-C9FC-9515D3B875FF}"/>
              </a:ext>
            </a:extLst>
          </p:cNvPr>
          <p:cNvSpPr/>
          <p:nvPr/>
        </p:nvSpPr>
        <p:spPr>
          <a:xfrm rot="8515532">
            <a:off x="5520547" y="4602246"/>
            <a:ext cx="683314" cy="803898"/>
          </a:xfrm>
          <a:prstGeom prst="arc">
            <a:avLst>
              <a:gd name="adj1" fmla="val 13655528"/>
              <a:gd name="adj2" fmla="val 0"/>
            </a:avLst>
          </a:prstGeom>
          <a:ln w="19050">
            <a:solidFill>
              <a:srgbClr val="2E75B6"/>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22711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4E47BBB-AEDF-FD94-362F-D7DDA331AB5D}"/>
              </a:ext>
            </a:extLst>
          </p:cNvPr>
          <p:cNvPicPr>
            <a:picLocks noGrp="1" noRot="1" noChangeAspect="1" noMove="1" noResize="1" noEditPoints="1" noAdjustHandles="1" noChangeArrowheads="1" noChangeShapeType="1" noCrop="1"/>
          </p:cNvPicPr>
          <p:nvPr/>
        </p:nvPicPr>
        <p:blipFill>
          <a:blip r:embed="rId3"/>
          <a:stretch>
            <a:fillRect/>
          </a:stretch>
        </p:blipFill>
        <p:spPr>
          <a:xfrm>
            <a:off x="5636151" y="541361"/>
            <a:ext cx="6214322" cy="5943599"/>
          </a:xfrm>
          <a:prstGeom prst="rect">
            <a:avLst/>
          </a:prstGeom>
        </p:spPr>
      </p:pic>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sp>
        <p:nvSpPr>
          <p:cNvPr id="21" name="Subtitle 2">
            <a:extLst>
              <a:ext uri="{FF2B5EF4-FFF2-40B4-BE49-F238E27FC236}">
                <a16:creationId xmlns:a16="http://schemas.microsoft.com/office/drawing/2014/main" id="{5178AD20-14F5-02C4-4ED4-7BFA7EA1BFD1}"/>
              </a:ext>
            </a:extLst>
          </p:cNvPr>
          <p:cNvSpPr txBox="1">
            <a:spLocks/>
          </p:cNvSpPr>
          <p:nvPr/>
        </p:nvSpPr>
        <p:spPr>
          <a:xfrm>
            <a:off x="600026" y="4503348"/>
            <a:ext cx="1810602" cy="231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Friction: 0.1   Cohesion: 0</a:t>
            </a:r>
          </a:p>
        </p:txBody>
      </p:sp>
      <p:sp>
        <p:nvSpPr>
          <p:cNvPr id="13" name="Rectangle 12">
            <a:extLst>
              <a:ext uri="{FF2B5EF4-FFF2-40B4-BE49-F238E27FC236}">
                <a16:creationId xmlns:a16="http://schemas.microsoft.com/office/drawing/2014/main" id="{8ADF5D99-CD34-0693-4C22-7057F67CDC8F}"/>
              </a:ext>
            </a:extLst>
          </p:cNvPr>
          <p:cNvSpPr/>
          <p:nvPr/>
        </p:nvSpPr>
        <p:spPr>
          <a:xfrm>
            <a:off x="7264786" y="623600"/>
            <a:ext cx="1387896" cy="1792054"/>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6" name="Picture 5">
            <a:extLst>
              <a:ext uri="{FF2B5EF4-FFF2-40B4-BE49-F238E27FC236}">
                <a16:creationId xmlns:a16="http://schemas.microsoft.com/office/drawing/2014/main" id="{CB685B2E-13B8-6CAE-BC3B-FBA628112843}"/>
              </a:ext>
            </a:extLst>
          </p:cNvPr>
          <p:cNvPicPr>
            <a:picLocks noChangeAspect="1"/>
          </p:cNvPicPr>
          <p:nvPr/>
        </p:nvPicPr>
        <p:blipFill>
          <a:blip r:embed="rId4"/>
          <a:stretch>
            <a:fillRect/>
          </a:stretch>
        </p:blipFill>
        <p:spPr>
          <a:xfrm>
            <a:off x="2792102" y="541361"/>
            <a:ext cx="2549786" cy="1720215"/>
          </a:xfrm>
          <a:prstGeom prst="rect">
            <a:avLst/>
          </a:prstGeom>
        </p:spPr>
      </p:pic>
      <p:cxnSp>
        <p:nvCxnSpPr>
          <p:cNvPr id="15" name="Straight Arrow Connector 14">
            <a:extLst>
              <a:ext uri="{FF2B5EF4-FFF2-40B4-BE49-F238E27FC236}">
                <a16:creationId xmlns:a16="http://schemas.microsoft.com/office/drawing/2014/main" id="{A15E6904-BC5E-B9C4-D0A4-762C84A4C1F9}"/>
              </a:ext>
            </a:extLst>
          </p:cNvPr>
          <p:cNvCxnSpPr/>
          <p:nvPr/>
        </p:nvCxnSpPr>
        <p:spPr>
          <a:xfrm flipH="1">
            <a:off x="5361293" y="973540"/>
            <a:ext cx="1903493" cy="0"/>
          </a:xfrm>
          <a:prstGeom prst="straightConnector1">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BF8B5E66-18DB-9CCD-6A98-E5C8BC255856}"/>
              </a:ext>
            </a:extLst>
          </p:cNvPr>
          <p:cNvSpPr/>
          <p:nvPr/>
        </p:nvSpPr>
        <p:spPr>
          <a:xfrm>
            <a:off x="3033043" y="1765423"/>
            <a:ext cx="2266838" cy="190755"/>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cxnSp>
        <p:nvCxnSpPr>
          <p:cNvPr id="18" name="Straight Connector 17">
            <a:extLst>
              <a:ext uri="{FF2B5EF4-FFF2-40B4-BE49-F238E27FC236}">
                <a16:creationId xmlns:a16="http://schemas.microsoft.com/office/drawing/2014/main" id="{4D980129-7803-D939-415B-AFEF77C540A8}"/>
              </a:ext>
            </a:extLst>
          </p:cNvPr>
          <p:cNvCxnSpPr>
            <a:cxnSpLocks/>
          </p:cNvCxnSpPr>
          <p:nvPr/>
        </p:nvCxnSpPr>
        <p:spPr>
          <a:xfrm>
            <a:off x="2514210" y="1356444"/>
            <a:ext cx="520084" cy="0"/>
          </a:xfrm>
          <a:prstGeom prst="line">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9" name="Subtitle 2">
            <a:extLst>
              <a:ext uri="{FF2B5EF4-FFF2-40B4-BE49-F238E27FC236}">
                <a16:creationId xmlns:a16="http://schemas.microsoft.com/office/drawing/2014/main" id="{5AC18879-E3A3-DFF2-5105-FF9CC2C29706}"/>
              </a:ext>
            </a:extLst>
          </p:cNvPr>
          <p:cNvSpPr txBox="1">
            <a:spLocks/>
          </p:cNvSpPr>
          <p:nvPr/>
        </p:nvSpPr>
        <p:spPr>
          <a:xfrm>
            <a:off x="341527" y="712877"/>
            <a:ext cx="2220291" cy="3552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B579B1"/>
                </a:solidFill>
              </a:rPr>
              <a:t>The degree to which the sand preserves its volume vs. its shape.</a:t>
            </a:r>
          </a:p>
          <a:p>
            <a:pPr algn="l">
              <a:spcBef>
                <a:spcPts val="100"/>
              </a:spcBef>
            </a:pPr>
            <a:r>
              <a:rPr lang="en-US" sz="900" dirty="0">
                <a:solidFill>
                  <a:schemeClr val="accent4"/>
                </a:solidFill>
              </a:rPr>
              <a:t>0</a:t>
            </a:r>
            <a:r>
              <a:rPr lang="en-US" sz="900" dirty="0">
                <a:solidFill>
                  <a:srgbClr val="B579B1"/>
                </a:solidFill>
              </a:rPr>
              <a:t>: no volume preservation &amp; highest  </a:t>
            </a:r>
          </a:p>
          <a:p>
            <a:pPr algn="l">
              <a:spcBef>
                <a:spcPts val="100"/>
              </a:spcBef>
            </a:pPr>
            <a:r>
              <a:rPr lang="en-US" sz="900" dirty="0">
                <a:solidFill>
                  <a:srgbClr val="B579B1"/>
                </a:solidFill>
              </a:rPr>
              <a:t>    resistance against shape change </a:t>
            </a:r>
          </a:p>
          <a:p>
            <a:pPr algn="l">
              <a:spcBef>
                <a:spcPts val="100"/>
              </a:spcBef>
            </a:pPr>
            <a:r>
              <a:rPr lang="en-US" sz="900" dirty="0">
                <a:solidFill>
                  <a:schemeClr val="accent4"/>
                </a:solidFill>
              </a:rPr>
              <a:t>1</a:t>
            </a:r>
            <a:r>
              <a:rPr lang="en-US" sz="900" dirty="0">
                <a:solidFill>
                  <a:srgbClr val="B579B1"/>
                </a:solidFill>
              </a:rPr>
              <a:t>: no shape preservation &amp; acts like liquid</a:t>
            </a:r>
          </a:p>
          <a:p>
            <a:pPr algn="l"/>
            <a:endParaRPr lang="en-US" sz="900" dirty="0">
              <a:solidFill>
                <a:srgbClr val="B579B1"/>
              </a:solidFill>
            </a:endParaRPr>
          </a:p>
        </p:txBody>
      </p:sp>
      <p:sp>
        <p:nvSpPr>
          <p:cNvPr id="22" name="Rectangle 21">
            <a:extLst>
              <a:ext uri="{FF2B5EF4-FFF2-40B4-BE49-F238E27FC236}">
                <a16:creationId xmlns:a16="http://schemas.microsoft.com/office/drawing/2014/main" id="{4ECBF9D8-D19F-4B7A-FB10-FC9512B7A8C2}"/>
              </a:ext>
            </a:extLst>
          </p:cNvPr>
          <p:cNvSpPr/>
          <p:nvPr/>
        </p:nvSpPr>
        <p:spPr>
          <a:xfrm>
            <a:off x="3033043" y="2006174"/>
            <a:ext cx="2266838" cy="190755"/>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
        <p:nvSpPr>
          <p:cNvPr id="23" name="Rectangle 22">
            <a:extLst>
              <a:ext uri="{FF2B5EF4-FFF2-40B4-BE49-F238E27FC236}">
                <a16:creationId xmlns:a16="http://schemas.microsoft.com/office/drawing/2014/main" id="{45896B80-7143-9C8E-EAAA-9086AB9E88FD}"/>
              </a:ext>
            </a:extLst>
          </p:cNvPr>
          <p:cNvSpPr/>
          <p:nvPr/>
        </p:nvSpPr>
        <p:spPr>
          <a:xfrm>
            <a:off x="3033043" y="1272161"/>
            <a:ext cx="2266838" cy="190755"/>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
        <p:nvSpPr>
          <p:cNvPr id="25" name="Subtitle 2">
            <a:extLst>
              <a:ext uri="{FF2B5EF4-FFF2-40B4-BE49-F238E27FC236}">
                <a16:creationId xmlns:a16="http://schemas.microsoft.com/office/drawing/2014/main" id="{A39E00D8-BA1A-955C-7BCD-778C3E5EE307}"/>
              </a:ext>
            </a:extLst>
          </p:cNvPr>
          <p:cNvSpPr txBox="1">
            <a:spLocks/>
          </p:cNvSpPr>
          <p:nvPr/>
        </p:nvSpPr>
        <p:spPr>
          <a:xfrm>
            <a:off x="339024" y="1698182"/>
            <a:ext cx="2332607" cy="39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B579B1"/>
                </a:solidFill>
              </a:rPr>
              <a:t>How much the sand resists sliding against itself for a given amount of compression</a:t>
            </a:r>
          </a:p>
        </p:txBody>
      </p:sp>
      <p:sp>
        <p:nvSpPr>
          <p:cNvPr id="26" name="Subtitle 2">
            <a:extLst>
              <a:ext uri="{FF2B5EF4-FFF2-40B4-BE49-F238E27FC236}">
                <a16:creationId xmlns:a16="http://schemas.microsoft.com/office/drawing/2014/main" id="{7D245FF0-2CB9-A770-0D82-541D06811A7F}"/>
              </a:ext>
            </a:extLst>
          </p:cNvPr>
          <p:cNvSpPr txBox="1">
            <a:spLocks/>
          </p:cNvSpPr>
          <p:nvPr/>
        </p:nvSpPr>
        <p:spPr>
          <a:xfrm>
            <a:off x="339024" y="2041862"/>
            <a:ext cx="2332607" cy="39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B579B1"/>
                </a:solidFill>
              </a:rPr>
              <a:t>How much the sand tends to stick together</a:t>
            </a:r>
          </a:p>
          <a:p>
            <a:pPr algn="l">
              <a:spcBef>
                <a:spcPts val="100"/>
              </a:spcBef>
            </a:pPr>
            <a:r>
              <a:rPr lang="en-US" sz="900" dirty="0">
                <a:solidFill>
                  <a:schemeClr val="accent4"/>
                </a:solidFill>
              </a:rPr>
              <a:t>0</a:t>
            </a:r>
            <a:r>
              <a:rPr lang="en-US" sz="900" dirty="0">
                <a:solidFill>
                  <a:srgbClr val="B579B1"/>
                </a:solidFill>
              </a:rPr>
              <a:t>: completely dry sand</a:t>
            </a:r>
          </a:p>
          <a:p>
            <a:pPr algn="l">
              <a:spcBef>
                <a:spcPts val="100"/>
              </a:spcBef>
            </a:pPr>
            <a:r>
              <a:rPr lang="en-US" sz="900" dirty="0">
                <a:solidFill>
                  <a:schemeClr val="accent4"/>
                </a:solidFill>
              </a:rPr>
              <a:t>higher value</a:t>
            </a:r>
            <a:r>
              <a:rPr lang="en-US" sz="900" dirty="0">
                <a:solidFill>
                  <a:srgbClr val="B579B1"/>
                </a:solidFill>
              </a:rPr>
              <a:t>: sand clumps together more</a:t>
            </a:r>
          </a:p>
          <a:p>
            <a:pPr algn="l"/>
            <a:endParaRPr lang="en-US" sz="900" dirty="0">
              <a:solidFill>
                <a:srgbClr val="B579B1"/>
              </a:solidFill>
            </a:endParaRPr>
          </a:p>
        </p:txBody>
      </p:sp>
      <p:cxnSp>
        <p:nvCxnSpPr>
          <p:cNvPr id="29" name="Straight Connector 28">
            <a:extLst>
              <a:ext uri="{FF2B5EF4-FFF2-40B4-BE49-F238E27FC236}">
                <a16:creationId xmlns:a16="http://schemas.microsoft.com/office/drawing/2014/main" id="{D2DC7EDA-CEF6-83EC-03DA-75752B23348D}"/>
              </a:ext>
            </a:extLst>
          </p:cNvPr>
          <p:cNvCxnSpPr>
            <a:cxnSpLocks/>
          </p:cNvCxnSpPr>
          <p:nvPr/>
        </p:nvCxnSpPr>
        <p:spPr>
          <a:xfrm>
            <a:off x="2514210" y="1861566"/>
            <a:ext cx="520084" cy="0"/>
          </a:xfrm>
          <a:prstGeom prst="line">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352990E-2DC4-69C4-4693-CF08707E35C2}"/>
              </a:ext>
            </a:extLst>
          </p:cNvPr>
          <p:cNvCxnSpPr>
            <a:cxnSpLocks/>
          </p:cNvCxnSpPr>
          <p:nvPr/>
        </p:nvCxnSpPr>
        <p:spPr>
          <a:xfrm>
            <a:off x="2514210" y="2152719"/>
            <a:ext cx="520084" cy="0"/>
          </a:xfrm>
          <a:prstGeom prst="line">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cxnSp>
      <p:pic>
        <p:nvPicPr>
          <p:cNvPr id="32" name="Picture 31">
            <a:extLst>
              <a:ext uri="{FF2B5EF4-FFF2-40B4-BE49-F238E27FC236}">
                <a16:creationId xmlns:a16="http://schemas.microsoft.com/office/drawing/2014/main" id="{E421E3D0-AF20-937E-2B4C-A3963F6689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414" y="2662710"/>
            <a:ext cx="1810607" cy="1810607"/>
          </a:xfrm>
          <a:prstGeom prst="rect">
            <a:avLst/>
          </a:prstGeom>
        </p:spPr>
      </p:pic>
      <p:pic>
        <p:nvPicPr>
          <p:cNvPr id="34" name="Picture 33" descr="A picture containing sand&#10;&#10;Description automatically generated">
            <a:extLst>
              <a:ext uri="{FF2B5EF4-FFF2-40B4-BE49-F238E27FC236}">
                <a16:creationId xmlns:a16="http://schemas.microsoft.com/office/drawing/2014/main" id="{1DC15D9F-0CC7-E3AE-00F6-411ECB5F41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67000" y="2665965"/>
            <a:ext cx="1810602" cy="1810602"/>
          </a:xfrm>
          <a:prstGeom prst="rect">
            <a:avLst/>
          </a:prstGeom>
        </p:spPr>
      </p:pic>
      <p:pic>
        <p:nvPicPr>
          <p:cNvPr id="36" name="Picture 35" descr="A picture containing icon&#10;&#10;Description automatically generated">
            <a:extLst>
              <a:ext uri="{FF2B5EF4-FFF2-40B4-BE49-F238E27FC236}">
                <a16:creationId xmlns:a16="http://schemas.microsoft.com/office/drawing/2014/main" id="{5AE0114A-E881-D7A9-583E-3246FDE75CA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2420" y="4764749"/>
            <a:ext cx="1810602" cy="1810602"/>
          </a:xfrm>
          <a:prstGeom prst="rect">
            <a:avLst/>
          </a:prstGeom>
        </p:spPr>
      </p:pic>
      <p:pic>
        <p:nvPicPr>
          <p:cNvPr id="38" name="Picture 37" descr="A picture containing furniture, rug, mat&#10;&#10;Description automatically generated">
            <a:extLst>
              <a:ext uri="{FF2B5EF4-FFF2-40B4-BE49-F238E27FC236}">
                <a16:creationId xmlns:a16="http://schemas.microsoft.com/office/drawing/2014/main" id="{705F3F09-2FFB-8EB0-7718-6F9C839CC63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67000" y="4764749"/>
            <a:ext cx="1810602" cy="1810602"/>
          </a:xfrm>
          <a:prstGeom prst="rect">
            <a:avLst/>
          </a:prstGeom>
        </p:spPr>
      </p:pic>
      <p:sp>
        <p:nvSpPr>
          <p:cNvPr id="39" name="Subtitle 2">
            <a:extLst>
              <a:ext uri="{FF2B5EF4-FFF2-40B4-BE49-F238E27FC236}">
                <a16:creationId xmlns:a16="http://schemas.microsoft.com/office/drawing/2014/main" id="{9B349C3E-A606-A446-C203-11AA21A1E10F}"/>
              </a:ext>
            </a:extLst>
          </p:cNvPr>
          <p:cNvSpPr txBox="1">
            <a:spLocks/>
          </p:cNvSpPr>
          <p:nvPr/>
        </p:nvSpPr>
        <p:spPr>
          <a:xfrm>
            <a:off x="2855001" y="4503348"/>
            <a:ext cx="1810602" cy="231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Friction: 1   Cohesion: 0</a:t>
            </a:r>
          </a:p>
        </p:txBody>
      </p:sp>
      <p:sp>
        <p:nvSpPr>
          <p:cNvPr id="40" name="Subtitle 2">
            <a:extLst>
              <a:ext uri="{FF2B5EF4-FFF2-40B4-BE49-F238E27FC236}">
                <a16:creationId xmlns:a16="http://schemas.microsoft.com/office/drawing/2014/main" id="{89B66451-4D3F-8ECE-D61E-D579D6D8DD88}"/>
              </a:ext>
            </a:extLst>
          </p:cNvPr>
          <p:cNvSpPr txBox="1">
            <a:spLocks/>
          </p:cNvSpPr>
          <p:nvPr/>
        </p:nvSpPr>
        <p:spPr>
          <a:xfrm>
            <a:off x="668265" y="6612435"/>
            <a:ext cx="1810602" cy="231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Friction: 1   Cohesion: 1</a:t>
            </a:r>
          </a:p>
        </p:txBody>
      </p:sp>
      <p:sp>
        <p:nvSpPr>
          <p:cNvPr id="41" name="Subtitle 2">
            <a:extLst>
              <a:ext uri="{FF2B5EF4-FFF2-40B4-BE49-F238E27FC236}">
                <a16:creationId xmlns:a16="http://schemas.microsoft.com/office/drawing/2014/main" id="{419647FE-F043-20F9-5DCE-6D7DB99025E1}"/>
              </a:ext>
            </a:extLst>
          </p:cNvPr>
          <p:cNvSpPr txBox="1">
            <a:spLocks/>
          </p:cNvSpPr>
          <p:nvPr/>
        </p:nvSpPr>
        <p:spPr>
          <a:xfrm>
            <a:off x="2855001" y="6612435"/>
            <a:ext cx="1810602" cy="231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Friction: 1   Cohesion: 10</a:t>
            </a:r>
          </a:p>
        </p:txBody>
      </p:sp>
    </p:spTree>
    <p:extLst>
      <p:ext uri="{BB962C8B-B14F-4D97-AF65-F5344CB8AC3E}">
        <p14:creationId xmlns:p14="http://schemas.microsoft.com/office/powerpoint/2010/main" val="2022058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Snow</a:t>
            </a:r>
          </a:p>
        </p:txBody>
      </p:sp>
      <p:pic>
        <p:nvPicPr>
          <p:cNvPr id="2" name="snow_render_revised">
            <a:hlinkClick r:id="" action="ppaction://media"/>
            <a:extLst>
              <a:ext uri="{FF2B5EF4-FFF2-40B4-BE49-F238E27FC236}">
                <a16:creationId xmlns:a16="http://schemas.microsoft.com/office/drawing/2014/main" id="{48D3FC75-7E3E-9A49-CCE2-37FDE6AEDC1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11504" y="1451873"/>
            <a:ext cx="4568991" cy="3954254"/>
          </a:xfrm>
          <a:prstGeom prst="rect">
            <a:avLst/>
          </a:prstGeom>
        </p:spPr>
      </p:pic>
    </p:spTree>
    <p:extLst>
      <p:ext uri="{BB962C8B-B14F-4D97-AF65-F5344CB8AC3E}">
        <p14:creationId xmlns:p14="http://schemas.microsoft.com/office/powerpoint/2010/main" val="282966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5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Snow</a:t>
            </a:r>
          </a:p>
        </p:txBody>
      </p:sp>
      <p:pic>
        <p:nvPicPr>
          <p:cNvPr id="4" name="Picture 3">
            <a:extLst>
              <a:ext uri="{FF2B5EF4-FFF2-40B4-BE49-F238E27FC236}">
                <a16:creationId xmlns:a16="http://schemas.microsoft.com/office/drawing/2014/main" id="{A12DB433-CEA6-D1A4-8819-B82F44DAA4EC}"/>
              </a:ext>
            </a:extLst>
          </p:cNvPr>
          <p:cNvPicPr>
            <a:picLocks noChangeAspect="1"/>
          </p:cNvPicPr>
          <p:nvPr/>
        </p:nvPicPr>
        <p:blipFill>
          <a:blip r:embed="rId3"/>
          <a:stretch>
            <a:fillRect/>
          </a:stretch>
        </p:blipFill>
        <p:spPr>
          <a:xfrm>
            <a:off x="1350874" y="2271908"/>
            <a:ext cx="2843074" cy="1836068"/>
          </a:xfrm>
          <a:prstGeom prst="rect">
            <a:avLst/>
          </a:prstGeom>
        </p:spPr>
      </p:pic>
      <p:sp>
        <p:nvSpPr>
          <p:cNvPr id="5" name="Arrow: Right 4">
            <a:extLst>
              <a:ext uri="{FF2B5EF4-FFF2-40B4-BE49-F238E27FC236}">
                <a16:creationId xmlns:a16="http://schemas.microsoft.com/office/drawing/2014/main" id="{50E6D5FE-EBC2-6923-38F8-2EA2BB19D768}"/>
              </a:ext>
            </a:extLst>
          </p:cNvPr>
          <p:cNvSpPr/>
          <p:nvPr/>
        </p:nvSpPr>
        <p:spPr>
          <a:xfrm>
            <a:off x="4846264" y="3040685"/>
            <a:ext cx="696568" cy="215846"/>
          </a:xfrm>
          <a:prstGeom prst="rightArrow">
            <a:avLst>
              <a:gd name="adj1" fmla="val 28181"/>
              <a:gd name="adj2" fmla="val 67157"/>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82C07EA2-8A51-DDE5-6C81-0CF25BCF696F}"/>
              </a:ext>
            </a:extLst>
          </p:cNvPr>
          <p:cNvPicPr>
            <a:picLocks noChangeAspect="1"/>
          </p:cNvPicPr>
          <p:nvPr/>
        </p:nvPicPr>
        <p:blipFill>
          <a:blip r:embed="rId4"/>
          <a:stretch>
            <a:fillRect/>
          </a:stretch>
        </p:blipFill>
        <p:spPr>
          <a:xfrm>
            <a:off x="6195148" y="508000"/>
            <a:ext cx="4585882" cy="6021425"/>
          </a:xfrm>
          <a:prstGeom prst="rect">
            <a:avLst/>
          </a:prstGeom>
        </p:spPr>
      </p:pic>
    </p:spTree>
    <p:extLst>
      <p:ext uri="{BB962C8B-B14F-4D97-AF65-F5344CB8AC3E}">
        <p14:creationId xmlns:p14="http://schemas.microsoft.com/office/powerpoint/2010/main" val="8875879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Snow</a:t>
            </a:r>
          </a:p>
        </p:txBody>
      </p:sp>
      <p:pic>
        <p:nvPicPr>
          <p:cNvPr id="3" name="Picture 2">
            <a:extLst>
              <a:ext uri="{FF2B5EF4-FFF2-40B4-BE49-F238E27FC236}">
                <a16:creationId xmlns:a16="http://schemas.microsoft.com/office/drawing/2014/main" id="{287F4E30-067A-D4E7-E654-1DC2E7C7B76A}"/>
              </a:ext>
            </a:extLst>
          </p:cNvPr>
          <p:cNvPicPr>
            <a:picLocks noChangeAspect="1"/>
          </p:cNvPicPr>
          <p:nvPr/>
        </p:nvPicPr>
        <p:blipFill>
          <a:blip r:embed="rId3"/>
          <a:stretch>
            <a:fillRect/>
          </a:stretch>
        </p:blipFill>
        <p:spPr>
          <a:xfrm>
            <a:off x="6024066" y="541361"/>
            <a:ext cx="5867684" cy="6035332"/>
          </a:xfrm>
          <a:prstGeom prst="rect">
            <a:avLst/>
          </a:prstGeom>
        </p:spPr>
      </p:pic>
      <p:pic>
        <p:nvPicPr>
          <p:cNvPr id="7" name="Picture 6">
            <a:extLst>
              <a:ext uri="{FF2B5EF4-FFF2-40B4-BE49-F238E27FC236}">
                <a16:creationId xmlns:a16="http://schemas.microsoft.com/office/drawing/2014/main" id="{EF06C323-5AC1-B729-4923-F1F04003D7EE}"/>
              </a:ext>
            </a:extLst>
          </p:cNvPr>
          <p:cNvPicPr>
            <a:picLocks noChangeAspect="1"/>
          </p:cNvPicPr>
          <p:nvPr/>
        </p:nvPicPr>
        <p:blipFill rotWithShape="1">
          <a:blip r:embed="rId4"/>
          <a:srcRect l="7263" t="8117" r="5797" b="4975"/>
          <a:stretch/>
        </p:blipFill>
        <p:spPr>
          <a:xfrm>
            <a:off x="1231617" y="473122"/>
            <a:ext cx="2336280" cy="2801204"/>
          </a:xfrm>
          <a:prstGeom prst="rect">
            <a:avLst/>
          </a:prstGeom>
        </p:spPr>
      </p:pic>
      <p:pic>
        <p:nvPicPr>
          <p:cNvPr id="11" name="Picture 10">
            <a:extLst>
              <a:ext uri="{FF2B5EF4-FFF2-40B4-BE49-F238E27FC236}">
                <a16:creationId xmlns:a16="http://schemas.microsoft.com/office/drawing/2014/main" id="{880EB504-07C6-D6BF-FBCD-EA0FC1346FEE}"/>
              </a:ext>
            </a:extLst>
          </p:cNvPr>
          <p:cNvPicPr>
            <a:picLocks noChangeAspect="1"/>
          </p:cNvPicPr>
          <p:nvPr/>
        </p:nvPicPr>
        <p:blipFill rotWithShape="1">
          <a:blip r:embed="rId5"/>
          <a:srcRect l="6250"/>
          <a:stretch/>
        </p:blipFill>
        <p:spPr>
          <a:xfrm>
            <a:off x="1231615" y="3630264"/>
            <a:ext cx="2336281" cy="2946429"/>
          </a:xfrm>
          <a:prstGeom prst="rect">
            <a:avLst/>
          </a:prstGeom>
        </p:spPr>
      </p:pic>
      <p:sp>
        <p:nvSpPr>
          <p:cNvPr id="12" name="Arrow: Right 11">
            <a:extLst>
              <a:ext uri="{FF2B5EF4-FFF2-40B4-BE49-F238E27FC236}">
                <a16:creationId xmlns:a16="http://schemas.microsoft.com/office/drawing/2014/main" id="{8104D1B0-AD06-DD74-73D5-76698E8757D2}"/>
              </a:ext>
            </a:extLst>
          </p:cNvPr>
          <p:cNvSpPr/>
          <p:nvPr/>
        </p:nvSpPr>
        <p:spPr>
          <a:xfrm rot="5400000">
            <a:off x="2221980" y="3509738"/>
            <a:ext cx="355549" cy="241051"/>
          </a:xfrm>
          <a:prstGeom prst="rightArrow">
            <a:avLst>
              <a:gd name="adj1" fmla="val 33333"/>
              <a:gd name="adj2" fmla="val 6388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9CD8C8B-2570-1D0D-8CF6-48DD4715C91C}"/>
              </a:ext>
            </a:extLst>
          </p:cNvPr>
          <p:cNvSpPr/>
          <p:nvPr/>
        </p:nvSpPr>
        <p:spPr>
          <a:xfrm>
            <a:off x="6132395" y="1249528"/>
            <a:ext cx="1028130" cy="920465"/>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a:extLst>
              <a:ext uri="{FF2B5EF4-FFF2-40B4-BE49-F238E27FC236}">
                <a16:creationId xmlns:a16="http://schemas.microsoft.com/office/drawing/2014/main" id="{8BC3997D-1EB0-49FE-B1A6-DF975FC776EB}"/>
              </a:ext>
            </a:extLst>
          </p:cNvPr>
          <p:cNvSpPr/>
          <p:nvPr/>
        </p:nvSpPr>
        <p:spPr>
          <a:xfrm>
            <a:off x="6132395" y="3228453"/>
            <a:ext cx="1028130" cy="920465"/>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6" name="Straight Arrow Connector 15">
            <a:extLst>
              <a:ext uri="{FF2B5EF4-FFF2-40B4-BE49-F238E27FC236}">
                <a16:creationId xmlns:a16="http://schemas.microsoft.com/office/drawing/2014/main" id="{374B9220-BB3F-3847-741D-25B0B47B7F61}"/>
              </a:ext>
            </a:extLst>
          </p:cNvPr>
          <p:cNvCxnSpPr>
            <a:cxnSpLocks/>
          </p:cNvCxnSpPr>
          <p:nvPr/>
        </p:nvCxnSpPr>
        <p:spPr>
          <a:xfrm flipH="1">
            <a:off x="2715904" y="1934951"/>
            <a:ext cx="3416491" cy="0"/>
          </a:xfrm>
          <a:prstGeom prst="straightConnector1">
            <a:avLst/>
          </a:prstGeom>
          <a:ln w="9525">
            <a:solidFill>
              <a:srgbClr val="509AB8"/>
            </a:solidFill>
            <a:prstDash val="dash"/>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7CE12330-F90C-159E-16A2-05FE9FD4234C}"/>
              </a:ext>
            </a:extLst>
          </p:cNvPr>
          <p:cNvCxnSpPr>
            <a:cxnSpLocks/>
            <a:stCxn id="14" idx="1"/>
          </p:cNvCxnSpPr>
          <p:nvPr/>
        </p:nvCxnSpPr>
        <p:spPr>
          <a:xfrm rot="10800000">
            <a:off x="3389195" y="3066198"/>
            <a:ext cx="2743201" cy="622489"/>
          </a:xfrm>
          <a:prstGeom prst="bentConnector3">
            <a:avLst/>
          </a:prstGeom>
          <a:ln w="9525">
            <a:solidFill>
              <a:srgbClr val="509AB8"/>
            </a:solidFill>
            <a:prstDash val="dash"/>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22" name="Subtitle 2">
            <a:extLst>
              <a:ext uri="{FF2B5EF4-FFF2-40B4-BE49-F238E27FC236}">
                <a16:creationId xmlns:a16="http://schemas.microsoft.com/office/drawing/2014/main" id="{8C19F4A5-1088-762A-0064-BC73E4B76D87}"/>
              </a:ext>
            </a:extLst>
          </p:cNvPr>
          <p:cNvSpPr txBox="1">
            <a:spLocks/>
          </p:cNvSpPr>
          <p:nvPr/>
        </p:nvSpPr>
        <p:spPr>
          <a:xfrm>
            <a:off x="6024066" y="2202004"/>
            <a:ext cx="1305636" cy="39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Source geometry for generating the snow</a:t>
            </a:r>
          </a:p>
          <a:p>
            <a:pPr algn="l"/>
            <a:endParaRPr lang="en-US" sz="1000" dirty="0">
              <a:solidFill>
                <a:srgbClr val="509AB8"/>
              </a:solidFill>
            </a:endParaRPr>
          </a:p>
        </p:txBody>
      </p:sp>
      <p:sp>
        <p:nvSpPr>
          <p:cNvPr id="23" name="Subtitle 2">
            <a:extLst>
              <a:ext uri="{FF2B5EF4-FFF2-40B4-BE49-F238E27FC236}">
                <a16:creationId xmlns:a16="http://schemas.microsoft.com/office/drawing/2014/main" id="{3B55CED9-00FB-1DB2-A487-A221F4B309DB}"/>
              </a:ext>
            </a:extLst>
          </p:cNvPr>
          <p:cNvSpPr txBox="1">
            <a:spLocks/>
          </p:cNvSpPr>
          <p:nvPr/>
        </p:nvSpPr>
        <p:spPr>
          <a:xfrm>
            <a:off x="6024066" y="4174871"/>
            <a:ext cx="1305636" cy="39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Set the ground plane as the collider</a:t>
            </a:r>
          </a:p>
          <a:p>
            <a:pPr algn="l"/>
            <a:endParaRPr lang="en-US" sz="1000" dirty="0">
              <a:solidFill>
                <a:srgbClr val="509AB8"/>
              </a:solidFill>
            </a:endParaRPr>
          </a:p>
        </p:txBody>
      </p:sp>
    </p:spTree>
    <p:extLst>
      <p:ext uri="{BB962C8B-B14F-4D97-AF65-F5344CB8AC3E}">
        <p14:creationId xmlns:p14="http://schemas.microsoft.com/office/powerpoint/2010/main" val="12884350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Snow</a:t>
            </a:r>
          </a:p>
        </p:txBody>
      </p:sp>
      <p:pic>
        <p:nvPicPr>
          <p:cNvPr id="3" name="Picture 2">
            <a:extLst>
              <a:ext uri="{FF2B5EF4-FFF2-40B4-BE49-F238E27FC236}">
                <a16:creationId xmlns:a16="http://schemas.microsoft.com/office/drawing/2014/main" id="{287F4E30-067A-D4E7-E654-1DC2E7C7B76A}"/>
              </a:ext>
            </a:extLst>
          </p:cNvPr>
          <p:cNvPicPr>
            <a:picLocks noGrp="1" noRot="1" noChangeAspect="1" noMove="1" noResize="1" noEditPoints="1" noAdjustHandles="1" noChangeArrowheads="1" noChangeShapeType="1" noCrop="1"/>
          </p:cNvPicPr>
          <p:nvPr/>
        </p:nvPicPr>
        <p:blipFill>
          <a:blip r:embed="rId3"/>
          <a:stretch>
            <a:fillRect/>
          </a:stretch>
        </p:blipFill>
        <p:spPr>
          <a:xfrm>
            <a:off x="6024066" y="541361"/>
            <a:ext cx="5867684" cy="6035332"/>
          </a:xfrm>
          <a:prstGeom prst="rect">
            <a:avLst/>
          </a:prstGeom>
        </p:spPr>
      </p:pic>
      <p:sp>
        <p:nvSpPr>
          <p:cNvPr id="13" name="Rectangle 12">
            <a:extLst>
              <a:ext uri="{FF2B5EF4-FFF2-40B4-BE49-F238E27FC236}">
                <a16:creationId xmlns:a16="http://schemas.microsoft.com/office/drawing/2014/main" id="{E9CD8C8B-2570-1D0D-8CF6-48DD4715C91C}"/>
              </a:ext>
            </a:extLst>
          </p:cNvPr>
          <p:cNvSpPr/>
          <p:nvPr/>
        </p:nvSpPr>
        <p:spPr>
          <a:xfrm>
            <a:off x="7456228" y="708166"/>
            <a:ext cx="1355676" cy="1890045"/>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a:extLst>
              <a:ext uri="{FF2B5EF4-FFF2-40B4-BE49-F238E27FC236}">
                <a16:creationId xmlns:a16="http://schemas.microsoft.com/office/drawing/2014/main" id="{8BC3997D-1EB0-49FE-B1A6-DF975FC776EB}"/>
              </a:ext>
            </a:extLst>
          </p:cNvPr>
          <p:cNvSpPr/>
          <p:nvPr/>
        </p:nvSpPr>
        <p:spPr>
          <a:xfrm>
            <a:off x="7456228" y="4424906"/>
            <a:ext cx="1355676" cy="1980443"/>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D9AD19F0-52F1-0E29-0B88-F1700307190B}"/>
              </a:ext>
            </a:extLst>
          </p:cNvPr>
          <p:cNvCxnSpPr/>
          <p:nvPr/>
        </p:nvCxnSpPr>
        <p:spPr>
          <a:xfrm flipH="1">
            <a:off x="5466437" y="1223749"/>
            <a:ext cx="1989791" cy="0"/>
          </a:xfrm>
          <a:prstGeom prst="straightConnector1">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135FEEF-023B-C063-EBEB-9430FB90B529}"/>
              </a:ext>
            </a:extLst>
          </p:cNvPr>
          <p:cNvCxnSpPr>
            <a:cxnSpLocks/>
            <a:stCxn id="14" idx="1"/>
          </p:cNvCxnSpPr>
          <p:nvPr/>
        </p:nvCxnSpPr>
        <p:spPr>
          <a:xfrm flipH="1">
            <a:off x="2682518" y="5415128"/>
            <a:ext cx="4773710" cy="0"/>
          </a:xfrm>
          <a:prstGeom prst="straightConnector1">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F10191A6-482D-1087-FED0-B24CFB6B5FDF}"/>
              </a:ext>
            </a:extLst>
          </p:cNvPr>
          <p:cNvPicPr>
            <a:picLocks noChangeAspect="1"/>
          </p:cNvPicPr>
          <p:nvPr/>
        </p:nvPicPr>
        <p:blipFill rotWithShape="1">
          <a:blip r:embed="rId4"/>
          <a:srcRect t="24143"/>
          <a:stretch/>
        </p:blipFill>
        <p:spPr>
          <a:xfrm>
            <a:off x="3158102" y="541359"/>
            <a:ext cx="2308335" cy="3243546"/>
          </a:xfrm>
          <a:prstGeom prst="rect">
            <a:avLst/>
          </a:prstGeom>
        </p:spPr>
      </p:pic>
      <p:pic>
        <p:nvPicPr>
          <p:cNvPr id="9" name="Picture 8">
            <a:extLst>
              <a:ext uri="{FF2B5EF4-FFF2-40B4-BE49-F238E27FC236}">
                <a16:creationId xmlns:a16="http://schemas.microsoft.com/office/drawing/2014/main" id="{68ADA965-8E8F-877F-372E-C31BFE4D0ECB}"/>
              </a:ext>
            </a:extLst>
          </p:cNvPr>
          <p:cNvPicPr>
            <a:picLocks noChangeAspect="1"/>
          </p:cNvPicPr>
          <p:nvPr/>
        </p:nvPicPr>
        <p:blipFill>
          <a:blip r:embed="rId5"/>
          <a:stretch>
            <a:fillRect/>
          </a:stretch>
        </p:blipFill>
        <p:spPr>
          <a:xfrm>
            <a:off x="492331" y="3857840"/>
            <a:ext cx="2190187" cy="2718853"/>
          </a:xfrm>
          <a:prstGeom prst="rect">
            <a:avLst/>
          </a:prstGeom>
        </p:spPr>
      </p:pic>
    </p:spTree>
    <p:extLst>
      <p:ext uri="{BB962C8B-B14F-4D97-AF65-F5344CB8AC3E}">
        <p14:creationId xmlns:p14="http://schemas.microsoft.com/office/powerpoint/2010/main" val="11803574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Snow</a:t>
            </a:r>
          </a:p>
        </p:txBody>
      </p:sp>
      <p:pic>
        <p:nvPicPr>
          <p:cNvPr id="3" name="Picture 2">
            <a:extLst>
              <a:ext uri="{FF2B5EF4-FFF2-40B4-BE49-F238E27FC236}">
                <a16:creationId xmlns:a16="http://schemas.microsoft.com/office/drawing/2014/main" id="{287F4E30-067A-D4E7-E654-1DC2E7C7B76A}"/>
              </a:ext>
            </a:extLst>
          </p:cNvPr>
          <p:cNvPicPr>
            <a:picLocks noGrp="1" noRot="1" noChangeAspect="1" noMove="1" noResize="1" noEditPoints="1" noAdjustHandles="1" noChangeArrowheads="1" noChangeShapeType="1" noCrop="1"/>
          </p:cNvPicPr>
          <p:nvPr/>
        </p:nvPicPr>
        <p:blipFill>
          <a:blip r:embed="rId3"/>
          <a:stretch>
            <a:fillRect/>
          </a:stretch>
        </p:blipFill>
        <p:spPr>
          <a:xfrm>
            <a:off x="6024066" y="541361"/>
            <a:ext cx="5867684" cy="6035332"/>
          </a:xfrm>
          <a:prstGeom prst="rect">
            <a:avLst/>
          </a:prstGeom>
        </p:spPr>
      </p:pic>
      <p:sp>
        <p:nvSpPr>
          <p:cNvPr id="14" name="Rectangle 13">
            <a:extLst>
              <a:ext uri="{FF2B5EF4-FFF2-40B4-BE49-F238E27FC236}">
                <a16:creationId xmlns:a16="http://schemas.microsoft.com/office/drawing/2014/main" id="{8BC3997D-1EB0-49FE-B1A6-DF975FC776EB}"/>
              </a:ext>
            </a:extLst>
          </p:cNvPr>
          <p:cNvSpPr/>
          <p:nvPr/>
        </p:nvSpPr>
        <p:spPr>
          <a:xfrm>
            <a:off x="7456227" y="2657614"/>
            <a:ext cx="1355675" cy="1762670"/>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 name="Straight Arrow Connector 3">
            <a:extLst>
              <a:ext uri="{FF2B5EF4-FFF2-40B4-BE49-F238E27FC236}">
                <a16:creationId xmlns:a16="http://schemas.microsoft.com/office/drawing/2014/main" id="{3786AFFE-BF6D-4F81-E424-D4D5F5986ECB}"/>
              </a:ext>
            </a:extLst>
          </p:cNvPr>
          <p:cNvCxnSpPr>
            <a:cxnSpLocks/>
          </p:cNvCxnSpPr>
          <p:nvPr/>
        </p:nvCxnSpPr>
        <p:spPr>
          <a:xfrm flipH="1">
            <a:off x="5326483" y="3077152"/>
            <a:ext cx="2129744" cy="0"/>
          </a:xfrm>
          <a:prstGeom prst="straightConnector1">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38D47724-D2B8-9938-6CC4-FE03686ED74F}"/>
              </a:ext>
            </a:extLst>
          </p:cNvPr>
          <p:cNvPicPr>
            <a:picLocks noChangeAspect="1"/>
          </p:cNvPicPr>
          <p:nvPr/>
        </p:nvPicPr>
        <p:blipFill>
          <a:blip r:embed="rId4"/>
          <a:stretch>
            <a:fillRect/>
          </a:stretch>
        </p:blipFill>
        <p:spPr>
          <a:xfrm>
            <a:off x="3068251" y="2382361"/>
            <a:ext cx="2237730" cy="3090199"/>
          </a:xfrm>
          <a:prstGeom prst="rect">
            <a:avLst/>
          </a:prstGeom>
        </p:spPr>
      </p:pic>
      <p:cxnSp>
        <p:nvCxnSpPr>
          <p:cNvPr id="12" name="Straight Connector 11">
            <a:extLst>
              <a:ext uri="{FF2B5EF4-FFF2-40B4-BE49-F238E27FC236}">
                <a16:creationId xmlns:a16="http://schemas.microsoft.com/office/drawing/2014/main" id="{AB8CDD58-E93E-1616-C6F8-9A6049BE231D}"/>
              </a:ext>
            </a:extLst>
          </p:cNvPr>
          <p:cNvCxnSpPr>
            <a:cxnSpLocks/>
          </p:cNvCxnSpPr>
          <p:nvPr/>
        </p:nvCxnSpPr>
        <p:spPr>
          <a:xfrm>
            <a:off x="2718786" y="5358074"/>
            <a:ext cx="520084" cy="0"/>
          </a:xfrm>
          <a:prstGeom prst="line">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5" name="Subtitle 2">
            <a:extLst>
              <a:ext uri="{FF2B5EF4-FFF2-40B4-BE49-F238E27FC236}">
                <a16:creationId xmlns:a16="http://schemas.microsoft.com/office/drawing/2014/main" id="{08F23DBC-368E-0AB3-5AC9-23E9DE7D62B7}"/>
              </a:ext>
            </a:extLst>
          </p:cNvPr>
          <p:cNvSpPr txBox="1">
            <a:spLocks/>
          </p:cNvSpPr>
          <p:nvPr/>
        </p:nvSpPr>
        <p:spPr>
          <a:xfrm>
            <a:off x="461447" y="5184646"/>
            <a:ext cx="2314557" cy="51819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B579B1"/>
                </a:solidFill>
              </a:rPr>
              <a:t>Increasing the stickiness to prevent the snow from spreading too much on the surface of the collider</a:t>
            </a:r>
          </a:p>
        </p:txBody>
      </p:sp>
      <p:sp>
        <p:nvSpPr>
          <p:cNvPr id="16" name="Rectangle 15">
            <a:extLst>
              <a:ext uri="{FF2B5EF4-FFF2-40B4-BE49-F238E27FC236}">
                <a16:creationId xmlns:a16="http://schemas.microsoft.com/office/drawing/2014/main" id="{D33BA4A6-8B68-6405-7952-10BF22B1906C}"/>
              </a:ext>
            </a:extLst>
          </p:cNvPr>
          <p:cNvSpPr/>
          <p:nvPr/>
        </p:nvSpPr>
        <p:spPr>
          <a:xfrm>
            <a:off x="3238869" y="5252988"/>
            <a:ext cx="2038407" cy="190755"/>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97971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Material Point Method (MPM)</a:t>
            </a:r>
          </a:p>
        </p:txBody>
      </p:sp>
      <p:pic>
        <p:nvPicPr>
          <p:cNvPr id="7" name="Picture 6">
            <a:extLst>
              <a:ext uri="{FF2B5EF4-FFF2-40B4-BE49-F238E27FC236}">
                <a16:creationId xmlns:a16="http://schemas.microsoft.com/office/drawing/2014/main" id="{C6743648-D725-0EB8-3EFC-FC33D7D9A100}"/>
              </a:ext>
            </a:extLst>
          </p:cNvPr>
          <p:cNvPicPr>
            <a:picLocks noChangeAspect="1"/>
          </p:cNvPicPr>
          <p:nvPr/>
        </p:nvPicPr>
        <p:blipFill rotWithShape="1">
          <a:blip r:embed="rId3"/>
          <a:srcRect l="3009" r="2329"/>
          <a:stretch/>
        </p:blipFill>
        <p:spPr>
          <a:xfrm>
            <a:off x="113252" y="432746"/>
            <a:ext cx="2794523" cy="2926782"/>
          </a:xfrm>
          <a:prstGeom prst="rect">
            <a:avLst/>
          </a:prstGeom>
        </p:spPr>
      </p:pic>
      <p:pic>
        <p:nvPicPr>
          <p:cNvPr id="10" name="Picture 9">
            <a:extLst>
              <a:ext uri="{FF2B5EF4-FFF2-40B4-BE49-F238E27FC236}">
                <a16:creationId xmlns:a16="http://schemas.microsoft.com/office/drawing/2014/main" id="{AC01EE90-572A-180D-2CDB-B3D91F234529}"/>
              </a:ext>
            </a:extLst>
          </p:cNvPr>
          <p:cNvPicPr>
            <a:picLocks noChangeAspect="1"/>
          </p:cNvPicPr>
          <p:nvPr/>
        </p:nvPicPr>
        <p:blipFill rotWithShape="1">
          <a:blip r:embed="rId4"/>
          <a:srcRect l="3427" r="5482"/>
          <a:stretch/>
        </p:blipFill>
        <p:spPr>
          <a:xfrm>
            <a:off x="3083502" y="381862"/>
            <a:ext cx="2828430" cy="3048591"/>
          </a:xfrm>
          <a:prstGeom prst="rect">
            <a:avLst/>
          </a:prstGeom>
        </p:spPr>
      </p:pic>
      <p:pic>
        <p:nvPicPr>
          <p:cNvPr id="12" name="Picture 11">
            <a:extLst>
              <a:ext uri="{FF2B5EF4-FFF2-40B4-BE49-F238E27FC236}">
                <a16:creationId xmlns:a16="http://schemas.microsoft.com/office/drawing/2014/main" id="{ECFAF8C2-16DA-D31E-F7B2-7C0B0C1B78B9}"/>
              </a:ext>
            </a:extLst>
          </p:cNvPr>
          <p:cNvPicPr>
            <a:picLocks noChangeAspect="1"/>
          </p:cNvPicPr>
          <p:nvPr/>
        </p:nvPicPr>
        <p:blipFill rotWithShape="1">
          <a:blip r:embed="rId5"/>
          <a:srcRect l="2989" r="2687" b="3738"/>
          <a:stretch/>
        </p:blipFill>
        <p:spPr>
          <a:xfrm>
            <a:off x="6125943" y="433319"/>
            <a:ext cx="2828430" cy="2889306"/>
          </a:xfrm>
          <a:prstGeom prst="rect">
            <a:avLst/>
          </a:prstGeom>
        </p:spPr>
      </p:pic>
      <p:pic>
        <p:nvPicPr>
          <p:cNvPr id="14" name="Picture 13">
            <a:extLst>
              <a:ext uri="{FF2B5EF4-FFF2-40B4-BE49-F238E27FC236}">
                <a16:creationId xmlns:a16="http://schemas.microsoft.com/office/drawing/2014/main" id="{4D77DBDF-DD1D-D08A-6941-6013ABDE85F6}"/>
              </a:ext>
            </a:extLst>
          </p:cNvPr>
          <p:cNvPicPr>
            <a:picLocks noChangeAspect="1"/>
          </p:cNvPicPr>
          <p:nvPr/>
        </p:nvPicPr>
        <p:blipFill>
          <a:blip r:embed="rId6"/>
          <a:stretch>
            <a:fillRect/>
          </a:stretch>
        </p:blipFill>
        <p:spPr>
          <a:xfrm>
            <a:off x="9032987" y="3510911"/>
            <a:ext cx="3053325" cy="3002530"/>
          </a:xfrm>
          <a:prstGeom prst="rect">
            <a:avLst/>
          </a:prstGeom>
        </p:spPr>
      </p:pic>
      <p:pic>
        <p:nvPicPr>
          <p:cNvPr id="16" name="Picture 15">
            <a:extLst>
              <a:ext uri="{FF2B5EF4-FFF2-40B4-BE49-F238E27FC236}">
                <a16:creationId xmlns:a16="http://schemas.microsoft.com/office/drawing/2014/main" id="{9DEB384C-B291-B3FC-CCAB-2FD264A8B26A}"/>
              </a:ext>
            </a:extLst>
          </p:cNvPr>
          <p:cNvPicPr>
            <a:picLocks noChangeAspect="1"/>
          </p:cNvPicPr>
          <p:nvPr/>
        </p:nvPicPr>
        <p:blipFill>
          <a:blip r:embed="rId7"/>
          <a:stretch>
            <a:fillRect/>
          </a:stretch>
        </p:blipFill>
        <p:spPr>
          <a:xfrm>
            <a:off x="6064714" y="3561507"/>
            <a:ext cx="2929839" cy="2901339"/>
          </a:xfrm>
          <a:prstGeom prst="rect">
            <a:avLst/>
          </a:prstGeom>
        </p:spPr>
      </p:pic>
      <p:sp>
        <p:nvSpPr>
          <p:cNvPr id="17" name="Arrow: Right 16">
            <a:extLst>
              <a:ext uri="{FF2B5EF4-FFF2-40B4-BE49-F238E27FC236}">
                <a16:creationId xmlns:a16="http://schemas.microsoft.com/office/drawing/2014/main" id="{7AAF6007-8090-E347-06F4-E3748756AA83}"/>
              </a:ext>
            </a:extLst>
          </p:cNvPr>
          <p:cNvSpPr/>
          <p:nvPr/>
        </p:nvSpPr>
        <p:spPr>
          <a:xfrm>
            <a:off x="2877766" y="1788351"/>
            <a:ext cx="265731" cy="206878"/>
          </a:xfrm>
          <a:prstGeom prst="rightArrow">
            <a:avLst>
              <a:gd name="adj1" fmla="val 33333"/>
              <a:gd name="adj2" fmla="val 63889"/>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C5A29166-F6AF-28CA-6562-40CAE38F6BC1}"/>
              </a:ext>
            </a:extLst>
          </p:cNvPr>
          <p:cNvSpPr/>
          <p:nvPr/>
        </p:nvSpPr>
        <p:spPr>
          <a:xfrm>
            <a:off x="5872626" y="1788351"/>
            <a:ext cx="265731" cy="206878"/>
          </a:xfrm>
          <a:prstGeom prst="rightArrow">
            <a:avLst>
              <a:gd name="adj1" fmla="val 33333"/>
              <a:gd name="adj2" fmla="val 63889"/>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3F71F7A4-D9BA-0D04-525F-5A764F50CF15}"/>
              </a:ext>
            </a:extLst>
          </p:cNvPr>
          <p:cNvSpPr/>
          <p:nvPr/>
        </p:nvSpPr>
        <p:spPr>
          <a:xfrm>
            <a:off x="8912535" y="4908737"/>
            <a:ext cx="265731" cy="206878"/>
          </a:xfrm>
          <a:prstGeom prst="rightArrow">
            <a:avLst>
              <a:gd name="adj1" fmla="val 33333"/>
              <a:gd name="adj2" fmla="val 63889"/>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Right 19">
            <a:extLst>
              <a:ext uri="{FF2B5EF4-FFF2-40B4-BE49-F238E27FC236}">
                <a16:creationId xmlns:a16="http://schemas.microsoft.com/office/drawing/2014/main" id="{4FE9E2FA-985F-885C-0F23-0758F8DF075C}"/>
              </a:ext>
            </a:extLst>
          </p:cNvPr>
          <p:cNvSpPr/>
          <p:nvPr/>
        </p:nvSpPr>
        <p:spPr>
          <a:xfrm rot="5400000">
            <a:off x="7382464" y="3359066"/>
            <a:ext cx="265731" cy="206878"/>
          </a:xfrm>
          <a:prstGeom prst="rightArrow">
            <a:avLst>
              <a:gd name="adj1" fmla="val 33333"/>
              <a:gd name="adj2" fmla="val 63889"/>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2">
            <a:extLst>
              <a:ext uri="{FF2B5EF4-FFF2-40B4-BE49-F238E27FC236}">
                <a16:creationId xmlns:a16="http://schemas.microsoft.com/office/drawing/2014/main" id="{9B0C1BC4-E7BD-C1C7-0F98-929C368C518D}"/>
              </a:ext>
            </a:extLst>
          </p:cNvPr>
          <p:cNvSpPr txBox="1">
            <a:spLocks/>
          </p:cNvSpPr>
          <p:nvPr/>
        </p:nvSpPr>
        <p:spPr>
          <a:xfrm>
            <a:off x="131749" y="3284880"/>
            <a:ext cx="3075070" cy="3875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Material points + Voxel grid</a:t>
            </a:r>
          </a:p>
          <a:p>
            <a:pPr algn="l"/>
            <a:endParaRPr lang="en-US" sz="1000" dirty="0">
              <a:solidFill>
                <a:srgbClr val="509AB8"/>
              </a:solidFill>
            </a:endParaRPr>
          </a:p>
        </p:txBody>
      </p:sp>
      <p:sp>
        <p:nvSpPr>
          <p:cNvPr id="24" name="Subtitle 2">
            <a:extLst>
              <a:ext uri="{FF2B5EF4-FFF2-40B4-BE49-F238E27FC236}">
                <a16:creationId xmlns:a16="http://schemas.microsoft.com/office/drawing/2014/main" id="{0E2FBBFB-5BD2-54D6-98AB-80C47CCE8CDC}"/>
              </a:ext>
            </a:extLst>
          </p:cNvPr>
          <p:cNvSpPr txBox="1">
            <a:spLocks/>
          </p:cNvSpPr>
          <p:nvPr/>
        </p:nvSpPr>
        <p:spPr>
          <a:xfrm>
            <a:off x="3143497" y="3284880"/>
            <a:ext cx="3075070" cy="3875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Material point properties are projected to the grid points</a:t>
            </a:r>
          </a:p>
          <a:p>
            <a:pPr algn="l"/>
            <a:endParaRPr lang="en-US" sz="1000" dirty="0">
              <a:solidFill>
                <a:srgbClr val="509AB8"/>
              </a:solidFill>
            </a:endParaRPr>
          </a:p>
        </p:txBody>
      </p:sp>
      <p:sp>
        <p:nvSpPr>
          <p:cNvPr id="25" name="Subtitle 2">
            <a:extLst>
              <a:ext uri="{FF2B5EF4-FFF2-40B4-BE49-F238E27FC236}">
                <a16:creationId xmlns:a16="http://schemas.microsoft.com/office/drawing/2014/main" id="{1DC6F2C6-0A26-08A2-F212-18EE5E2357C0}"/>
              </a:ext>
            </a:extLst>
          </p:cNvPr>
          <p:cNvSpPr txBox="1">
            <a:spLocks/>
          </p:cNvSpPr>
          <p:nvPr/>
        </p:nvSpPr>
        <p:spPr>
          <a:xfrm>
            <a:off x="8912535" y="2770629"/>
            <a:ext cx="1071389" cy="7235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Motion vectors are calculated on the grid points</a:t>
            </a:r>
          </a:p>
          <a:p>
            <a:pPr algn="l"/>
            <a:endParaRPr lang="en-US" sz="1000" dirty="0">
              <a:solidFill>
                <a:srgbClr val="509AB8"/>
              </a:solidFill>
            </a:endParaRPr>
          </a:p>
        </p:txBody>
      </p:sp>
      <p:sp>
        <p:nvSpPr>
          <p:cNvPr id="26" name="Subtitle 2">
            <a:extLst>
              <a:ext uri="{FF2B5EF4-FFF2-40B4-BE49-F238E27FC236}">
                <a16:creationId xmlns:a16="http://schemas.microsoft.com/office/drawing/2014/main" id="{5555DE2C-010C-9FC4-5891-26861D415C05}"/>
              </a:ext>
            </a:extLst>
          </p:cNvPr>
          <p:cNvSpPr txBox="1">
            <a:spLocks/>
          </p:cNvSpPr>
          <p:nvPr/>
        </p:nvSpPr>
        <p:spPr>
          <a:xfrm>
            <a:off x="6116578" y="6377673"/>
            <a:ext cx="2795957" cy="7235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The updated motion vectors are interpolated back to the material points </a:t>
            </a:r>
          </a:p>
          <a:p>
            <a:pPr algn="l"/>
            <a:endParaRPr lang="en-US" sz="1000" dirty="0">
              <a:solidFill>
                <a:srgbClr val="509AB8"/>
              </a:solidFill>
            </a:endParaRPr>
          </a:p>
        </p:txBody>
      </p:sp>
      <p:sp>
        <p:nvSpPr>
          <p:cNvPr id="27" name="Subtitle 2">
            <a:extLst>
              <a:ext uri="{FF2B5EF4-FFF2-40B4-BE49-F238E27FC236}">
                <a16:creationId xmlns:a16="http://schemas.microsoft.com/office/drawing/2014/main" id="{212A3E3B-7A68-AC3D-FBEB-82BB61C80132}"/>
              </a:ext>
            </a:extLst>
          </p:cNvPr>
          <p:cNvSpPr txBox="1">
            <a:spLocks/>
          </p:cNvSpPr>
          <p:nvPr/>
        </p:nvSpPr>
        <p:spPr>
          <a:xfrm>
            <a:off x="9178266" y="6377673"/>
            <a:ext cx="2795957" cy="7235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Update the properties of material points</a:t>
            </a:r>
          </a:p>
        </p:txBody>
      </p:sp>
    </p:spTree>
    <p:extLst>
      <p:ext uri="{BB962C8B-B14F-4D97-AF65-F5344CB8AC3E}">
        <p14:creationId xmlns:p14="http://schemas.microsoft.com/office/powerpoint/2010/main" val="40808521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Snow</a:t>
            </a:r>
          </a:p>
        </p:txBody>
      </p:sp>
      <p:pic>
        <p:nvPicPr>
          <p:cNvPr id="3" name="Picture 2">
            <a:extLst>
              <a:ext uri="{FF2B5EF4-FFF2-40B4-BE49-F238E27FC236}">
                <a16:creationId xmlns:a16="http://schemas.microsoft.com/office/drawing/2014/main" id="{50E6273B-2ED0-1FA6-9AAB-4C4EC83207D5}"/>
              </a:ext>
            </a:extLst>
          </p:cNvPr>
          <p:cNvPicPr>
            <a:picLocks noChangeAspect="1"/>
          </p:cNvPicPr>
          <p:nvPr/>
        </p:nvPicPr>
        <p:blipFill rotWithShape="1">
          <a:blip r:embed="rId3"/>
          <a:srcRect t="-1" r="15910" b="223"/>
          <a:stretch/>
        </p:blipFill>
        <p:spPr>
          <a:xfrm>
            <a:off x="6882562" y="451157"/>
            <a:ext cx="4753250" cy="6406843"/>
          </a:xfrm>
          <a:prstGeom prst="rect">
            <a:avLst/>
          </a:prstGeom>
        </p:spPr>
      </p:pic>
      <p:sp>
        <p:nvSpPr>
          <p:cNvPr id="6" name="Subtitle 2">
            <a:extLst>
              <a:ext uri="{FF2B5EF4-FFF2-40B4-BE49-F238E27FC236}">
                <a16:creationId xmlns:a16="http://schemas.microsoft.com/office/drawing/2014/main" id="{6E183181-F66D-CD0C-D179-CB39B3FE0769}"/>
              </a:ext>
            </a:extLst>
          </p:cNvPr>
          <p:cNvSpPr txBox="1">
            <a:spLocks/>
          </p:cNvSpPr>
          <p:nvPr/>
        </p:nvSpPr>
        <p:spPr>
          <a:xfrm>
            <a:off x="6930496" y="3766977"/>
            <a:ext cx="1937981" cy="6457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Use a combination of “fractal_noise_field” and “fcurve_field” to vary the degree of hardening</a:t>
            </a:r>
          </a:p>
          <a:p>
            <a:pPr algn="l"/>
            <a:endParaRPr lang="en-US" sz="1000" dirty="0">
              <a:solidFill>
                <a:srgbClr val="509AB8"/>
              </a:solidFill>
            </a:endParaRPr>
          </a:p>
        </p:txBody>
      </p:sp>
      <p:sp>
        <p:nvSpPr>
          <p:cNvPr id="7" name="Rectangle 6">
            <a:extLst>
              <a:ext uri="{FF2B5EF4-FFF2-40B4-BE49-F238E27FC236}">
                <a16:creationId xmlns:a16="http://schemas.microsoft.com/office/drawing/2014/main" id="{0A7923B6-68B9-000D-A684-3F12219E0E92}"/>
              </a:ext>
            </a:extLst>
          </p:cNvPr>
          <p:cNvSpPr/>
          <p:nvPr/>
        </p:nvSpPr>
        <p:spPr>
          <a:xfrm>
            <a:off x="9255164" y="508001"/>
            <a:ext cx="850711" cy="956859"/>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a:extLst>
              <a:ext uri="{FF2B5EF4-FFF2-40B4-BE49-F238E27FC236}">
                <a16:creationId xmlns:a16="http://schemas.microsoft.com/office/drawing/2014/main" id="{CF2BE77E-35C0-D334-FEAC-7B32150CFCD7}"/>
              </a:ext>
            </a:extLst>
          </p:cNvPr>
          <p:cNvSpPr/>
          <p:nvPr/>
        </p:nvSpPr>
        <p:spPr>
          <a:xfrm>
            <a:off x="6989637" y="2386843"/>
            <a:ext cx="1878840" cy="1338996"/>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Subtitle 2">
            <a:extLst>
              <a:ext uri="{FF2B5EF4-FFF2-40B4-BE49-F238E27FC236}">
                <a16:creationId xmlns:a16="http://schemas.microsoft.com/office/drawing/2014/main" id="{85B14CE4-9B42-9E46-3CE2-83CAA87CA2F3}"/>
              </a:ext>
            </a:extLst>
          </p:cNvPr>
          <p:cNvSpPr txBox="1">
            <a:spLocks/>
          </p:cNvSpPr>
          <p:nvPr/>
        </p:nvSpPr>
        <p:spPr>
          <a:xfrm>
            <a:off x="10074030" y="983873"/>
            <a:ext cx="1114567" cy="6457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Visualize the field on the source geometry</a:t>
            </a:r>
          </a:p>
          <a:p>
            <a:pPr algn="l"/>
            <a:endParaRPr lang="en-US" sz="1000" dirty="0">
              <a:solidFill>
                <a:srgbClr val="509AB8"/>
              </a:solidFill>
            </a:endParaRPr>
          </a:p>
        </p:txBody>
      </p:sp>
      <p:pic>
        <p:nvPicPr>
          <p:cNvPr id="14" name="Picture 13">
            <a:extLst>
              <a:ext uri="{FF2B5EF4-FFF2-40B4-BE49-F238E27FC236}">
                <a16:creationId xmlns:a16="http://schemas.microsoft.com/office/drawing/2014/main" id="{2231050C-0E7F-9760-4608-BEAF3B587221}"/>
              </a:ext>
            </a:extLst>
          </p:cNvPr>
          <p:cNvPicPr>
            <a:picLocks noChangeAspect="1"/>
          </p:cNvPicPr>
          <p:nvPr/>
        </p:nvPicPr>
        <p:blipFill rotWithShape="1">
          <a:blip r:embed="rId4"/>
          <a:srcRect r="4202"/>
          <a:stretch/>
        </p:blipFill>
        <p:spPr>
          <a:xfrm>
            <a:off x="4255782" y="266132"/>
            <a:ext cx="1762881" cy="2563504"/>
          </a:xfrm>
          <a:prstGeom prst="rect">
            <a:avLst/>
          </a:prstGeom>
        </p:spPr>
      </p:pic>
      <p:pic>
        <p:nvPicPr>
          <p:cNvPr id="16" name="Picture 15">
            <a:extLst>
              <a:ext uri="{FF2B5EF4-FFF2-40B4-BE49-F238E27FC236}">
                <a16:creationId xmlns:a16="http://schemas.microsoft.com/office/drawing/2014/main" id="{EA937568-672B-26DC-1998-F4A2015B070E}"/>
              </a:ext>
            </a:extLst>
          </p:cNvPr>
          <p:cNvPicPr>
            <a:picLocks noChangeAspect="1"/>
          </p:cNvPicPr>
          <p:nvPr/>
        </p:nvPicPr>
        <p:blipFill>
          <a:blip r:embed="rId5"/>
          <a:stretch>
            <a:fillRect/>
          </a:stretch>
        </p:blipFill>
        <p:spPr>
          <a:xfrm>
            <a:off x="301401" y="2373196"/>
            <a:ext cx="1522629" cy="1574042"/>
          </a:xfrm>
          <a:prstGeom prst="rect">
            <a:avLst/>
          </a:prstGeom>
        </p:spPr>
      </p:pic>
      <p:pic>
        <p:nvPicPr>
          <p:cNvPr id="18" name="Picture 17">
            <a:extLst>
              <a:ext uri="{FF2B5EF4-FFF2-40B4-BE49-F238E27FC236}">
                <a16:creationId xmlns:a16="http://schemas.microsoft.com/office/drawing/2014/main" id="{355FE1C4-1C73-93E7-693B-BF3E7A5C0DA0}"/>
              </a:ext>
            </a:extLst>
          </p:cNvPr>
          <p:cNvPicPr>
            <a:picLocks noChangeAspect="1"/>
          </p:cNvPicPr>
          <p:nvPr/>
        </p:nvPicPr>
        <p:blipFill rotWithShape="1">
          <a:blip r:embed="rId6"/>
          <a:srcRect b="17132"/>
          <a:stretch/>
        </p:blipFill>
        <p:spPr>
          <a:xfrm>
            <a:off x="1973019" y="1922820"/>
            <a:ext cx="1525554" cy="2024418"/>
          </a:xfrm>
          <a:prstGeom prst="rect">
            <a:avLst/>
          </a:prstGeom>
        </p:spPr>
      </p:pic>
      <p:sp>
        <p:nvSpPr>
          <p:cNvPr id="19" name="Rectangle 18">
            <a:extLst>
              <a:ext uri="{FF2B5EF4-FFF2-40B4-BE49-F238E27FC236}">
                <a16:creationId xmlns:a16="http://schemas.microsoft.com/office/drawing/2014/main" id="{B1A3904D-CD28-2BD3-330C-42B085EA4AF2}"/>
              </a:ext>
            </a:extLst>
          </p:cNvPr>
          <p:cNvSpPr/>
          <p:nvPr/>
        </p:nvSpPr>
        <p:spPr>
          <a:xfrm>
            <a:off x="9166455" y="1560395"/>
            <a:ext cx="998560" cy="2324668"/>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1" name="Picture 20">
            <a:extLst>
              <a:ext uri="{FF2B5EF4-FFF2-40B4-BE49-F238E27FC236}">
                <a16:creationId xmlns:a16="http://schemas.microsoft.com/office/drawing/2014/main" id="{CD73E08E-5197-DF1E-4C8D-D8006FDA7EEE}"/>
              </a:ext>
            </a:extLst>
          </p:cNvPr>
          <p:cNvPicPr>
            <a:picLocks noChangeAspect="1"/>
          </p:cNvPicPr>
          <p:nvPr/>
        </p:nvPicPr>
        <p:blipFill>
          <a:blip r:embed="rId7"/>
          <a:stretch>
            <a:fillRect/>
          </a:stretch>
        </p:blipFill>
        <p:spPr>
          <a:xfrm>
            <a:off x="4108127" y="4199718"/>
            <a:ext cx="2133280" cy="2442949"/>
          </a:xfrm>
          <a:prstGeom prst="rect">
            <a:avLst/>
          </a:prstGeom>
        </p:spPr>
      </p:pic>
      <p:cxnSp>
        <p:nvCxnSpPr>
          <p:cNvPr id="25" name="Connector: Elbow 24">
            <a:extLst>
              <a:ext uri="{FF2B5EF4-FFF2-40B4-BE49-F238E27FC236}">
                <a16:creationId xmlns:a16="http://schemas.microsoft.com/office/drawing/2014/main" id="{51227090-3D76-F449-80DF-7BD628AFC296}"/>
              </a:ext>
            </a:extLst>
          </p:cNvPr>
          <p:cNvCxnSpPr>
            <a:cxnSpLocks/>
            <a:endCxn id="14" idx="3"/>
          </p:cNvCxnSpPr>
          <p:nvPr/>
        </p:nvCxnSpPr>
        <p:spPr>
          <a:xfrm rot="10800000" flipV="1">
            <a:off x="6018664" y="684774"/>
            <a:ext cx="3236501" cy="863109"/>
          </a:xfrm>
          <a:prstGeom prst="bentConnector3">
            <a:avLst>
              <a:gd name="adj1" fmla="val 50000"/>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2A1584D-A75C-59C6-7CD6-46D73B798B9A}"/>
              </a:ext>
            </a:extLst>
          </p:cNvPr>
          <p:cNvCxnSpPr>
            <a:cxnSpLocks/>
            <a:stCxn id="11" idx="1"/>
          </p:cNvCxnSpPr>
          <p:nvPr/>
        </p:nvCxnSpPr>
        <p:spPr>
          <a:xfrm flipH="1">
            <a:off x="3530486" y="3056341"/>
            <a:ext cx="3459151" cy="0"/>
          </a:xfrm>
          <a:prstGeom prst="straightConnector1">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8422071E-EC9F-0610-DF55-FBA62E3A7CED}"/>
              </a:ext>
            </a:extLst>
          </p:cNvPr>
          <p:cNvCxnSpPr>
            <a:cxnSpLocks/>
            <a:stCxn id="19" idx="1"/>
          </p:cNvCxnSpPr>
          <p:nvPr/>
        </p:nvCxnSpPr>
        <p:spPr>
          <a:xfrm rot="10800000" flipV="1">
            <a:off x="6241407" y="2722728"/>
            <a:ext cx="2925048" cy="3321331"/>
          </a:xfrm>
          <a:prstGeom prst="bentConnector3">
            <a:avLst>
              <a:gd name="adj1" fmla="val 5562"/>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AEE326E-35E5-5CDB-B961-CC3A0E6FD7CE}"/>
              </a:ext>
            </a:extLst>
          </p:cNvPr>
          <p:cNvCxnSpPr>
            <a:cxnSpLocks/>
          </p:cNvCxnSpPr>
          <p:nvPr/>
        </p:nvCxnSpPr>
        <p:spPr>
          <a:xfrm>
            <a:off x="3735698" y="6506199"/>
            <a:ext cx="520084" cy="0"/>
          </a:xfrm>
          <a:prstGeom prst="line">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44" name="Subtitle 2">
            <a:extLst>
              <a:ext uri="{FF2B5EF4-FFF2-40B4-BE49-F238E27FC236}">
                <a16:creationId xmlns:a16="http://schemas.microsoft.com/office/drawing/2014/main" id="{068E7B94-7B97-6B8E-CEAE-79A229E7D04E}"/>
              </a:ext>
            </a:extLst>
          </p:cNvPr>
          <p:cNvSpPr txBox="1">
            <a:spLocks/>
          </p:cNvSpPr>
          <p:nvPr/>
        </p:nvSpPr>
        <p:spPr>
          <a:xfrm>
            <a:off x="181087" y="6150983"/>
            <a:ext cx="3583864" cy="3552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B579B1"/>
                </a:solidFill>
              </a:rPr>
              <a:t>Hardening controls how fast the firmness changes upon packing/unpacking. A higher value means that the snow becomes firmer faster when being packed and becomes looser faster when being unpacked.</a:t>
            </a:r>
          </a:p>
        </p:txBody>
      </p:sp>
      <p:sp>
        <p:nvSpPr>
          <p:cNvPr id="45" name="Rectangle 44">
            <a:extLst>
              <a:ext uri="{FF2B5EF4-FFF2-40B4-BE49-F238E27FC236}">
                <a16:creationId xmlns:a16="http://schemas.microsoft.com/office/drawing/2014/main" id="{0643B28E-1CAE-5775-96DB-C79B9764F141}"/>
              </a:ext>
            </a:extLst>
          </p:cNvPr>
          <p:cNvSpPr/>
          <p:nvPr/>
        </p:nvSpPr>
        <p:spPr>
          <a:xfrm>
            <a:off x="4255782" y="6401113"/>
            <a:ext cx="1949400" cy="190755"/>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66254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A6084C-955F-D764-A24B-96AA338EB32C}"/>
              </a:ext>
            </a:extLst>
          </p:cNvPr>
          <p:cNvPicPr>
            <a:picLocks noChangeAspect="1"/>
          </p:cNvPicPr>
          <p:nvPr/>
        </p:nvPicPr>
        <p:blipFill>
          <a:blip r:embed="rId3"/>
          <a:stretch>
            <a:fillRect/>
          </a:stretch>
        </p:blipFill>
        <p:spPr>
          <a:xfrm>
            <a:off x="5264867" y="0"/>
            <a:ext cx="6927133" cy="6858000"/>
          </a:xfrm>
          <a:prstGeom prst="rect">
            <a:avLst/>
          </a:prstGeom>
        </p:spPr>
      </p:pic>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Snow</a:t>
            </a:r>
          </a:p>
        </p:txBody>
      </p:sp>
      <p:sp>
        <p:nvSpPr>
          <p:cNvPr id="6" name="Subtitle 2">
            <a:extLst>
              <a:ext uri="{FF2B5EF4-FFF2-40B4-BE49-F238E27FC236}">
                <a16:creationId xmlns:a16="http://schemas.microsoft.com/office/drawing/2014/main" id="{6E183181-F66D-CD0C-D179-CB39B3FE0769}"/>
              </a:ext>
            </a:extLst>
          </p:cNvPr>
          <p:cNvSpPr txBox="1">
            <a:spLocks/>
          </p:cNvSpPr>
          <p:nvPr/>
        </p:nvSpPr>
        <p:spPr>
          <a:xfrm>
            <a:off x="5615347" y="4585720"/>
            <a:ext cx="1433015" cy="6457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Similar to hardening, use a combination of “fractal_noise_field” and “fcurve_field” to vary the cohesion</a:t>
            </a:r>
          </a:p>
          <a:p>
            <a:pPr algn="l"/>
            <a:endParaRPr lang="en-US" sz="1000" dirty="0">
              <a:solidFill>
                <a:srgbClr val="509AB8"/>
              </a:solidFill>
            </a:endParaRPr>
          </a:p>
        </p:txBody>
      </p:sp>
      <p:sp>
        <p:nvSpPr>
          <p:cNvPr id="11" name="Rectangle 10">
            <a:extLst>
              <a:ext uri="{FF2B5EF4-FFF2-40B4-BE49-F238E27FC236}">
                <a16:creationId xmlns:a16="http://schemas.microsoft.com/office/drawing/2014/main" id="{CF2BE77E-35C0-D334-FEAC-7B32150CFCD7}"/>
              </a:ext>
            </a:extLst>
          </p:cNvPr>
          <p:cNvSpPr/>
          <p:nvPr/>
        </p:nvSpPr>
        <p:spPr>
          <a:xfrm>
            <a:off x="5679035" y="2997360"/>
            <a:ext cx="2101755" cy="1588359"/>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9" name="Picture 8">
            <a:extLst>
              <a:ext uri="{FF2B5EF4-FFF2-40B4-BE49-F238E27FC236}">
                <a16:creationId xmlns:a16="http://schemas.microsoft.com/office/drawing/2014/main" id="{951361BE-F528-A5B2-0F00-DAFEAA410A72}"/>
              </a:ext>
            </a:extLst>
          </p:cNvPr>
          <p:cNvPicPr>
            <a:picLocks noChangeAspect="1"/>
          </p:cNvPicPr>
          <p:nvPr/>
        </p:nvPicPr>
        <p:blipFill>
          <a:blip r:embed="rId4"/>
          <a:stretch>
            <a:fillRect/>
          </a:stretch>
        </p:blipFill>
        <p:spPr>
          <a:xfrm>
            <a:off x="1132010" y="471097"/>
            <a:ext cx="1589494" cy="2108271"/>
          </a:xfrm>
          <a:prstGeom prst="rect">
            <a:avLst/>
          </a:prstGeom>
        </p:spPr>
      </p:pic>
      <p:pic>
        <p:nvPicPr>
          <p:cNvPr id="22" name="Picture 21">
            <a:extLst>
              <a:ext uri="{FF2B5EF4-FFF2-40B4-BE49-F238E27FC236}">
                <a16:creationId xmlns:a16="http://schemas.microsoft.com/office/drawing/2014/main" id="{64502493-16D8-881C-FE64-F26262793579}"/>
              </a:ext>
            </a:extLst>
          </p:cNvPr>
          <p:cNvPicPr>
            <a:picLocks noChangeAspect="1"/>
          </p:cNvPicPr>
          <p:nvPr/>
        </p:nvPicPr>
        <p:blipFill>
          <a:blip r:embed="rId5"/>
          <a:stretch>
            <a:fillRect/>
          </a:stretch>
        </p:blipFill>
        <p:spPr>
          <a:xfrm>
            <a:off x="3077595" y="801430"/>
            <a:ext cx="1479574" cy="1521413"/>
          </a:xfrm>
          <a:prstGeom prst="rect">
            <a:avLst/>
          </a:prstGeom>
        </p:spPr>
      </p:pic>
      <p:cxnSp>
        <p:nvCxnSpPr>
          <p:cNvPr id="35" name="Connector: Elbow 34">
            <a:extLst>
              <a:ext uri="{FF2B5EF4-FFF2-40B4-BE49-F238E27FC236}">
                <a16:creationId xmlns:a16="http://schemas.microsoft.com/office/drawing/2014/main" id="{72D2975B-9991-1EB8-679A-357EDDB09D3B}"/>
              </a:ext>
            </a:extLst>
          </p:cNvPr>
          <p:cNvCxnSpPr>
            <a:cxnSpLocks/>
            <a:stCxn id="11" idx="1"/>
            <a:endCxn id="22" idx="3"/>
          </p:cNvCxnSpPr>
          <p:nvPr/>
        </p:nvCxnSpPr>
        <p:spPr>
          <a:xfrm rot="10800000">
            <a:off x="4557169" y="1562138"/>
            <a:ext cx="1121866" cy="2229403"/>
          </a:xfrm>
          <a:prstGeom prst="bentConnector3">
            <a:avLst>
              <a:gd name="adj1" fmla="val 64986"/>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2473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A6084C-955F-D764-A24B-96AA338EB32C}"/>
              </a:ext>
            </a:extLst>
          </p:cNvPr>
          <p:cNvPicPr>
            <a:picLocks noChangeAspect="1"/>
          </p:cNvPicPr>
          <p:nvPr/>
        </p:nvPicPr>
        <p:blipFill rotWithShape="1">
          <a:blip r:embed="rId3"/>
          <a:srcRect l="3849"/>
          <a:stretch/>
        </p:blipFill>
        <p:spPr>
          <a:xfrm>
            <a:off x="5531505" y="0"/>
            <a:ext cx="6660495" cy="6858000"/>
          </a:xfrm>
          <a:prstGeom prst="rect">
            <a:avLst/>
          </a:prstGeom>
        </p:spPr>
      </p:pic>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Snow</a:t>
            </a:r>
          </a:p>
        </p:txBody>
      </p:sp>
      <p:sp>
        <p:nvSpPr>
          <p:cNvPr id="25" name="Rectangle 24">
            <a:extLst>
              <a:ext uri="{FF2B5EF4-FFF2-40B4-BE49-F238E27FC236}">
                <a16:creationId xmlns:a16="http://schemas.microsoft.com/office/drawing/2014/main" id="{4D4BAD54-ABE2-DEF6-A7C3-7067AE53B241}"/>
              </a:ext>
            </a:extLst>
          </p:cNvPr>
          <p:cNvSpPr/>
          <p:nvPr/>
        </p:nvSpPr>
        <p:spPr>
          <a:xfrm>
            <a:off x="11054808" y="2665224"/>
            <a:ext cx="1016911" cy="1496731"/>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Subtitle 2">
            <a:extLst>
              <a:ext uri="{FF2B5EF4-FFF2-40B4-BE49-F238E27FC236}">
                <a16:creationId xmlns:a16="http://schemas.microsoft.com/office/drawing/2014/main" id="{C1B4C359-1878-246F-B60A-68FC2AE9F240}"/>
              </a:ext>
            </a:extLst>
          </p:cNvPr>
          <p:cNvSpPr txBox="1">
            <a:spLocks/>
          </p:cNvSpPr>
          <p:nvPr/>
        </p:nvSpPr>
        <p:spPr>
          <a:xfrm>
            <a:off x="10765761" y="1885003"/>
            <a:ext cx="1426239" cy="6457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“mpm_snow_scope” allows one to visualize the firmness or packing property of the snow particles</a:t>
            </a:r>
          </a:p>
          <a:p>
            <a:pPr algn="l"/>
            <a:endParaRPr lang="en-US" sz="1000" dirty="0">
              <a:solidFill>
                <a:srgbClr val="509AB8"/>
              </a:solidFill>
            </a:endParaRPr>
          </a:p>
        </p:txBody>
      </p:sp>
      <p:cxnSp>
        <p:nvCxnSpPr>
          <p:cNvPr id="36" name="Connector: Elbow 35">
            <a:extLst>
              <a:ext uri="{FF2B5EF4-FFF2-40B4-BE49-F238E27FC236}">
                <a16:creationId xmlns:a16="http://schemas.microsoft.com/office/drawing/2014/main" id="{580B9001-997A-F337-4261-DE2B55FCEC0F}"/>
              </a:ext>
            </a:extLst>
          </p:cNvPr>
          <p:cNvCxnSpPr>
            <a:stCxn id="25" idx="2"/>
          </p:cNvCxnSpPr>
          <p:nvPr/>
        </p:nvCxnSpPr>
        <p:spPr>
          <a:xfrm rot="5400000">
            <a:off x="6840334" y="1878791"/>
            <a:ext cx="2439767" cy="7006095"/>
          </a:xfrm>
          <a:prstGeom prst="bentConnector2">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9D26F4A-2199-EFD0-0A11-31C159D0AECA}"/>
              </a:ext>
            </a:extLst>
          </p:cNvPr>
          <p:cNvPicPr>
            <a:picLocks noChangeAspect="1"/>
          </p:cNvPicPr>
          <p:nvPr/>
        </p:nvPicPr>
        <p:blipFill>
          <a:blip r:embed="rId4"/>
          <a:stretch>
            <a:fillRect/>
          </a:stretch>
        </p:blipFill>
        <p:spPr>
          <a:xfrm>
            <a:off x="400265" y="4580201"/>
            <a:ext cx="2019714" cy="2137929"/>
          </a:xfrm>
          <a:prstGeom prst="rect">
            <a:avLst/>
          </a:prstGeom>
        </p:spPr>
      </p:pic>
      <p:pic>
        <p:nvPicPr>
          <p:cNvPr id="7" name="Picture 6">
            <a:extLst>
              <a:ext uri="{FF2B5EF4-FFF2-40B4-BE49-F238E27FC236}">
                <a16:creationId xmlns:a16="http://schemas.microsoft.com/office/drawing/2014/main" id="{14A62A91-DEA6-013A-EDC2-32EFDBA28621}"/>
              </a:ext>
            </a:extLst>
          </p:cNvPr>
          <p:cNvPicPr>
            <a:picLocks noChangeAspect="1"/>
          </p:cNvPicPr>
          <p:nvPr/>
        </p:nvPicPr>
        <p:blipFill>
          <a:blip r:embed="rId5"/>
          <a:stretch>
            <a:fillRect/>
          </a:stretch>
        </p:blipFill>
        <p:spPr>
          <a:xfrm>
            <a:off x="2537457" y="3534111"/>
            <a:ext cx="2019714" cy="3184020"/>
          </a:xfrm>
          <a:prstGeom prst="rect">
            <a:avLst/>
          </a:prstGeom>
        </p:spPr>
      </p:pic>
    </p:spTree>
    <p:extLst>
      <p:ext uri="{BB962C8B-B14F-4D97-AF65-F5344CB8AC3E}">
        <p14:creationId xmlns:p14="http://schemas.microsoft.com/office/powerpoint/2010/main" val="3241311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coherence2">
            <a:hlinkClick r:id="" action="ppaction://media"/>
            <a:extLst>
              <a:ext uri="{FF2B5EF4-FFF2-40B4-BE49-F238E27FC236}">
                <a16:creationId xmlns:a16="http://schemas.microsoft.com/office/drawing/2014/main" id="{A9D96F6E-F1A6-06AF-13EC-6F47E4925BC7}"/>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779266" y="3181128"/>
            <a:ext cx="2625453" cy="2272210"/>
          </a:xfrm>
          <a:prstGeom prst="rect">
            <a:avLst/>
          </a:prstGeom>
        </p:spPr>
      </p:pic>
      <p:pic>
        <p:nvPicPr>
          <p:cNvPr id="5" name="coherence1">
            <a:hlinkClick r:id="" action="ppaction://media"/>
            <a:extLst>
              <a:ext uri="{FF2B5EF4-FFF2-40B4-BE49-F238E27FC236}">
                <a16:creationId xmlns:a16="http://schemas.microsoft.com/office/drawing/2014/main" id="{10E68428-C18C-9C50-7ACF-8474945CE775}"/>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130431" y="3174362"/>
            <a:ext cx="2633271" cy="2278976"/>
          </a:xfrm>
          <a:prstGeom prst="rect">
            <a:avLst/>
          </a:prstGeom>
        </p:spPr>
      </p:pic>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Snow</a:t>
            </a:r>
          </a:p>
        </p:txBody>
      </p:sp>
      <p:sp>
        <p:nvSpPr>
          <p:cNvPr id="10" name="Subtitle 2">
            <a:extLst>
              <a:ext uri="{FF2B5EF4-FFF2-40B4-BE49-F238E27FC236}">
                <a16:creationId xmlns:a16="http://schemas.microsoft.com/office/drawing/2014/main" id="{05D9098F-FEBF-8A16-AFF6-9347EBA608F2}"/>
              </a:ext>
            </a:extLst>
          </p:cNvPr>
          <p:cNvSpPr txBox="1">
            <a:spLocks/>
          </p:cNvSpPr>
          <p:nvPr/>
        </p:nvSpPr>
        <p:spPr>
          <a:xfrm>
            <a:off x="765007" y="5538110"/>
            <a:ext cx="1433015" cy="2510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Cohesion range: 0 - 1</a:t>
            </a:r>
          </a:p>
          <a:p>
            <a:pPr algn="l"/>
            <a:endParaRPr lang="en-US" sz="1000" dirty="0">
              <a:solidFill>
                <a:srgbClr val="509AB8"/>
              </a:solidFill>
            </a:endParaRPr>
          </a:p>
        </p:txBody>
      </p:sp>
      <p:sp>
        <p:nvSpPr>
          <p:cNvPr id="13" name="Subtitle 2">
            <a:extLst>
              <a:ext uri="{FF2B5EF4-FFF2-40B4-BE49-F238E27FC236}">
                <a16:creationId xmlns:a16="http://schemas.microsoft.com/office/drawing/2014/main" id="{086FC62A-3F36-ECCB-3ACC-A6AE6A1B6B31}"/>
              </a:ext>
            </a:extLst>
          </p:cNvPr>
          <p:cNvSpPr txBox="1">
            <a:spLocks/>
          </p:cNvSpPr>
          <p:nvPr/>
        </p:nvSpPr>
        <p:spPr>
          <a:xfrm>
            <a:off x="3360297" y="5538109"/>
            <a:ext cx="1433015" cy="2510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Cohesion range: 0.3 - 2</a:t>
            </a:r>
          </a:p>
          <a:p>
            <a:pPr algn="l"/>
            <a:endParaRPr lang="en-US" sz="1000" dirty="0">
              <a:solidFill>
                <a:srgbClr val="509AB8"/>
              </a:solidFill>
            </a:endParaRPr>
          </a:p>
        </p:txBody>
      </p:sp>
      <p:pic>
        <p:nvPicPr>
          <p:cNvPr id="24" name="Picture 23">
            <a:extLst>
              <a:ext uri="{FF2B5EF4-FFF2-40B4-BE49-F238E27FC236}">
                <a16:creationId xmlns:a16="http://schemas.microsoft.com/office/drawing/2014/main" id="{30B9EB08-4910-20A7-A6C0-6D2FD7C109E2}"/>
              </a:ext>
            </a:extLst>
          </p:cNvPr>
          <p:cNvPicPr>
            <a:picLocks noChangeAspect="1"/>
          </p:cNvPicPr>
          <p:nvPr/>
        </p:nvPicPr>
        <p:blipFill>
          <a:blip r:embed="rId9"/>
          <a:stretch>
            <a:fillRect/>
          </a:stretch>
        </p:blipFill>
        <p:spPr>
          <a:xfrm>
            <a:off x="3999458" y="1352924"/>
            <a:ext cx="1220976" cy="1676693"/>
          </a:xfrm>
          <a:prstGeom prst="rect">
            <a:avLst/>
          </a:prstGeom>
        </p:spPr>
      </p:pic>
      <p:pic>
        <p:nvPicPr>
          <p:cNvPr id="27" name="Picture 26">
            <a:extLst>
              <a:ext uri="{FF2B5EF4-FFF2-40B4-BE49-F238E27FC236}">
                <a16:creationId xmlns:a16="http://schemas.microsoft.com/office/drawing/2014/main" id="{A04DA7D0-60CD-7310-126E-2D2B75D3E060}"/>
              </a:ext>
            </a:extLst>
          </p:cNvPr>
          <p:cNvPicPr>
            <a:picLocks noChangeAspect="1"/>
          </p:cNvPicPr>
          <p:nvPr/>
        </p:nvPicPr>
        <p:blipFill>
          <a:blip r:embed="rId10"/>
          <a:stretch>
            <a:fillRect/>
          </a:stretch>
        </p:blipFill>
        <p:spPr>
          <a:xfrm>
            <a:off x="1336603" y="1352924"/>
            <a:ext cx="1240411" cy="1676694"/>
          </a:xfrm>
          <a:prstGeom prst="rect">
            <a:avLst/>
          </a:prstGeom>
        </p:spPr>
      </p:pic>
      <p:sp>
        <p:nvSpPr>
          <p:cNvPr id="29" name="Rectangle 28">
            <a:extLst>
              <a:ext uri="{FF2B5EF4-FFF2-40B4-BE49-F238E27FC236}">
                <a16:creationId xmlns:a16="http://schemas.microsoft.com/office/drawing/2014/main" id="{98D694F3-C0FD-3CBE-1CDE-E0C712F44BE7}"/>
              </a:ext>
            </a:extLst>
          </p:cNvPr>
          <p:cNvSpPr/>
          <p:nvPr/>
        </p:nvSpPr>
        <p:spPr>
          <a:xfrm>
            <a:off x="222036" y="1226219"/>
            <a:ext cx="2443770" cy="4625121"/>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
        <p:nvSpPr>
          <p:cNvPr id="30" name="Rectangle 29">
            <a:extLst>
              <a:ext uri="{FF2B5EF4-FFF2-40B4-BE49-F238E27FC236}">
                <a16:creationId xmlns:a16="http://schemas.microsoft.com/office/drawing/2014/main" id="{1EC13646-2222-061E-6F8D-BB4414942341}"/>
              </a:ext>
            </a:extLst>
          </p:cNvPr>
          <p:cNvSpPr/>
          <p:nvPr/>
        </p:nvSpPr>
        <p:spPr>
          <a:xfrm>
            <a:off x="2870108" y="1226219"/>
            <a:ext cx="2443770" cy="4625121"/>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pic>
        <p:nvPicPr>
          <p:cNvPr id="3" name="Picture 2">
            <a:extLst>
              <a:ext uri="{FF2B5EF4-FFF2-40B4-BE49-F238E27FC236}">
                <a16:creationId xmlns:a16="http://schemas.microsoft.com/office/drawing/2014/main" id="{192DC122-5F3B-1AC1-F170-F6BA8D9E4010}"/>
              </a:ext>
            </a:extLst>
          </p:cNvPr>
          <p:cNvPicPr>
            <a:picLocks noChangeAspect="1"/>
          </p:cNvPicPr>
          <p:nvPr/>
        </p:nvPicPr>
        <p:blipFill rotWithShape="1">
          <a:blip r:embed="rId11"/>
          <a:srcRect l="3849"/>
          <a:stretch/>
        </p:blipFill>
        <p:spPr>
          <a:xfrm>
            <a:off x="5531505" y="0"/>
            <a:ext cx="6660495" cy="6858000"/>
          </a:xfrm>
          <a:prstGeom prst="rect">
            <a:avLst/>
          </a:prstGeom>
        </p:spPr>
      </p:pic>
    </p:spTree>
    <p:extLst>
      <p:ext uri="{BB962C8B-B14F-4D97-AF65-F5344CB8AC3E}">
        <p14:creationId xmlns:p14="http://schemas.microsoft.com/office/powerpoint/2010/main" val="2477968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766"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276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5"/>
                </p:tgtEl>
              </p:cMediaNode>
            </p:video>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5"/>
                                        </p:tgtEl>
                                      </p:cBhvr>
                                    </p:cmd>
                                  </p:childTnLst>
                                </p:cTn>
                              </p:par>
                            </p:childTnLst>
                          </p:cTn>
                        </p:par>
                      </p:childTnLst>
                    </p:cTn>
                  </p:par>
                </p:childTnLst>
              </p:cTn>
              <p:nextCondLst>
                <p:cond evt="onClick" delay="0">
                  <p:tgtEl>
                    <p:spTgt spid="5"/>
                  </p:tgtEl>
                </p:cond>
              </p:nextCondLst>
            </p:seq>
            <p:video>
              <p:cMediaNode vol="80000">
                <p:cTn id="17" fill="hold" display="0">
                  <p:stCondLst>
                    <p:cond delay="indefinite"/>
                  </p:stCondLst>
                </p:cTn>
                <p:tgtEl>
                  <p:spTgt spid="7"/>
                </p:tgtEl>
              </p:cMediaNode>
            </p:video>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Snow</a:t>
            </a:r>
          </a:p>
        </p:txBody>
      </p:sp>
      <p:pic>
        <p:nvPicPr>
          <p:cNvPr id="10" name="monster_movement">
            <a:hlinkClick r:id="" action="ppaction://media"/>
            <a:extLst>
              <a:ext uri="{FF2B5EF4-FFF2-40B4-BE49-F238E27FC236}">
                <a16:creationId xmlns:a16="http://schemas.microsoft.com/office/drawing/2014/main" id="{7CA915DC-45D2-4E99-8666-B33AFD368EFD}"/>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7212" t="13862" r="17003" b="15824"/>
          <a:stretch/>
        </p:blipFill>
        <p:spPr>
          <a:xfrm>
            <a:off x="368489" y="409433"/>
            <a:ext cx="3321297" cy="3072266"/>
          </a:xfrm>
          <a:prstGeom prst="rect">
            <a:avLst/>
          </a:prstGeom>
        </p:spPr>
      </p:pic>
      <p:pic>
        <p:nvPicPr>
          <p:cNvPr id="12" name="Picture 11">
            <a:extLst>
              <a:ext uri="{FF2B5EF4-FFF2-40B4-BE49-F238E27FC236}">
                <a16:creationId xmlns:a16="http://schemas.microsoft.com/office/drawing/2014/main" id="{E3FC6544-6137-4871-ACB1-F1803DC196AE}"/>
              </a:ext>
            </a:extLst>
          </p:cNvPr>
          <p:cNvPicPr>
            <a:picLocks noChangeAspect="1"/>
          </p:cNvPicPr>
          <p:nvPr/>
        </p:nvPicPr>
        <p:blipFill>
          <a:blip r:embed="rId6"/>
          <a:stretch>
            <a:fillRect/>
          </a:stretch>
        </p:blipFill>
        <p:spPr>
          <a:xfrm>
            <a:off x="4531823" y="508000"/>
            <a:ext cx="7660177" cy="6349999"/>
          </a:xfrm>
          <a:prstGeom prst="rect">
            <a:avLst/>
          </a:prstGeom>
        </p:spPr>
      </p:pic>
      <p:sp>
        <p:nvSpPr>
          <p:cNvPr id="14" name="Rectangle 13">
            <a:extLst>
              <a:ext uri="{FF2B5EF4-FFF2-40B4-BE49-F238E27FC236}">
                <a16:creationId xmlns:a16="http://schemas.microsoft.com/office/drawing/2014/main" id="{FF043F6D-13EC-5251-2C28-227BA9725AAD}"/>
              </a:ext>
            </a:extLst>
          </p:cNvPr>
          <p:cNvSpPr/>
          <p:nvPr/>
        </p:nvSpPr>
        <p:spPr>
          <a:xfrm>
            <a:off x="7888406" y="3642436"/>
            <a:ext cx="796119" cy="665708"/>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4" name="Connector: Elbow 23">
            <a:extLst>
              <a:ext uri="{FF2B5EF4-FFF2-40B4-BE49-F238E27FC236}">
                <a16:creationId xmlns:a16="http://schemas.microsoft.com/office/drawing/2014/main" id="{82A1D9E6-328C-B48B-0861-4580EC7019A8}"/>
              </a:ext>
            </a:extLst>
          </p:cNvPr>
          <p:cNvCxnSpPr>
            <a:cxnSpLocks/>
            <a:endCxn id="10" idx="3"/>
          </p:cNvCxnSpPr>
          <p:nvPr/>
        </p:nvCxnSpPr>
        <p:spPr>
          <a:xfrm rot="10800000">
            <a:off x="3689787" y="1945567"/>
            <a:ext cx="4198625" cy="2194257"/>
          </a:xfrm>
          <a:prstGeom prst="bentConnector3">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Subtitle 2">
            <a:extLst>
              <a:ext uri="{FF2B5EF4-FFF2-40B4-BE49-F238E27FC236}">
                <a16:creationId xmlns:a16="http://schemas.microsoft.com/office/drawing/2014/main" id="{EA9B2F06-7AA2-2976-8EB4-47FB1759CB55}"/>
              </a:ext>
            </a:extLst>
          </p:cNvPr>
          <p:cNvSpPr txBox="1">
            <a:spLocks/>
          </p:cNvSpPr>
          <p:nvPr/>
        </p:nvSpPr>
        <p:spPr>
          <a:xfrm>
            <a:off x="3649056" y="1682469"/>
            <a:ext cx="923498" cy="26688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Ground plane</a:t>
            </a:r>
          </a:p>
          <a:p>
            <a:pPr algn="l"/>
            <a:endParaRPr lang="en-US" sz="1000" dirty="0">
              <a:solidFill>
                <a:srgbClr val="509AB8"/>
              </a:solidFill>
            </a:endParaRPr>
          </a:p>
        </p:txBody>
      </p:sp>
      <p:sp>
        <p:nvSpPr>
          <p:cNvPr id="31" name="Rectangle 30">
            <a:extLst>
              <a:ext uri="{FF2B5EF4-FFF2-40B4-BE49-F238E27FC236}">
                <a16:creationId xmlns:a16="http://schemas.microsoft.com/office/drawing/2014/main" id="{9094E000-BC96-E95A-A5E6-C5B10E939C55}"/>
              </a:ext>
            </a:extLst>
          </p:cNvPr>
          <p:cNvSpPr/>
          <p:nvPr/>
        </p:nvSpPr>
        <p:spPr>
          <a:xfrm>
            <a:off x="4723036" y="4221707"/>
            <a:ext cx="1836988" cy="809767"/>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5" name="Connector: Elbow 34">
            <a:extLst>
              <a:ext uri="{FF2B5EF4-FFF2-40B4-BE49-F238E27FC236}">
                <a16:creationId xmlns:a16="http://schemas.microsoft.com/office/drawing/2014/main" id="{B651709B-0FD6-EAC5-D30F-73F82121BADB}"/>
              </a:ext>
            </a:extLst>
          </p:cNvPr>
          <p:cNvCxnSpPr>
            <a:cxnSpLocks/>
            <a:stCxn id="31" idx="1"/>
          </p:cNvCxnSpPr>
          <p:nvPr/>
        </p:nvCxnSpPr>
        <p:spPr>
          <a:xfrm rot="10800000">
            <a:off x="2638568" y="2772393"/>
            <a:ext cx="2084469" cy="1854199"/>
          </a:xfrm>
          <a:prstGeom prst="bentConnector3">
            <a:avLst>
              <a:gd name="adj1" fmla="val 18136"/>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Subtitle 2">
            <a:extLst>
              <a:ext uri="{FF2B5EF4-FFF2-40B4-BE49-F238E27FC236}">
                <a16:creationId xmlns:a16="http://schemas.microsoft.com/office/drawing/2014/main" id="{75C869E3-57D1-3A83-D6CF-082BA7BC7279}"/>
              </a:ext>
            </a:extLst>
          </p:cNvPr>
          <p:cNvSpPr txBox="1">
            <a:spLocks/>
          </p:cNvSpPr>
          <p:nvPr/>
        </p:nvSpPr>
        <p:spPr>
          <a:xfrm>
            <a:off x="2638567" y="2358790"/>
            <a:ext cx="1952540" cy="26688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Set the monster as another collider in addition to the plane</a:t>
            </a:r>
          </a:p>
          <a:p>
            <a:pPr algn="l"/>
            <a:endParaRPr lang="en-US" sz="1000" dirty="0">
              <a:solidFill>
                <a:srgbClr val="509AB8"/>
              </a:solidFill>
            </a:endParaRPr>
          </a:p>
        </p:txBody>
      </p:sp>
      <p:sp>
        <p:nvSpPr>
          <p:cNvPr id="42" name="Subtitle 2">
            <a:extLst>
              <a:ext uri="{FF2B5EF4-FFF2-40B4-BE49-F238E27FC236}">
                <a16:creationId xmlns:a16="http://schemas.microsoft.com/office/drawing/2014/main" id="{D46DA736-FDF3-29E4-6DEA-6937A612580B}"/>
              </a:ext>
            </a:extLst>
          </p:cNvPr>
          <p:cNvSpPr txBox="1">
            <a:spLocks/>
          </p:cNvSpPr>
          <p:nvPr/>
        </p:nvSpPr>
        <p:spPr>
          <a:xfrm>
            <a:off x="4607484" y="6072498"/>
            <a:ext cx="1952540" cy="26688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Animate the monster</a:t>
            </a:r>
          </a:p>
          <a:p>
            <a:pPr algn="l"/>
            <a:endParaRPr lang="en-US" sz="1000" dirty="0">
              <a:solidFill>
                <a:srgbClr val="509AB8"/>
              </a:solidFill>
            </a:endParaRPr>
          </a:p>
        </p:txBody>
      </p:sp>
      <p:sp>
        <p:nvSpPr>
          <p:cNvPr id="43" name="Rectangle 42">
            <a:extLst>
              <a:ext uri="{FF2B5EF4-FFF2-40B4-BE49-F238E27FC236}">
                <a16:creationId xmlns:a16="http://schemas.microsoft.com/office/drawing/2014/main" id="{AA506F26-53C1-D76E-70C4-96CA798DE6B7}"/>
              </a:ext>
            </a:extLst>
          </p:cNvPr>
          <p:cNvSpPr/>
          <p:nvPr/>
        </p:nvSpPr>
        <p:spPr>
          <a:xfrm>
            <a:off x="4739440" y="5191459"/>
            <a:ext cx="828847" cy="854499"/>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36314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Snow</a:t>
            </a:r>
          </a:p>
        </p:txBody>
      </p:sp>
      <p:pic>
        <p:nvPicPr>
          <p:cNvPr id="12" name="Picture 11">
            <a:extLst>
              <a:ext uri="{FF2B5EF4-FFF2-40B4-BE49-F238E27FC236}">
                <a16:creationId xmlns:a16="http://schemas.microsoft.com/office/drawing/2014/main" id="{E3FC6544-6137-4871-ACB1-F1803DC196AE}"/>
              </a:ext>
            </a:extLst>
          </p:cNvPr>
          <p:cNvPicPr>
            <a:picLocks noChangeAspect="1"/>
          </p:cNvPicPr>
          <p:nvPr/>
        </p:nvPicPr>
        <p:blipFill>
          <a:blip r:embed="rId5"/>
          <a:stretch>
            <a:fillRect/>
          </a:stretch>
        </p:blipFill>
        <p:spPr>
          <a:xfrm>
            <a:off x="4531823" y="508000"/>
            <a:ext cx="7660177" cy="6349999"/>
          </a:xfrm>
          <a:prstGeom prst="rect">
            <a:avLst/>
          </a:prstGeom>
        </p:spPr>
      </p:pic>
      <p:pic>
        <p:nvPicPr>
          <p:cNvPr id="2" name="snow_render_revised">
            <a:hlinkClick r:id="" action="ppaction://media"/>
            <a:extLst>
              <a:ext uri="{FF2B5EF4-FFF2-40B4-BE49-F238E27FC236}">
                <a16:creationId xmlns:a16="http://schemas.microsoft.com/office/drawing/2014/main" id="{4AD43497-A17A-4494-CCB9-4F5B4B9F9E8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38657" y="1616601"/>
            <a:ext cx="4188316" cy="3624797"/>
          </a:xfrm>
          <a:prstGeom prst="rect">
            <a:avLst/>
          </a:prstGeom>
        </p:spPr>
      </p:pic>
    </p:spTree>
    <p:extLst>
      <p:ext uri="{BB962C8B-B14F-4D97-AF65-F5344CB8AC3E}">
        <p14:creationId xmlns:p14="http://schemas.microsoft.com/office/powerpoint/2010/main" val="3922134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5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Cloth</a:t>
            </a:r>
          </a:p>
        </p:txBody>
      </p:sp>
      <p:pic>
        <p:nvPicPr>
          <p:cNvPr id="10" name="Picture 9">
            <a:extLst>
              <a:ext uri="{FF2B5EF4-FFF2-40B4-BE49-F238E27FC236}">
                <a16:creationId xmlns:a16="http://schemas.microsoft.com/office/drawing/2014/main" id="{EA044A3E-5951-A495-9F30-6DC1D87BA0C9}"/>
              </a:ext>
            </a:extLst>
          </p:cNvPr>
          <p:cNvPicPr>
            <a:picLocks noChangeAspect="1"/>
          </p:cNvPicPr>
          <p:nvPr/>
        </p:nvPicPr>
        <p:blipFill rotWithShape="1">
          <a:blip r:embed="rId3"/>
          <a:srcRect l="3089" r="4304"/>
          <a:stretch/>
        </p:blipFill>
        <p:spPr>
          <a:xfrm>
            <a:off x="1221383" y="2367997"/>
            <a:ext cx="2894384" cy="1884167"/>
          </a:xfrm>
          <a:prstGeom prst="rect">
            <a:avLst/>
          </a:prstGeom>
        </p:spPr>
      </p:pic>
      <p:pic>
        <p:nvPicPr>
          <p:cNvPr id="14" name="Picture 13">
            <a:extLst>
              <a:ext uri="{FF2B5EF4-FFF2-40B4-BE49-F238E27FC236}">
                <a16:creationId xmlns:a16="http://schemas.microsoft.com/office/drawing/2014/main" id="{0004B913-EC83-CD80-7C16-30734DF7FDC6}"/>
              </a:ext>
            </a:extLst>
          </p:cNvPr>
          <p:cNvPicPr>
            <a:picLocks noChangeAspect="1"/>
          </p:cNvPicPr>
          <p:nvPr/>
        </p:nvPicPr>
        <p:blipFill>
          <a:blip r:embed="rId4"/>
          <a:stretch>
            <a:fillRect/>
          </a:stretch>
        </p:blipFill>
        <p:spPr>
          <a:xfrm>
            <a:off x="4800553" y="2367997"/>
            <a:ext cx="3185472" cy="1897529"/>
          </a:xfrm>
          <a:prstGeom prst="rect">
            <a:avLst/>
          </a:prstGeom>
        </p:spPr>
      </p:pic>
      <p:pic>
        <p:nvPicPr>
          <p:cNvPr id="15" name="Picture 14">
            <a:extLst>
              <a:ext uri="{FF2B5EF4-FFF2-40B4-BE49-F238E27FC236}">
                <a16:creationId xmlns:a16="http://schemas.microsoft.com/office/drawing/2014/main" id="{D26DAA93-4D6D-4BC8-DAE5-7D1778A41672}"/>
              </a:ext>
            </a:extLst>
          </p:cNvPr>
          <p:cNvPicPr>
            <a:picLocks noChangeAspect="1"/>
          </p:cNvPicPr>
          <p:nvPr/>
        </p:nvPicPr>
        <p:blipFill rotWithShape="1">
          <a:blip r:embed="rId5"/>
          <a:srcRect l="1340" r="4513" b="4456"/>
          <a:stretch/>
        </p:blipFill>
        <p:spPr>
          <a:xfrm>
            <a:off x="8670811" y="2426104"/>
            <a:ext cx="2853911" cy="1605844"/>
          </a:xfrm>
          <a:prstGeom prst="rect">
            <a:avLst/>
          </a:prstGeom>
        </p:spPr>
      </p:pic>
    </p:spTree>
    <p:extLst>
      <p:ext uri="{BB962C8B-B14F-4D97-AF65-F5344CB8AC3E}">
        <p14:creationId xmlns:p14="http://schemas.microsoft.com/office/powerpoint/2010/main" val="1068621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Cloth</a:t>
            </a:r>
          </a:p>
        </p:txBody>
      </p:sp>
      <p:pic>
        <p:nvPicPr>
          <p:cNvPr id="4" name="Picture 3">
            <a:extLst>
              <a:ext uri="{FF2B5EF4-FFF2-40B4-BE49-F238E27FC236}">
                <a16:creationId xmlns:a16="http://schemas.microsoft.com/office/drawing/2014/main" id="{2AAE5439-AD1A-EABC-4127-A8DE3D2D656A}"/>
              </a:ext>
            </a:extLst>
          </p:cNvPr>
          <p:cNvPicPr>
            <a:picLocks noChangeAspect="1"/>
          </p:cNvPicPr>
          <p:nvPr/>
        </p:nvPicPr>
        <p:blipFill>
          <a:blip r:embed="rId3"/>
          <a:stretch>
            <a:fillRect/>
          </a:stretch>
        </p:blipFill>
        <p:spPr>
          <a:xfrm>
            <a:off x="1332761" y="2081947"/>
            <a:ext cx="2907104" cy="1985228"/>
          </a:xfrm>
          <a:prstGeom prst="rect">
            <a:avLst/>
          </a:prstGeom>
        </p:spPr>
      </p:pic>
      <p:pic>
        <p:nvPicPr>
          <p:cNvPr id="6" name="Picture 5">
            <a:extLst>
              <a:ext uri="{FF2B5EF4-FFF2-40B4-BE49-F238E27FC236}">
                <a16:creationId xmlns:a16="http://schemas.microsoft.com/office/drawing/2014/main" id="{F788BBEE-B3CF-B3A0-F8B8-B25A24B8AA12}"/>
              </a:ext>
            </a:extLst>
          </p:cNvPr>
          <p:cNvPicPr>
            <a:picLocks noChangeAspect="1"/>
          </p:cNvPicPr>
          <p:nvPr/>
        </p:nvPicPr>
        <p:blipFill>
          <a:blip r:embed="rId4"/>
          <a:stretch>
            <a:fillRect/>
          </a:stretch>
        </p:blipFill>
        <p:spPr>
          <a:xfrm>
            <a:off x="5804720" y="508001"/>
            <a:ext cx="6074280" cy="6083110"/>
          </a:xfrm>
          <a:prstGeom prst="rect">
            <a:avLst/>
          </a:prstGeom>
        </p:spPr>
      </p:pic>
      <p:sp>
        <p:nvSpPr>
          <p:cNvPr id="7" name="Arrow: Right 6">
            <a:extLst>
              <a:ext uri="{FF2B5EF4-FFF2-40B4-BE49-F238E27FC236}">
                <a16:creationId xmlns:a16="http://schemas.microsoft.com/office/drawing/2014/main" id="{B229C959-9ACB-0DCB-1777-4373BD3ACFA0}"/>
              </a:ext>
            </a:extLst>
          </p:cNvPr>
          <p:cNvSpPr/>
          <p:nvPr/>
        </p:nvSpPr>
        <p:spPr>
          <a:xfrm>
            <a:off x="4674008" y="2966638"/>
            <a:ext cx="696568" cy="215846"/>
          </a:xfrm>
          <a:prstGeom prst="rightArrow">
            <a:avLst>
              <a:gd name="adj1" fmla="val 28181"/>
              <a:gd name="adj2" fmla="val 67157"/>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ubtitle 2">
            <a:extLst>
              <a:ext uri="{FF2B5EF4-FFF2-40B4-BE49-F238E27FC236}">
                <a16:creationId xmlns:a16="http://schemas.microsoft.com/office/drawing/2014/main" id="{E08627A0-0992-259E-BEAD-30BA28088FE4}"/>
              </a:ext>
            </a:extLst>
          </p:cNvPr>
          <p:cNvSpPr txBox="1">
            <a:spLocks/>
          </p:cNvSpPr>
          <p:nvPr/>
        </p:nvSpPr>
        <p:spPr>
          <a:xfrm>
            <a:off x="11022005" y="139870"/>
            <a:ext cx="1018161" cy="2598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solidFill>
                  <a:srgbClr val="509AB8"/>
                </a:solidFill>
              </a:rPr>
              <a:t>Basic setup</a:t>
            </a:r>
          </a:p>
          <a:p>
            <a:pPr algn="l"/>
            <a:endParaRPr lang="en-US" sz="1400" dirty="0">
              <a:solidFill>
                <a:srgbClr val="509AB8"/>
              </a:solidFill>
            </a:endParaRPr>
          </a:p>
        </p:txBody>
      </p:sp>
    </p:spTree>
    <p:extLst>
      <p:ext uri="{BB962C8B-B14F-4D97-AF65-F5344CB8AC3E}">
        <p14:creationId xmlns:p14="http://schemas.microsoft.com/office/powerpoint/2010/main" val="26121925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Cloth</a:t>
            </a:r>
          </a:p>
        </p:txBody>
      </p:sp>
      <p:pic>
        <p:nvPicPr>
          <p:cNvPr id="3" name="Picture 2">
            <a:extLst>
              <a:ext uri="{FF2B5EF4-FFF2-40B4-BE49-F238E27FC236}">
                <a16:creationId xmlns:a16="http://schemas.microsoft.com/office/drawing/2014/main" id="{4F200052-90B6-B391-A1A0-95C1BD28D54A}"/>
              </a:ext>
            </a:extLst>
          </p:cNvPr>
          <p:cNvPicPr>
            <a:picLocks noGrp="1" noRot="1" noChangeAspect="1" noMove="1" noResize="1" noEditPoints="1" noAdjustHandles="1" noChangeArrowheads="1" noChangeShapeType="1" noCrop="1"/>
          </p:cNvPicPr>
          <p:nvPr/>
        </p:nvPicPr>
        <p:blipFill>
          <a:blip r:embed="rId3"/>
          <a:stretch>
            <a:fillRect/>
          </a:stretch>
        </p:blipFill>
        <p:spPr>
          <a:xfrm>
            <a:off x="4621205" y="508199"/>
            <a:ext cx="7356205" cy="6067060"/>
          </a:xfrm>
          <a:prstGeom prst="rect">
            <a:avLst/>
          </a:prstGeom>
        </p:spPr>
      </p:pic>
      <p:sp>
        <p:nvSpPr>
          <p:cNvPr id="5" name="Rectangle 4">
            <a:extLst>
              <a:ext uri="{FF2B5EF4-FFF2-40B4-BE49-F238E27FC236}">
                <a16:creationId xmlns:a16="http://schemas.microsoft.com/office/drawing/2014/main" id="{02CF9656-7479-C12A-DEF4-EB687D1635F2}"/>
              </a:ext>
            </a:extLst>
          </p:cNvPr>
          <p:cNvSpPr/>
          <p:nvPr/>
        </p:nvSpPr>
        <p:spPr>
          <a:xfrm>
            <a:off x="5895764" y="2458515"/>
            <a:ext cx="1173409" cy="3999691"/>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Subtitle 2">
            <a:extLst>
              <a:ext uri="{FF2B5EF4-FFF2-40B4-BE49-F238E27FC236}">
                <a16:creationId xmlns:a16="http://schemas.microsoft.com/office/drawing/2014/main" id="{2D49348D-70B3-80CE-186A-9784BE83397A}"/>
              </a:ext>
            </a:extLst>
          </p:cNvPr>
          <p:cNvSpPr txBox="1">
            <a:spLocks/>
          </p:cNvSpPr>
          <p:nvPr/>
        </p:nvSpPr>
        <p:spPr>
          <a:xfrm>
            <a:off x="4649567" y="3294405"/>
            <a:ext cx="1217835" cy="39670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Create 4 spheres and set them as the constraints to fix the corners of the cloth</a:t>
            </a:r>
          </a:p>
          <a:p>
            <a:pPr algn="l"/>
            <a:endParaRPr lang="en-US" sz="1000" dirty="0">
              <a:solidFill>
                <a:srgbClr val="509AB8"/>
              </a:solidFill>
            </a:endParaRPr>
          </a:p>
        </p:txBody>
      </p:sp>
      <p:pic>
        <p:nvPicPr>
          <p:cNvPr id="11" name="Picture 10">
            <a:extLst>
              <a:ext uri="{FF2B5EF4-FFF2-40B4-BE49-F238E27FC236}">
                <a16:creationId xmlns:a16="http://schemas.microsoft.com/office/drawing/2014/main" id="{7BFFE992-7B8C-AA21-B754-AB9D09738E90}"/>
              </a:ext>
            </a:extLst>
          </p:cNvPr>
          <p:cNvPicPr>
            <a:picLocks noChangeAspect="1"/>
          </p:cNvPicPr>
          <p:nvPr/>
        </p:nvPicPr>
        <p:blipFill>
          <a:blip r:embed="rId4"/>
          <a:stretch>
            <a:fillRect/>
          </a:stretch>
        </p:blipFill>
        <p:spPr>
          <a:xfrm>
            <a:off x="664666" y="4125051"/>
            <a:ext cx="3098944" cy="1937462"/>
          </a:xfrm>
          <a:prstGeom prst="rect">
            <a:avLst/>
          </a:prstGeom>
        </p:spPr>
      </p:pic>
      <p:pic>
        <p:nvPicPr>
          <p:cNvPr id="13" name="Picture 12">
            <a:extLst>
              <a:ext uri="{FF2B5EF4-FFF2-40B4-BE49-F238E27FC236}">
                <a16:creationId xmlns:a16="http://schemas.microsoft.com/office/drawing/2014/main" id="{F7F716BC-F1F7-E760-0E31-A6B9FFD712D7}"/>
              </a:ext>
            </a:extLst>
          </p:cNvPr>
          <p:cNvPicPr>
            <a:picLocks noChangeAspect="1"/>
          </p:cNvPicPr>
          <p:nvPr/>
        </p:nvPicPr>
        <p:blipFill>
          <a:blip r:embed="rId5"/>
          <a:stretch>
            <a:fillRect/>
          </a:stretch>
        </p:blipFill>
        <p:spPr>
          <a:xfrm>
            <a:off x="664666" y="1279340"/>
            <a:ext cx="3022092" cy="1968471"/>
          </a:xfrm>
          <a:prstGeom prst="rect">
            <a:avLst/>
          </a:prstGeom>
        </p:spPr>
      </p:pic>
      <p:sp>
        <p:nvSpPr>
          <p:cNvPr id="14" name="Arrow: Right 13">
            <a:extLst>
              <a:ext uri="{FF2B5EF4-FFF2-40B4-BE49-F238E27FC236}">
                <a16:creationId xmlns:a16="http://schemas.microsoft.com/office/drawing/2014/main" id="{579E898C-3D5E-5A1F-3CC1-36145FCA036D}"/>
              </a:ext>
            </a:extLst>
          </p:cNvPr>
          <p:cNvSpPr/>
          <p:nvPr/>
        </p:nvSpPr>
        <p:spPr>
          <a:xfrm rot="5400000">
            <a:off x="1801811" y="3525979"/>
            <a:ext cx="570204" cy="234788"/>
          </a:xfrm>
          <a:prstGeom prst="rightArrow">
            <a:avLst>
              <a:gd name="adj1" fmla="val 28181"/>
              <a:gd name="adj2" fmla="val 6715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B73AC7F2-5FEE-1CCA-538D-B70E39BE41F0}"/>
              </a:ext>
            </a:extLst>
          </p:cNvPr>
          <p:cNvSpPr/>
          <p:nvPr/>
        </p:nvSpPr>
        <p:spPr>
          <a:xfrm>
            <a:off x="4698057" y="1088921"/>
            <a:ext cx="968763" cy="1072016"/>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Connector: Elbow 16">
            <a:extLst>
              <a:ext uri="{FF2B5EF4-FFF2-40B4-BE49-F238E27FC236}">
                <a16:creationId xmlns:a16="http://schemas.microsoft.com/office/drawing/2014/main" id="{790C62C1-F002-21FE-3FDA-3045E429D412}"/>
              </a:ext>
            </a:extLst>
          </p:cNvPr>
          <p:cNvCxnSpPr>
            <a:stCxn id="15" idx="1"/>
          </p:cNvCxnSpPr>
          <p:nvPr/>
        </p:nvCxnSpPr>
        <p:spPr>
          <a:xfrm rot="10800000" flipV="1">
            <a:off x="2964625" y="1624929"/>
            <a:ext cx="1733433" cy="302282"/>
          </a:xfrm>
          <a:prstGeom prst="bentConnector3">
            <a:avLst/>
          </a:prstGeom>
          <a:ln w="9525">
            <a:solidFill>
              <a:srgbClr val="509AB8"/>
            </a:solidFill>
            <a:prstDash val="dash"/>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19" name="Connector: Elbow 18">
            <a:extLst>
              <a:ext uri="{FF2B5EF4-FFF2-40B4-BE49-F238E27FC236}">
                <a16:creationId xmlns:a16="http://schemas.microsoft.com/office/drawing/2014/main" id="{F538E6BF-77E8-8295-597B-00B3992C50FD}"/>
              </a:ext>
            </a:extLst>
          </p:cNvPr>
          <p:cNvCxnSpPr>
            <a:cxnSpLocks/>
          </p:cNvCxnSpPr>
          <p:nvPr/>
        </p:nvCxnSpPr>
        <p:spPr>
          <a:xfrm rot="10800000">
            <a:off x="3486186" y="2196129"/>
            <a:ext cx="2409579" cy="1061038"/>
          </a:xfrm>
          <a:prstGeom prst="bentConnector2">
            <a:avLst/>
          </a:prstGeom>
          <a:ln w="9525">
            <a:solidFill>
              <a:srgbClr val="509AB8"/>
            </a:solidFill>
            <a:prstDash val="dash"/>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23" name="Subtitle 2">
            <a:extLst>
              <a:ext uri="{FF2B5EF4-FFF2-40B4-BE49-F238E27FC236}">
                <a16:creationId xmlns:a16="http://schemas.microsoft.com/office/drawing/2014/main" id="{041E414D-1D2C-5639-DE1F-D8B679DFCBB4}"/>
              </a:ext>
            </a:extLst>
          </p:cNvPr>
          <p:cNvSpPr txBox="1">
            <a:spLocks/>
          </p:cNvSpPr>
          <p:nvPr/>
        </p:nvSpPr>
        <p:spPr>
          <a:xfrm>
            <a:off x="4607484" y="2189830"/>
            <a:ext cx="1288280" cy="24629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Source geometry for making the cloth</a:t>
            </a:r>
          </a:p>
          <a:p>
            <a:pPr algn="l"/>
            <a:endParaRPr lang="en-US" sz="1000" dirty="0">
              <a:solidFill>
                <a:srgbClr val="509AB8"/>
              </a:solidFill>
            </a:endParaRPr>
          </a:p>
        </p:txBody>
      </p:sp>
      <p:sp>
        <p:nvSpPr>
          <p:cNvPr id="24" name="Subtitle 2">
            <a:extLst>
              <a:ext uri="{FF2B5EF4-FFF2-40B4-BE49-F238E27FC236}">
                <a16:creationId xmlns:a16="http://schemas.microsoft.com/office/drawing/2014/main" id="{84D00CA4-97C7-0656-B2FF-5918D44D701C}"/>
              </a:ext>
            </a:extLst>
          </p:cNvPr>
          <p:cNvSpPr txBox="1">
            <a:spLocks/>
          </p:cNvSpPr>
          <p:nvPr/>
        </p:nvSpPr>
        <p:spPr>
          <a:xfrm>
            <a:off x="11022005" y="139870"/>
            <a:ext cx="1018161" cy="2598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solidFill>
                  <a:srgbClr val="509AB8"/>
                </a:solidFill>
              </a:rPr>
              <a:t>Constraints</a:t>
            </a:r>
          </a:p>
          <a:p>
            <a:pPr algn="l"/>
            <a:endParaRPr lang="en-US" sz="1400" dirty="0">
              <a:solidFill>
                <a:srgbClr val="509AB8"/>
              </a:solidFill>
            </a:endParaRPr>
          </a:p>
        </p:txBody>
      </p:sp>
    </p:spTree>
    <p:extLst>
      <p:ext uri="{BB962C8B-B14F-4D97-AF65-F5344CB8AC3E}">
        <p14:creationId xmlns:p14="http://schemas.microsoft.com/office/powerpoint/2010/main" val="3964270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Cloth</a:t>
            </a:r>
          </a:p>
        </p:txBody>
      </p:sp>
      <p:pic>
        <p:nvPicPr>
          <p:cNvPr id="3" name="Picture 2">
            <a:extLst>
              <a:ext uri="{FF2B5EF4-FFF2-40B4-BE49-F238E27FC236}">
                <a16:creationId xmlns:a16="http://schemas.microsoft.com/office/drawing/2014/main" id="{4F200052-90B6-B391-A1A0-95C1BD28D54A}"/>
              </a:ext>
            </a:extLst>
          </p:cNvPr>
          <p:cNvPicPr>
            <a:picLocks noGrp="1" noRot="1" noChangeAspect="1" noMove="1" noResize="1" noEditPoints="1" noAdjustHandles="1" noChangeArrowheads="1" noChangeShapeType="1" noCrop="1"/>
          </p:cNvPicPr>
          <p:nvPr/>
        </p:nvPicPr>
        <p:blipFill>
          <a:blip r:embed="rId7"/>
          <a:stretch>
            <a:fillRect/>
          </a:stretch>
        </p:blipFill>
        <p:spPr>
          <a:xfrm>
            <a:off x="4621205" y="508199"/>
            <a:ext cx="7356205" cy="6067060"/>
          </a:xfrm>
          <a:prstGeom prst="rect">
            <a:avLst/>
          </a:prstGeom>
        </p:spPr>
      </p:pic>
      <p:sp>
        <p:nvSpPr>
          <p:cNvPr id="15" name="Rectangle 14">
            <a:extLst>
              <a:ext uri="{FF2B5EF4-FFF2-40B4-BE49-F238E27FC236}">
                <a16:creationId xmlns:a16="http://schemas.microsoft.com/office/drawing/2014/main" id="{B73AC7F2-5FEE-1CCA-538D-B70E39BE41F0}"/>
              </a:ext>
            </a:extLst>
          </p:cNvPr>
          <p:cNvSpPr/>
          <p:nvPr/>
        </p:nvSpPr>
        <p:spPr>
          <a:xfrm>
            <a:off x="5932292" y="658373"/>
            <a:ext cx="1202488" cy="1494361"/>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4" name="Picture 3">
            <a:extLst>
              <a:ext uri="{FF2B5EF4-FFF2-40B4-BE49-F238E27FC236}">
                <a16:creationId xmlns:a16="http://schemas.microsoft.com/office/drawing/2014/main" id="{D18AD100-E025-7873-61E2-FED5A5AEC723}"/>
              </a:ext>
            </a:extLst>
          </p:cNvPr>
          <p:cNvPicPr>
            <a:picLocks noChangeAspect="1"/>
          </p:cNvPicPr>
          <p:nvPr/>
        </p:nvPicPr>
        <p:blipFill>
          <a:blip r:embed="rId8"/>
          <a:stretch>
            <a:fillRect/>
          </a:stretch>
        </p:blipFill>
        <p:spPr>
          <a:xfrm>
            <a:off x="2779530" y="516205"/>
            <a:ext cx="1722066" cy="2214697"/>
          </a:xfrm>
          <a:prstGeom prst="rect">
            <a:avLst/>
          </a:prstGeom>
        </p:spPr>
      </p:pic>
      <p:cxnSp>
        <p:nvCxnSpPr>
          <p:cNvPr id="6" name="Straight Connector 5">
            <a:extLst>
              <a:ext uri="{FF2B5EF4-FFF2-40B4-BE49-F238E27FC236}">
                <a16:creationId xmlns:a16="http://schemas.microsoft.com/office/drawing/2014/main" id="{47C61ECF-97B0-9040-30F9-54C969B3FDE6}"/>
              </a:ext>
            </a:extLst>
          </p:cNvPr>
          <p:cNvCxnSpPr>
            <a:cxnSpLocks/>
          </p:cNvCxnSpPr>
          <p:nvPr/>
        </p:nvCxnSpPr>
        <p:spPr>
          <a:xfrm>
            <a:off x="2370732" y="1204730"/>
            <a:ext cx="520084" cy="0"/>
          </a:xfrm>
          <a:prstGeom prst="line">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7" name="Subtitle 2">
            <a:extLst>
              <a:ext uri="{FF2B5EF4-FFF2-40B4-BE49-F238E27FC236}">
                <a16:creationId xmlns:a16="http://schemas.microsoft.com/office/drawing/2014/main" id="{55958585-89E0-2DE5-12AE-7AE79EFFDBDD}"/>
              </a:ext>
            </a:extLst>
          </p:cNvPr>
          <p:cNvSpPr txBox="1">
            <a:spLocks/>
          </p:cNvSpPr>
          <p:nvPr/>
        </p:nvSpPr>
        <p:spPr>
          <a:xfrm>
            <a:off x="299758" y="1095620"/>
            <a:ext cx="2135908" cy="3552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B579B1"/>
                </a:solidFill>
              </a:rPr>
              <a:t>The degree to which the cloth preserves its area vs. its shape.</a:t>
            </a:r>
          </a:p>
          <a:p>
            <a:pPr algn="l">
              <a:spcBef>
                <a:spcPts val="100"/>
              </a:spcBef>
            </a:pPr>
            <a:r>
              <a:rPr lang="en-US" sz="900" dirty="0">
                <a:solidFill>
                  <a:schemeClr val="accent4"/>
                </a:solidFill>
              </a:rPr>
              <a:t>0</a:t>
            </a:r>
            <a:r>
              <a:rPr lang="en-US" sz="900" dirty="0">
                <a:solidFill>
                  <a:srgbClr val="B579B1"/>
                </a:solidFill>
              </a:rPr>
              <a:t>: no area preservation &amp; highest  </a:t>
            </a:r>
          </a:p>
          <a:p>
            <a:pPr algn="l">
              <a:spcBef>
                <a:spcPts val="100"/>
              </a:spcBef>
            </a:pPr>
            <a:r>
              <a:rPr lang="en-US" sz="900" dirty="0">
                <a:solidFill>
                  <a:srgbClr val="B579B1"/>
                </a:solidFill>
              </a:rPr>
              <a:t>    resistance against shape change </a:t>
            </a:r>
          </a:p>
          <a:p>
            <a:pPr algn="l">
              <a:spcBef>
                <a:spcPts val="100"/>
              </a:spcBef>
            </a:pPr>
            <a:r>
              <a:rPr lang="en-US" sz="900" dirty="0">
                <a:solidFill>
                  <a:schemeClr val="accent4"/>
                </a:solidFill>
              </a:rPr>
              <a:t>1</a:t>
            </a:r>
            <a:r>
              <a:rPr lang="en-US" sz="900" dirty="0">
                <a:solidFill>
                  <a:srgbClr val="B579B1"/>
                </a:solidFill>
              </a:rPr>
              <a:t>: no shape preservation</a:t>
            </a:r>
          </a:p>
        </p:txBody>
      </p:sp>
      <p:sp>
        <p:nvSpPr>
          <p:cNvPr id="10" name="Rectangle 9">
            <a:extLst>
              <a:ext uri="{FF2B5EF4-FFF2-40B4-BE49-F238E27FC236}">
                <a16:creationId xmlns:a16="http://schemas.microsoft.com/office/drawing/2014/main" id="{04C06824-CB75-E4EF-DEA2-D584D1BD12B7}"/>
              </a:ext>
            </a:extLst>
          </p:cNvPr>
          <p:cNvSpPr/>
          <p:nvPr/>
        </p:nvSpPr>
        <p:spPr>
          <a:xfrm>
            <a:off x="2890816" y="1108146"/>
            <a:ext cx="1595267" cy="190755"/>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pic>
        <p:nvPicPr>
          <p:cNvPr id="12" name="cloth1">
            <a:hlinkClick r:id="" action="ppaction://media"/>
            <a:extLst>
              <a:ext uri="{FF2B5EF4-FFF2-40B4-BE49-F238E27FC236}">
                <a16:creationId xmlns:a16="http://schemas.microsoft.com/office/drawing/2014/main" id="{D7174C52-5AB7-583A-63B4-155B8BB6765A}"/>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9"/>
          <a:srcRect b="25973"/>
          <a:stretch/>
        </p:blipFill>
        <p:spPr>
          <a:xfrm>
            <a:off x="1013124" y="2882333"/>
            <a:ext cx="2675325" cy="1713985"/>
          </a:xfrm>
          <a:prstGeom prst="rect">
            <a:avLst/>
          </a:prstGeom>
        </p:spPr>
      </p:pic>
      <p:pic>
        <p:nvPicPr>
          <p:cNvPr id="16" name="cloth2">
            <a:hlinkClick r:id="" action="ppaction://media"/>
            <a:extLst>
              <a:ext uri="{FF2B5EF4-FFF2-40B4-BE49-F238E27FC236}">
                <a16:creationId xmlns:a16="http://schemas.microsoft.com/office/drawing/2014/main" id="{37A80F7F-8C4C-CDF5-E999-C5652CE0B5CC}"/>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10"/>
          <a:srcRect t="-1" r="3462" b="21528"/>
          <a:stretch/>
        </p:blipFill>
        <p:spPr>
          <a:xfrm>
            <a:off x="1013771" y="4747750"/>
            <a:ext cx="2574319" cy="1811039"/>
          </a:xfrm>
          <a:prstGeom prst="rect">
            <a:avLst/>
          </a:prstGeom>
        </p:spPr>
      </p:pic>
      <p:sp>
        <p:nvSpPr>
          <p:cNvPr id="26" name="Subtitle 2">
            <a:extLst>
              <a:ext uri="{FF2B5EF4-FFF2-40B4-BE49-F238E27FC236}">
                <a16:creationId xmlns:a16="http://schemas.microsoft.com/office/drawing/2014/main" id="{F7D85E6F-C79F-5C6A-BF19-2F07AAB2E744}"/>
              </a:ext>
            </a:extLst>
          </p:cNvPr>
          <p:cNvSpPr txBox="1">
            <a:spLocks/>
          </p:cNvSpPr>
          <p:nvPr/>
        </p:nvSpPr>
        <p:spPr>
          <a:xfrm>
            <a:off x="2285249" y="4408504"/>
            <a:ext cx="1937981" cy="20756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Area preservation = 0</a:t>
            </a:r>
          </a:p>
          <a:p>
            <a:pPr algn="l"/>
            <a:endParaRPr lang="en-US" sz="1000" dirty="0">
              <a:solidFill>
                <a:srgbClr val="509AB8"/>
              </a:solidFill>
            </a:endParaRPr>
          </a:p>
        </p:txBody>
      </p:sp>
      <p:sp>
        <p:nvSpPr>
          <p:cNvPr id="27" name="Subtitle 2">
            <a:extLst>
              <a:ext uri="{FF2B5EF4-FFF2-40B4-BE49-F238E27FC236}">
                <a16:creationId xmlns:a16="http://schemas.microsoft.com/office/drawing/2014/main" id="{1260ACFD-802E-007A-5222-072E0D948BE6}"/>
              </a:ext>
            </a:extLst>
          </p:cNvPr>
          <p:cNvSpPr txBox="1">
            <a:spLocks/>
          </p:cNvSpPr>
          <p:nvPr/>
        </p:nvSpPr>
        <p:spPr>
          <a:xfrm>
            <a:off x="2277895" y="6341795"/>
            <a:ext cx="1937981" cy="20756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Area preservation = 1</a:t>
            </a:r>
          </a:p>
          <a:p>
            <a:pPr algn="l"/>
            <a:endParaRPr lang="en-US" sz="1000" dirty="0">
              <a:solidFill>
                <a:srgbClr val="509AB8"/>
              </a:solidFill>
            </a:endParaRPr>
          </a:p>
        </p:txBody>
      </p:sp>
      <p:cxnSp>
        <p:nvCxnSpPr>
          <p:cNvPr id="29" name="Straight Arrow Connector 28">
            <a:extLst>
              <a:ext uri="{FF2B5EF4-FFF2-40B4-BE49-F238E27FC236}">
                <a16:creationId xmlns:a16="http://schemas.microsoft.com/office/drawing/2014/main" id="{DAB376B2-5D21-7F57-6693-18940460C202}"/>
              </a:ext>
            </a:extLst>
          </p:cNvPr>
          <p:cNvCxnSpPr>
            <a:cxnSpLocks/>
          </p:cNvCxnSpPr>
          <p:nvPr/>
        </p:nvCxnSpPr>
        <p:spPr>
          <a:xfrm flipH="1">
            <a:off x="4501596" y="893898"/>
            <a:ext cx="1430696" cy="0"/>
          </a:xfrm>
          <a:prstGeom prst="straightConnector1">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Subtitle 2">
            <a:extLst>
              <a:ext uri="{FF2B5EF4-FFF2-40B4-BE49-F238E27FC236}">
                <a16:creationId xmlns:a16="http://schemas.microsoft.com/office/drawing/2014/main" id="{59687231-2AFA-C91C-1854-05DB9D3A2B67}"/>
              </a:ext>
            </a:extLst>
          </p:cNvPr>
          <p:cNvSpPr txBox="1">
            <a:spLocks/>
          </p:cNvSpPr>
          <p:nvPr/>
        </p:nvSpPr>
        <p:spPr>
          <a:xfrm>
            <a:off x="11063009" y="139870"/>
            <a:ext cx="977157" cy="2598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solidFill>
                  <a:srgbClr val="509AB8"/>
                </a:solidFill>
              </a:rPr>
              <a:t>Properties</a:t>
            </a:r>
          </a:p>
          <a:p>
            <a:pPr algn="l"/>
            <a:endParaRPr lang="en-US" sz="1400" dirty="0">
              <a:solidFill>
                <a:srgbClr val="509AB8"/>
              </a:solidFill>
            </a:endParaRPr>
          </a:p>
        </p:txBody>
      </p:sp>
    </p:spTree>
    <p:extLst>
      <p:ext uri="{BB962C8B-B14F-4D97-AF65-F5344CB8AC3E}">
        <p14:creationId xmlns:p14="http://schemas.microsoft.com/office/powerpoint/2010/main" val="417127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00"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333"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2"/>
                </p:tgtEl>
              </p:cMediaNode>
            </p:video>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2"/>
                                        </p:tgtEl>
                                      </p:cBhvr>
                                    </p:cmd>
                                  </p:childTnLst>
                                </p:cTn>
                              </p:par>
                            </p:childTnLst>
                          </p:cTn>
                        </p:par>
                      </p:childTnLst>
                    </p:cTn>
                  </p:par>
                </p:childTnLst>
              </p:cTn>
              <p:nextCondLst>
                <p:cond evt="onClick" delay="0">
                  <p:tgtEl>
                    <p:spTgt spid="12"/>
                  </p:tgtEl>
                </p:cond>
              </p:nextCondLst>
            </p:seq>
            <p:video>
              <p:cMediaNode vol="80000">
                <p:cTn id="17" fill="hold" display="0">
                  <p:stCondLst>
                    <p:cond delay="indefinite"/>
                  </p:stCondLst>
                </p:cTn>
                <p:tgtEl>
                  <p:spTgt spid="16"/>
                </p:tgtEl>
              </p:cMediaNode>
            </p:video>
            <p:seq concurrent="1" nextAc="seek">
              <p:cTn id="18" restart="whenNotActive" fill="hold" evtFilter="cancelBubble" nodeType="interactiveSeq">
                <p:stCondLst>
                  <p:cond evt="onClick" delay="0">
                    <p:tgtEl>
                      <p:spTgt spid="1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6"/>
                                        </p:tgtEl>
                                      </p:cBhvr>
                                    </p:cmd>
                                  </p:childTnLst>
                                </p:cTn>
                              </p:par>
                            </p:childTnLst>
                          </p:cTn>
                        </p:par>
                      </p:childTnLst>
                    </p:cTn>
                  </p:par>
                </p:childTnLst>
              </p:cTn>
              <p:nextCondLst>
                <p:cond evt="onClick" delay="0">
                  <p:tgtEl>
                    <p:spTgt spid="1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pic>
        <p:nvPicPr>
          <p:cNvPr id="5" name="Picture 4">
            <a:extLst>
              <a:ext uri="{FF2B5EF4-FFF2-40B4-BE49-F238E27FC236}">
                <a16:creationId xmlns:a16="http://schemas.microsoft.com/office/drawing/2014/main" id="{55564E5B-70F5-615F-372A-203517C9017D}"/>
              </a:ext>
            </a:extLst>
          </p:cNvPr>
          <p:cNvPicPr>
            <a:picLocks noChangeAspect="1"/>
          </p:cNvPicPr>
          <p:nvPr/>
        </p:nvPicPr>
        <p:blipFill>
          <a:blip r:embed="rId3"/>
          <a:stretch>
            <a:fillRect/>
          </a:stretch>
        </p:blipFill>
        <p:spPr>
          <a:xfrm>
            <a:off x="3461393" y="1486692"/>
            <a:ext cx="5736130" cy="3884616"/>
          </a:xfrm>
          <a:prstGeom prst="rect">
            <a:avLst/>
          </a:prstGeom>
        </p:spPr>
      </p:pic>
    </p:spTree>
    <p:extLst>
      <p:ext uri="{BB962C8B-B14F-4D97-AF65-F5344CB8AC3E}">
        <p14:creationId xmlns:p14="http://schemas.microsoft.com/office/powerpoint/2010/main" val="37024309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67558A-95E3-F722-2CF3-8F88A6A54591}"/>
              </a:ext>
            </a:extLst>
          </p:cNvPr>
          <p:cNvPicPr>
            <a:picLocks noChangeAspect="1"/>
          </p:cNvPicPr>
          <p:nvPr/>
        </p:nvPicPr>
        <p:blipFill rotWithShape="1">
          <a:blip r:embed="rId3"/>
          <a:srcRect l="2287" r="2516"/>
          <a:stretch/>
        </p:blipFill>
        <p:spPr>
          <a:xfrm>
            <a:off x="6178370" y="598665"/>
            <a:ext cx="6013630" cy="5982556"/>
          </a:xfrm>
          <a:prstGeom prst="rect">
            <a:avLst/>
          </a:prstGeom>
        </p:spPr>
      </p:pic>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Cloth</a:t>
            </a:r>
          </a:p>
        </p:txBody>
      </p:sp>
      <p:sp>
        <p:nvSpPr>
          <p:cNvPr id="15" name="Rectangle 14">
            <a:extLst>
              <a:ext uri="{FF2B5EF4-FFF2-40B4-BE49-F238E27FC236}">
                <a16:creationId xmlns:a16="http://schemas.microsoft.com/office/drawing/2014/main" id="{B73AC7F2-5FEE-1CCA-538D-B70E39BE41F0}"/>
              </a:ext>
            </a:extLst>
          </p:cNvPr>
          <p:cNvSpPr/>
          <p:nvPr/>
        </p:nvSpPr>
        <p:spPr>
          <a:xfrm>
            <a:off x="9438642" y="2392863"/>
            <a:ext cx="873396" cy="108411"/>
          </a:xfrm>
          <a:prstGeom prst="rect">
            <a:avLst/>
          </a:prstGeom>
          <a:ln w="9525">
            <a:solidFill>
              <a:schemeClr val="accent4"/>
            </a:solidFill>
            <a:prstDash val="soli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ectangle 8">
            <a:extLst>
              <a:ext uri="{FF2B5EF4-FFF2-40B4-BE49-F238E27FC236}">
                <a16:creationId xmlns:a16="http://schemas.microsoft.com/office/drawing/2014/main" id="{1A8C9A4F-F792-DC75-CCD4-4898B335D2A6}"/>
              </a:ext>
            </a:extLst>
          </p:cNvPr>
          <p:cNvSpPr/>
          <p:nvPr/>
        </p:nvSpPr>
        <p:spPr>
          <a:xfrm>
            <a:off x="7211042" y="1802399"/>
            <a:ext cx="1821656" cy="1035112"/>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Subtitle 2">
            <a:extLst>
              <a:ext uri="{FF2B5EF4-FFF2-40B4-BE49-F238E27FC236}">
                <a16:creationId xmlns:a16="http://schemas.microsoft.com/office/drawing/2014/main" id="{1E2E02AA-9697-F193-B664-A6243751EFDA}"/>
              </a:ext>
            </a:extLst>
          </p:cNvPr>
          <p:cNvSpPr txBox="1">
            <a:spLocks/>
          </p:cNvSpPr>
          <p:nvPr/>
        </p:nvSpPr>
        <p:spPr>
          <a:xfrm>
            <a:off x="7254425" y="2837511"/>
            <a:ext cx="1937981" cy="20756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Scale the mesh plane to create the reference point position.</a:t>
            </a:r>
          </a:p>
          <a:p>
            <a:pPr algn="l"/>
            <a:r>
              <a:rPr lang="en-US" sz="1000" dirty="0">
                <a:solidFill>
                  <a:schemeClr val="accent4"/>
                </a:solidFill>
              </a:rPr>
              <a:t>Reference point position </a:t>
            </a:r>
            <a:r>
              <a:rPr lang="en-US" sz="1000" dirty="0">
                <a:solidFill>
                  <a:srgbClr val="509AB8"/>
                </a:solidFill>
              </a:rPr>
              <a:t>defines the rest state of the cloth. If the cloth at the rest state is larger than the source plane, the simulation will generate creases. If it is smaller than the source plane, the simulation will start with a stretched cloth.</a:t>
            </a:r>
          </a:p>
          <a:p>
            <a:pPr algn="l"/>
            <a:endParaRPr lang="en-US" sz="1000" dirty="0">
              <a:solidFill>
                <a:srgbClr val="509AB8"/>
              </a:solidFill>
            </a:endParaRPr>
          </a:p>
        </p:txBody>
      </p:sp>
      <p:pic>
        <p:nvPicPr>
          <p:cNvPr id="14" name="Picture 13">
            <a:extLst>
              <a:ext uri="{FF2B5EF4-FFF2-40B4-BE49-F238E27FC236}">
                <a16:creationId xmlns:a16="http://schemas.microsoft.com/office/drawing/2014/main" id="{22975A71-AA60-E714-2225-CEF2C7F97BAD}"/>
              </a:ext>
            </a:extLst>
          </p:cNvPr>
          <p:cNvPicPr>
            <a:picLocks noChangeAspect="1"/>
          </p:cNvPicPr>
          <p:nvPr/>
        </p:nvPicPr>
        <p:blipFill>
          <a:blip r:embed="rId4"/>
          <a:stretch>
            <a:fillRect/>
          </a:stretch>
        </p:blipFill>
        <p:spPr>
          <a:xfrm>
            <a:off x="7733745" y="4535096"/>
            <a:ext cx="1358048" cy="2046125"/>
          </a:xfrm>
          <a:prstGeom prst="rect">
            <a:avLst/>
          </a:prstGeom>
        </p:spPr>
      </p:pic>
      <p:pic>
        <p:nvPicPr>
          <p:cNvPr id="20" name="Picture 19">
            <a:extLst>
              <a:ext uri="{FF2B5EF4-FFF2-40B4-BE49-F238E27FC236}">
                <a16:creationId xmlns:a16="http://schemas.microsoft.com/office/drawing/2014/main" id="{34625083-3F43-76C6-6287-1EF5F29C19E8}"/>
              </a:ext>
            </a:extLst>
          </p:cNvPr>
          <p:cNvPicPr>
            <a:picLocks noChangeAspect="1"/>
          </p:cNvPicPr>
          <p:nvPr/>
        </p:nvPicPr>
        <p:blipFill>
          <a:blip r:embed="rId5"/>
          <a:stretch>
            <a:fillRect/>
          </a:stretch>
        </p:blipFill>
        <p:spPr>
          <a:xfrm>
            <a:off x="336348" y="1189888"/>
            <a:ext cx="2447552" cy="1356560"/>
          </a:xfrm>
          <a:prstGeom prst="rect">
            <a:avLst/>
          </a:prstGeom>
        </p:spPr>
      </p:pic>
      <p:pic>
        <p:nvPicPr>
          <p:cNvPr id="24" name="Picture 23">
            <a:extLst>
              <a:ext uri="{FF2B5EF4-FFF2-40B4-BE49-F238E27FC236}">
                <a16:creationId xmlns:a16="http://schemas.microsoft.com/office/drawing/2014/main" id="{8FFAC8BE-091D-FB72-51EF-25DAD161C2FE}"/>
              </a:ext>
            </a:extLst>
          </p:cNvPr>
          <p:cNvPicPr>
            <a:picLocks noChangeAspect="1"/>
          </p:cNvPicPr>
          <p:nvPr/>
        </p:nvPicPr>
        <p:blipFill rotWithShape="1">
          <a:blip r:embed="rId6"/>
          <a:srcRect l="3041" t="6819" b="7932"/>
          <a:stretch/>
        </p:blipFill>
        <p:spPr>
          <a:xfrm>
            <a:off x="151834" y="4261400"/>
            <a:ext cx="2742784" cy="1371305"/>
          </a:xfrm>
          <a:prstGeom prst="rect">
            <a:avLst/>
          </a:prstGeom>
        </p:spPr>
      </p:pic>
      <p:pic>
        <p:nvPicPr>
          <p:cNvPr id="31" name="Picture 30">
            <a:extLst>
              <a:ext uri="{FF2B5EF4-FFF2-40B4-BE49-F238E27FC236}">
                <a16:creationId xmlns:a16="http://schemas.microsoft.com/office/drawing/2014/main" id="{84DF9B7B-69D6-905D-042D-EC955C92C47F}"/>
              </a:ext>
            </a:extLst>
          </p:cNvPr>
          <p:cNvPicPr>
            <a:picLocks noChangeAspect="1"/>
          </p:cNvPicPr>
          <p:nvPr/>
        </p:nvPicPr>
        <p:blipFill>
          <a:blip r:embed="rId7"/>
          <a:stretch>
            <a:fillRect/>
          </a:stretch>
        </p:blipFill>
        <p:spPr>
          <a:xfrm>
            <a:off x="713940" y="3303029"/>
            <a:ext cx="446072" cy="391590"/>
          </a:xfrm>
          <a:prstGeom prst="rect">
            <a:avLst/>
          </a:prstGeom>
        </p:spPr>
      </p:pic>
      <p:sp>
        <p:nvSpPr>
          <p:cNvPr id="32" name="Rectangle 31">
            <a:extLst>
              <a:ext uri="{FF2B5EF4-FFF2-40B4-BE49-F238E27FC236}">
                <a16:creationId xmlns:a16="http://schemas.microsoft.com/office/drawing/2014/main" id="{ABD06072-BA1C-A499-7474-DBDFA1B32461}"/>
              </a:ext>
            </a:extLst>
          </p:cNvPr>
          <p:cNvSpPr/>
          <p:nvPr/>
        </p:nvSpPr>
        <p:spPr>
          <a:xfrm>
            <a:off x="898945" y="2089734"/>
            <a:ext cx="87720" cy="86109"/>
          </a:xfrm>
          <a:prstGeom prst="rect">
            <a:avLst/>
          </a:prstGeom>
          <a:noFill/>
          <a:ln w="3175">
            <a:solidFill>
              <a:schemeClr val="accent4"/>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Connector 38">
            <a:extLst>
              <a:ext uri="{FF2B5EF4-FFF2-40B4-BE49-F238E27FC236}">
                <a16:creationId xmlns:a16="http://schemas.microsoft.com/office/drawing/2014/main" id="{B4694ED3-742D-F69D-2A99-B7064A290788}"/>
              </a:ext>
            </a:extLst>
          </p:cNvPr>
          <p:cNvCxnSpPr>
            <a:cxnSpLocks/>
            <a:stCxn id="32" idx="2"/>
            <a:endCxn id="31" idx="0"/>
          </p:cNvCxnSpPr>
          <p:nvPr/>
        </p:nvCxnSpPr>
        <p:spPr>
          <a:xfrm flipH="1">
            <a:off x="936976" y="2175843"/>
            <a:ext cx="5829" cy="1127186"/>
          </a:xfrm>
          <a:prstGeom prst="line">
            <a:avLst/>
          </a:prstGeom>
          <a:noFill/>
          <a:ln w="3175">
            <a:solidFill>
              <a:schemeClr val="accent4"/>
            </a:solidFill>
            <a:prstDash val="lg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a:extLst>
              <a:ext uri="{FF2B5EF4-FFF2-40B4-BE49-F238E27FC236}">
                <a16:creationId xmlns:a16="http://schemas.microsoft.com/office/drawing/2014/main" id="{B77FC8CB-5A7C-E705-AF22-B8A8974985FD}"/>
              </a:ext>
            </a:extLst>
          </p:cNvPr>
          <p:cNvCxnSpPr>
            <a:cxnSpLocks/>
            <a:stCxn id="31" idx="2"/>
          </p:cNvCxnSpPr>
          <p:nvPr/>
        </p:nvCxnSpPr>
        <p:spPr>
          <a:xfrm>
            <a:off x="936976" y="3694619"/>
            <a:ext cx="5829" cy="1466627"/>
          </a:xfrm>
          <a:prstGeom prst="line">
            <a:avLst/>
          </a:prstGeom>
          <a:noFill/>
          <a:ln w="3175">
            <a:solidFill>
              <a:schemeClr val="accent4"/>
            </a:solidFill>
            <a:prstDash val="lg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41" name="Rectangle 40">
            <a:extLst>
              <a:ext uri="{FF2B5EF4-FFF2-40B4-BE49-F238E27FC236}">
                <a16:creationId xmlns:a16="http://schemas.microsoft.com/office/drawing/2014/main" id="{2EC02EA1-7B6F-0B3F-EFCD-9213C411B966}"/>
              </a:ext>
            </a:extLst>
          </p:cNvPr>
          <p:cNvSpPr/>
          <p:nvPr/>
        </p:nvSpPr>
        <p:spPr>
          <a:xfrm>
            <a:off x="898945" y="5167789"/>
            <a:ext cx="87720" cy="86109"/>
          </a:xfrm>
          <a:prstGeom prst="rect">
            <a:avLst/>
          </a:prstGeom>
          <a:noFill/>
          <a:ln w="3175">
            <a:solidFill>
              <a:schemeClr val="accent4"/>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Arrow: Right 43">
            <a:extLst>
              <a:ext uri="{FF2B5EF4-FFF2-40B4-BE49-F238E27FC236}">
                <a16:creationId xmlns:a16="http://schemas.microsoft.com/office/drawing/2014/main" id="{54882F65-C5A9-C12D-4C87-802931F6439A}"/>
              </a:ext>
            </a:extLst>
          </p:cNvPr>
          <p:cNvSpPr/>
          <p:nvPr/>
        </p:nvSpPr>
        <p:spPr>
          <a:xfrm>
            <a:off x="3049511" y="1868168"/>
            <a:ext cx="258529" cy="168525"/>
          </a:xfrm>
          <a:prstGeom prst="rightArrow">
            <a:avLst>
              <a:gd name="adj1" fmla="val 28181"/>
              <a:gd name="adj2" fmla="val 67157"/>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Arrow: Right 44">
            <a:extLst>
              <a:ext uri="{FF2B5EF4-FFF2-40B4-BE49-F238E27FC236}">
                <a16:creationId xmlns:a16="http://schemas.microsoft.com/office/drawing/2014/main" id="{70FD34F8-1A4C-70C7-8B0A-E43667B1FF94}"/>
              </a:ext>
            </a:extLst>
          </p:cNvPr>
          <p:cNvSpPr/>
          <p:nvPr/>
        </p:nvSpPr>
        <p:spPr>
          <a:xfrm>
            <a:off x="3049510" y="5000731"/>
            <a:ext cx="258530" cy="168525"/>
          </a:xfrm>
          <a:prstGeom prst="rightArrow">
            <a:avLst>
              <a:gd name="adj1" fmla="val 28181"/>
              <a:gd name="adj2" fmla="val 67157"/>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Subtitle 2">
            <a:extLst>
              <a:ext uri="{FF2B5EF4-FFF2-40B4-BE49-F238E27FC236}">
                <a16:creationId xmlns:a16="http://schemas.microsoft.com/office/drawing/2014/main" id="{2AE86724-5935-5959-A3E3-19B8DABAD02C}"/>
              </a:ext>
            </a:extLst>
          </p:cNvPr>
          <p:cNvSpPr txBox="1">
            <a:spLocks/>
          </p:cNvSpPr>
          <p:nvPr/>
        </p:nvSpPr>
        <p:spPr>
          <a:xfrm>
            <a:off x="1203055" y="3335191"/>
            <a:ext cx="1691563" cy="20756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Blue dots represent the reference point position</a:t>
            </a:r>
          </a:p>
        </p:txBody>
      </p:sp>
      <p:pic>
        <p:nvPicPr>
          <p:cNvPr id="48" name="Picture 47">
            <a:extLst>
              <a:ext uri="{FF2B5EF4-FFF2-40B4-BE49-F238E27FC236}">
                <a16:creationId xmlns:a16="http://schemas.microsoft.com/office/drawing/2014/main" id="{012CD9FE-BB4E-170A-5A8D-3FB51DDAB062}"/>
              </a:ext>
            </a:extLst>
          </p:cNvPr>
          <p:cNvPicPr>
            <a:picLocks noChangeAspect="1"/>
          </p:cNvPicPr>
          <p:nvPr/>
        </p:nvPicPr>
        <p:blipFill rotWithShape="1">
          <a:blip r:embed="rId8"/>
          <a:srcRect l="3089" r="4304"/>
          <a:stretch/>
        </p:blipFill>
        <p:spPr>
          <a:xfrm>
            <a:off x="3443827" y="4055991"/>
            <a:ext cx="2579454" cy="1679156"/>
          </a:xfrm>
          <a:prstGeom prst="rect">
            <a:avLst/>
          </a:prstGeom>
        </p:spPr>
      </p:pic>
      <p:pic>
        <p:nvPicPr>
          <p:cNvPr id="50" name="Picture 49">
            <a:extLst>
              <a:ext uri="{FF2B5EF4-FFF2-40B4-BE49-F238E27FC236}">
                <a16:creationId xmlns:a16="http://schemas.microsoft.com/office/drawing/2014/main" id="{5FA57958-9D21-1D5D-576E-89D1C3C28475}"/>
              </a:ext>
            </a:extLst>
          </p:cNvPr>
          <p:cNvPicPr>
            <a:picLocks noChangeAspect="1"/>
          </p:cNvPicPr>
          <p:nvPr/>
        </p:nvPicPr>
        <p:blipFill rotWithShape="1">
          <a:blip r:embed="rId9"/>
          <a:srcRect l="4768" t="4643" r="4216" b="10956"/>
          <a:stretch/>
        </p:blipFill>
        <p:spPr>
          <a:xfrm>
            <a:off x="3473725" y="1115961"/>
            <a:ext cx="2549556" cy="1385313"/>
          </a:xfrm>
          <a:prstGeom prst="rect">
            <a:avLst/>
          </a:prstGeom>
        </p:spPr>
      </p:pic>
      <p:sp>
        <p:nvSpPr>
          <p:cNvPr id="59" name="Rectangle 58">
            <a:extLst>
              <a:ext uri="{FF2B5EF4-FFF2-40B4-BE49-F238E27FC236}">
                <a16:creationId xmlns:a16="http://schemas.microsoft.com/office/drawing/2014/main" id="{50581AB1-773A-682E-3891-E620C52AC248}"/>
              </a:ext>
            </a:extLst>
          </p:cNvPr>
          <p:cNvSpPr/>
          <p:nvPr/>
        </p:nvSpPr>
        <p:spPr>
          <a:xfrm>
            <a:off x="11132717" y="4861332"/>
            <a:ext cx="958916" cy="1580471"/>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1" name="Straight Arrow Connector 60">
            <a:extLst>
              <a:ext uri="{FF2B5EF4-FFF2-40B4-BE49-F238E27FC236}">
                <a16:creationId xmlns:a16="http://schemas.microsoft.com/office/drawing/2014/main" id="{3292E04D-1C82-E736-7F1E-64E673B5DA82}"/>
              </a:ext>
            </a:extLst>
          </p:cNvPr>
          <p:cNvCxnSpPr/>
          <p:nvPr/>
        </p:nvCxnSpPr>
        <p:spPr>
          <a:xfrm flipH="1">
            <a:off x="9091793" y="5584811"/>
            <a:ext cx="2040924" cy="0"/>
          </a:xfrm>
          <a:prstGeom prst="straightConnector1">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2C978814-A105-15E8-E1AE-046090109405}"/>
              </a:ext>
            </a:extLst>
          </p:cNvPr>
          <p:cNvSpPr/>
          <p:nvPr/>
        </p:nvSpPr>
        <p:spPr>
          <a:xfrm>
            <a:off x="7807254" y="5727176"/>
            <a:ext cx="811889" cy="132365"/>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cxnSp>
        <p:nvCxnSpPr>
          <p:cNvPr id="63" name="Straight Connector 62">
            <a:extLst>
              <a:ext uri="{FF2B5EF4-FFF2-40B4-BE49-F238E27FC236}">
                <a16:creationId xmlns:a16="http://schemas.microsoft.com/office/drawing/2014/main" id="{485DEDD6-35F8-C606-A631-765B35660838}"/>
              </a:ext>
            </a:extLst>
          </p:cNvPr>
          <p:cNvCxnSpPr>
            <a:cxnSpLocks/>
          </p:cNvCxnSpPr>
          <p:nvPr/>
        </p:nvCxnSpPr>
        <p:spPr>
          <a:xfrm>
            <a:off x="7495620" y="5789756"/>
            <a:ext cx="311634" cy="0"/>
          </a:xfrm>
          <a:prstGeom prst="line">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64" name="Subtitle 2">
            <a:extLst>
              <a:ext uri="{FF2B5EF4-FFF2-40B4-BE49-F238E27FC236}">
                <a16:creationId xmlns:a16="http://schemas.microsoft.com/office/drawing/2014/main" id="{BA5AE7F7-7582-3AEB-777D-67F7DBD69D54}"/>
              </a:ext>
            </a:extLst>
          </p:cNvPr>
          <p:cNvSpPr txBox="1">
            <a:spLocks/>
          </p:cNvSpPr>
          <p:nvPr/>
        </p:nvSpPr>
        <p:spPr>
          <a:xfrm>
            <a:off x="6335170" y="5682575"/>
            <a:ext cx="1173371" cy="3785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B579B1"/>
                </a:solidFill>
              </a:rPr>
              <a:t>*Gravity is turned off in this example for visualization purpose</a:t>
            </a:r>
          </a:p>
        </p:txBody>
      </p:sp>
      <p:sp>
        <p:nvSpPr>
          <p:cNvPr id="66" name="Subtitle 2">
            <a:extLst>
              <a:ext uri="{FF2B5EF4-FFF2-40B4-BE49-F238E27FC236}">
                <a16:creationId xmlns:a16="http://schemas.microsoft.com/office/drawing/2014/main" id="{4F71D40D-D8CE-113D-AEC4-C270F29F4A53}"/>
              </a:ext>
            </a:extLst>
          </p:cNvPr>
          <p:cNvSpPr txBox="1">
            <a:spLocks/>
          </p:cNvSpPr>
          <p:nvPr/>
        </p:nvSpPr>
        <p:spPr>
          <a:xfrm>
            <a:off x="10046099" y="139870"/>
            <a:ext cx="1994067" cy="2598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solidFill>
                  <a:srgbClr val="509AB8"/>
                </a:solidFill>
              </a:rPr>
              <a:t>Reference point position</a:t>
            </a:r>
          </a:p>
          <a:p>
            <a:pPr algn="l"/>
            <a:endParaRPr lang="en-US" sz="1400" dirty="0">
              <a:solidFill>
                <a:srgbClr val="509AB8"/>
              </a:solidFill>
            </a:endParaRPr>
          </a:p>
        </p:txBody>
      </p:sp>
    </p:spTree>
    <p:extLst>
      <p:ext uri="{BB962C8B-B14F-4D97-AF65-F5344CB8AC3E}">
        <p14:creationId xmlns:p14="http://schemas.microsoft.com/office/powerpoint/2010/main" val="3189118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Cloth</a:t>
            </a:r>
          </a:p>
        </p:txBody>
      </p:sp>
      <p:pic>
        <p:nvPicPr>
          <p:cNvPr id="3" name="Picture 2">
            <a:extLst>
              <a:ext uri="{FF2B5EF4-FFF2-40B4-BE49-F238E27FC236}">
                <a16:creationId xmlns:a16="http://schemas.microsoft.com/office/drawing/2014/main" id="{3A848211-3B12-187D-C7EB-FF09C3D688AF}"/>
              </a:ext>
            </a:extLst>
          </p:cNvPr>
          <p:cNvPicPr>
            <a:picLocks noChangeAspect="1"/>
          </p:cNvPicPr>
          <p:nvPr/>
        </p:nvPicPr>
        <p:blipFill rotWithShape="1">
          <a:blip r:embed="rId5"/>
          <a:srcRect b="3998"/>
          <a:stretch/>
        </p:blipFill>
        <p:spPr>
          <a:xfrm>
            <a:off x="626159" y="911669"/>
            <a:ext cx="2477984" cy="1334923"/>
          </a:xfrm>
          <a:prstGeom prst="rect">
            <a:avLst/>
          </a:prstGeom>
        </p:spPr>
      </p:pic>
      <p:pic>
        <p:nvPicPr>
          <p:cNvPr id="7" name="tear">
            <a:hlinkClick r:id="" action="ppaction://media"/>
            <a:extLst>
              <a:ext uri="{FF2B5EF4-FFF2-40B4-BE49-F238E27FC236}">
                <a16:creationId xmlns:a16="http://schemas.microsoft.com/office/drawing/2014/main" id="{673EF923-9DF5-4D18-6AF2-7218972349A3}"/>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9745" r="9594" b="22537"/>
          <a:stretch/>
        </p:blipFill>
        <p:spPr>
          <a:xfrm>
            <a:off x="418241" y="3337799"/>
            <a:ext cx="3764212" cy="3128608"/>
          </a:xfrm>
          <a:prstGeom prst="rect">
            <a:avLst/>
          </a:prstGeom>
        </p:spPr>
      </p:pic>
      <p:pic>
        <p:nvPicPr>
          <p:cNvPr id="12" name="Picture 11">
            <a:extLst>
              <a:ext uri="{FF2B5EF4-FFF2-40B4-BE49-F238E27FC236}">
                <a16:creationId xmlns:a16="http://schemas.microsoft.com/office/drawing/2014/main" id="{73C6DE3A-4F7F-EF59-A28A-EB9B31FCE142}"/>
              </a:ext>
            </a:extLst>
          </p:cNvPr>
          <p:cNvPicPr>
            <a:picLocks noChangeAspect="1"/>
          </p:cNvPicPr>
          <p:nvPr/>
        </p:nvPicPr>
        <p:blipFill>
          <a:blip r:embed="rId7"/>
          <a:stretch>
            <a:fillRect/>
          </a:stretch>
        </p:blipFill>
        <p:spPr>
          <a:xfrm>
            <a:off x="6642726" y="593297"/>
            <a:ext cx="5549274" cy="6016626"/>
          </a:xfrm>
          <a:prstGeom prst="rect">
            <a:avLst/>
          </a:prstGeom>
        </p:spPr>
      </p:pic>
      <p:pic>
        <p:nvPicPr>
          <p:cNvPr id="16" name="Picture 15">
            <a:extLst>
              <a:ext uri="{FF2B5EF4-FFF2-40B4-BE49-F238E27FC236}">
                <a16:creationId xmlns:a16="http://schemas.microsoft.com/office/drawing/2014/main" id="{2F0FD617-F9B5-0C86-8F69-1FE147BB7F33}"/>
              </a:ext>
            </a:extLst>
          </p:cNvPr>
          <p:cNvPicPr>
            <a:picLocks noChangeAspect="1"/>
          </p:cNvPicPr>
          <p:nvPr/>
        </p:nvPicPr>
        <p:blipFill rotWithShape="1">
          <a:blip r:embed="rId8"/>
          <a:srcRect t="14818" b="13035"/>
          <a:stretch/>
        </p:blipFill>
        <p:spPr>
          <a:xfrm>
            <a:off x="3893221" y="967251"/>
            <a:ext cx="2534283" cy="1234689"/>
          </a:xfrm>
          <a:prstGeom prst="rect">
            <a:avLst/>
          </a:prstGeom>
        </p:spPr>
      </p:pic>
      <p:sp>
        <p:nvSpPr>
          <p:cNvPr id="17" name="Rectangle 16">
            <a:extLst>
              <a:ext uri="{FF2B5EF4-FFF2-40B4-BE49-F238E27FC236}">
                <a16:creationId xmlns:a16="http://schemas.microsoft.com/office/drawing/2014/main" id="{413E51B3-7A58-96FB-5A68-3B4C268F2FB0}"/>
              </a:ext>
            </a:extLst>
          </p:cNvPr>
          <p:cNvSpPr/>
          <p:nvPr/>
        </p:nvSpPr>
        <p:spPr>
          <a:xfrm>
            <a:off x="8225500" y="2741401"/>
            <a:ext cx="2677592" cy="1256535"/>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ectangle 17">
            <a:extLst>
              <a:ext uri="{FF2B5EF4-FFF2-40B4-BE49-F238E27FC236}">
                <a16:creationId xmlns:a16="http://schemas.microsoft.com/office/drawing/2014/main" id="{1C6BDE39-69A6-FB2E-B5C3-10CA932F53EE}"/>
              </a:ext>
            </a:extLst>
          </p:cNvPr>
          <p:cNvSpPr/>
          <p:nvPr/>
        </p:nvSpPr>
        <p:spPr>
          <a:xfrm>
            <a:off x="6814945" y="4047394"/>
            <a:ext cx="4088147" cy="2419013"/>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7" name="Connector: Elbow 26">
            <a:extLst>
              <a:ext uri="{FF2B5EF4-FFF2-40B4-BE49-F238E27FC236}">
                <a16:creationId xmlns:a16="http://schemas.microsoft.com/office/drawing/2014/main" id="{F463960A-1B7E-2BB1-178C-42EEED1B1F85}"/>
              </a:ext>
            </a:extLst>
          </p:cNvPr>
          <p:cNvCxnSpPr>
            <a:stCxn id="17" idx="1"/>
            <a:endCxn id="3" idx="2"/>
          </p:cNvCxnSpPr>
          <p:nvPr/>
        </p:nvCxnSpPr>
        <p:spPr>
          <a:xfrm rot="10800000">
            <a:off x="1865152" y="2246593"/>
            <a:ext cx="6360349" cy="1123077"/>
          </a:xfrm>
          <a:prstGeom prst="bentConnector2">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54F3E948-278F-8D5C-43D4-4341A82F0071}"/>
              </a:ext>
            </a:extLst>
          </p:cNvPr>
          <p:cNvCxnSpPr>
            <a:cxnSpLocks/>
            <a:stCxn id="18" idx="1"/>
          </p:cNvCxnSpPr>
          <p:nvPr/>
        </p:nvCxnSpPr>
        <p:spPr>
          <a:xfrm rot="10800000">
            <a:off x="5160361" y="2495185"/>
            <a:ext cx="1654584" cy="2761716"/>
          </a:xfrm>
          <a:prstGeom prst="bentConnector2">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3" name="Picture 32">
            <a:extLst>
              <a:ext uri="{FF2B5EF4-FFF2-40B4-BE49-F238E27FC236}">
                <a16:creationId xmlns:a16="http://schemas.microsoft.com/office/drawing/2014/main" id="{2BDDDF79-7ADD-4DE2-3640-47CDD14DE1D5}"/>
              </a:ext>
            </a:extLst>
          </p:cNvPr>
          <p:cNvPicPr>
            <a:picLocks noChangeAspect="1"/>
          </p:cNvPicPr>
          <p:nvPr/>
        </p:nvPicPr>
        <p:blipFill rotWithShape="1">
          <a:blip r:embed="rId9"/>
          <a:srcRect l="4954"/>
          <a:stretch/>
        </p:blipFill>
        <p:spPr>
          <a:xfrm>
            <a:off x="6642726" y="1512285"/>
            <a:ext cx="1491469" cy="939182"/>
          </a:xfrm>
          <a:prstGeom prst="rect">
            <a:avLst/>
          </a:prstGeom>
        </p:spPr>
      </p:pic>
      <p:sp>
        <p:nvSpPr>
          <p:cNvPr id="34" name="Subtitle 2">
            <a:extLst>
              <a:ext uri="{FF2B5EF4-FFF2-40B4-BE49-F238E27FC236}">
                <a16:creationId xmlns:a16="http://schemas.microsoft.com/office/drawing/2014/main" id="{37D7841B-890D-99B7-0673-F7CA03D84C9A}"/>
              </a:ext>
            </a:extLst>
          </p:cNvPr>
          <p:cNvSpPr txBox="1">
            <a:spLocks/>
          </p:cNvSpPr>
          <p:nvPr/>
        </p:nvSpPr>
        <p:spPr>
          <a:xfrm>
            <a:off x="6884470" y="1264986"/>
            <a:ext cx="1007979" cy="20756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Enable tearing</a:t>
            </a:r>
          </a:p>
          <a:p>
            <a:pPr algn="l"/>
            <a:endParaRPr lang="en-US" sz="1000" dirty="0">
              <a:solidFill>
                <a:srgbClr val="509AB8"/>
              </a:solidFill>
            </a:endParaRPr>
          </a:p>
        </p:txBody>
      </p:sp>
      <p:sp>
        <p:nvSpPr>
          <p:cNvPr id="35" name="Rectangle 34">
            <a:extLst>
              <a:ext uri="{FF2B5EF4-FFF2-40B4-BE49-F238E27FC236}">
                <a16:creationId xmlns:a16="http://schemas.microsoft.com/office/drawing/2014/main" id="{BC80BCEE-CCB6-159C-9C92-133E571F5249}"/>
              </a:ext>
            </a:extLst>
          </p:cNvPr>
          <p:cNvSpPr/>
          <p:nvPr/>
        </p:nvSpPr>
        <p:spPr>
          <a:xfrm>
            <a:off x="11099779" y="2246592"/>
            <a:ext cx="758718" cy="365394"/>
          </a:xfrm>
          <a:prstGeom prst="rect">
            <a:avLst/>
          </a:prstGeom>
          <a:ln w="9525">
            <a:solidFill>
              <a:schemeClr val="accent4"/>
            </a:solidFill>
            <a:prstDash val="soli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7" name="Straight Arrow Connector 36">
            <a:extLst>
              <a:ext uri="{FF2B5EF4-FFF2-40B4-BE49-F238E27FC236}">
                <a16:creationId xmlns:a16="http://schemas.microsoft.com/office/drawing/2014/main" id="{C4441687-530A-96B0-E156-0832D717300A}"/>
              </a:ext>
            </a:extLst>
          </p:cNvPr>
          <p:cNvCxnSpPr/>
          <p:nvPr/>
        </p:nvCxnSpPr>
        <p:spPr>
          <a:xfrm flipH="1" flipV="1">
            <a:off x="3977435" y="1107121"/>
            <a:ext cx="106612" cy="241927"/>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ADA2DCF0-8F81-188E-3436-9282CED94DE2}"/>
              </a:ext>
            </a:extLst>
          </p:cNvPr>
          <p:cNvCxnSpPr/>
          <p:nvPr/>
        </p:nvCxnSpPr>
        <p:spPr>
          <a:xfrm flipH="1" flipV="1">
            <a:off x="4428380" y="2210140"/>
            <a:ext cx="106612" cy="241927"/>
          </a:xfrm>
          <a:prstGeom prst="straightConnector1">
            <a:avLst/>
          </a:prstGeom>
          <a:ln>
            <a:solidFill>
              <a:schemeClr val="accent4"/>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3" name="Subtitle 2">
            <a:extLst>
              <a:ext uri="{FF2B5EF4-FFF2-40B4-BE49-F238E27FC236}">
                <a16:creationId xmlns:a16="http://schemas.microsoft.com/office/drawing/2014/main" id="{11F1C18C-2539-A03F-975C-CDE01C3B5E72}"/>
              </a:ext>
            </a:extLst>
          </p:cNvPr>
          <p:cNvSpPr txBox="1">
            <a:spLocks/>
          </p:cNvSpPr>
          <p:nvPr/>
        </p:nvSpPr>
        <p:spPr>
          <a:xfrm>
            <a:off x="6609828" y="2741401"/>
            <a:ext cx="1748979" cy="20756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509AB8"/>
                </a:solidFill>
              </a:rPr>
              <a:t>Use a combination of “fractal_noise_field”, “scale_field” and “fcurve_field” to vary the tearing threshold</a:t>
            </a:r>
          </a:p>
          <a:p>
            <a:pPr algn="l"/>
            <a:endParaRPr lang="en-US" sz="900" dirty="0">
              <a:solidFill>
                <a:srgbClr val="509AB8"/>
              </a:solidFill>
            </a:endParaRPr>
          </a:p>
        </p:txBody>
      </p:sp>
      <p:sp>
        <p:nvSpPr>
          <p:cNvPr id="47" name="Subtitle 2">
            <a:extLst>
              <a:ext uri="{FF2B5EF4-FFF2-40B4-BE49-F238E27FC236}">
                <a16:creationId xmlns:a16="http://schemas.microsoft.com/office/drawing/2014/main" id="{24DCA146-D227-39A3-BE21-78BB9E6BA244}"/>
              </a:ext>
            </a:extLst>
          </p:cNvPr>
          <p:cNvSpPr txBox="1">
            <a:spLocks/>
          </p:cNvSpPr>
          <p:nvPr/>
        </p:nvSpPr>
        <p:spPr>
          <a:xfrm>
            <a:off x="6842234" y="4103979"/>
            <a:ext cx="1234329" cy="322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509AB8"/>
                </a:solidFill>
              </a:rPr>
              <a:t>Animate the spheres attached to the left side of the cloth</a:t>
            </a:r>
          </a:p>
          <a:p>
            <a:pPr algn="l"/>
            <a:endParaRPr lang="en-US" sz="900" dirty="0">
              <a:solidFill>
                <a:srgbClr val="509AB8"/>
              </a:solidFill>
            </a:endParaRPr>
          </a:p>
        </p:txBody>
      </p:sp>
      <p:sp>
        <p:nvSpPr>
          <p:cNvPr id="49" name="Subtitle 2">
            <a:extLst>
              <a:ext uri="{FF2B5EF4-FFF2-40B4-BE49-F238E27FC236}">
                <a16:creationId xmlns:a16="http://schemas.microsoft.com/office/drawing/2014/main" id="{647292FC-AB16-1754-DFFD-579225B236FF}"/>
              </a:ext>
            </a:extLst>
          </p:cNvPr>
          <p:cNvSpPr txBox="1">
            <a:spLocks/>
          </p:cNvSpPr>
          <p:nvPr/>
        </p:nvSpPr>
        <p:spPr>
          <a:xfrm>
            <a:off x="11247364" y="139870"/>
            <a:ext cx="792802" cy="2598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solidFill>
                  <a:srgbClr val="509AB8"/>
                </a:solidFill>
              </a:rPr>
              <a:t>Tearing</a:t>
            </a:r>
          </a:p>
          <a:p>
            <a:pPr algn="l"/>
            <a:endParaRPr lang="en-US" sz="1400" dirty="0">
              <a:solidFill>
                <a:srgbClr val="509AB8"/>
              </a:solidFill>
            </a:endParaRPr>
          </a:p>
        </p:txBody>
      </p:sp>
      <p:sp>
        <p:nvSpPr>
          <p:cNvPr id="2" name="Subtitle 2">
            <a:extLst>
              <a:ext uri="{FF2B5EF4-FFF2-40B4-BE49-F238E27FC236}">
                <a16:creationId xmlns:a16="http://schemas.microsoft.com/office/drawing/2014/main" id="{32EECCA9-8F86-6109-4553-634AF36B2A18}"/>
              </a:ext>
            </a:extLst>
          </p:cNvPr>
          <p:cNvSpPr txBox="1">
            <a:spLocks/>
          </p:cNvSpPr>
          <p:nvPr/>
        </p:nvSpPr>
        <p:spPr>
          <a:xfrm>
            <a:off x="2734717" y="5842548"/>
            <a:ext cx="1158504" cy="20756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Tearing animation</a:t>
            </a:r>
          </a:p>
        </p:txBody>
      </p:sp>
    </p:spTree>
    <p:extLst>
      <p:ext uri="{BB962C8B-B14F-4D97-AF65-F5344CB8AC3E}">
        <p14:creationId xmlns:p14="http://schemas.microsoft.com/office/powerpoint/2010/main" val="3295716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6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F9248422-731A-C7F4-586D-42DEC3681172}"/>
              </a:ext>
            </a:extLst>
          </p:cNvPr>
          <p:cNvPicPr>
            <a:picLocks noGrp="1" noRot="1" noChangeAspect="1" noMove="1" noResize="1" noEditPoints="1" noAdjustHandles="1" noChangeArrowheads="1" noChangeShapeType="1" noCrop="1"/>
          </p:cNvPicPr>
          <p:nvPr/>
        </p:nvPicPr>
        <p:blipFill>
          <a:blip r:embed="rId3"/>
          <a:stretch>
            <a:fillRect/>
          </a:stretch>
        </p:blipFill>
        <p:spPr>
          <a:xfrm>
            <a:off x="4452652" y="938261"/>
            <a:ext cx="7739347" cy="3162188"/>
          </a:xfrm>
          <a:prstGeom prst="rect">
            <a:avLst/>
          </a:prstGeom>
        </p:spPr>
      </p:pic>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Cloth</a:t>
            </a:r>
          </a:p>
        </p:txBody>
      </p:sp>
      <p:sp>
        <p:nvSpPr>
          <p:cNvPr id="17" name="Rectangle 16">
            <a:extLst>
              <a:ext uri="{FF2B5EF4-FFF2-40B4-BE49-F238E27FC236}">
                <a16:creationId xmlns:a16="http://schemas.microsoft.com/office/drawing/2014/main" id="{413E51B3-7A58-96FB-5A68-3B4C268F2FB0}"/>
              </a:ext>
            </a:extLst>
          </p:cNvPr>
          <p:cNvSpPr/>
          <p:nvPr/>
        </p:nvSpPr>
        <p:spPr>
          <a:xfrm>
            <a:off x="5523740" y="1054966"/>
            <a:ext cx="3962642" cy="2065476"/>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Subtitle 2">
            <a:extLst>
              <a:ext uri="{FF2B5EF4-FFF2-40B4-BE49-F238E27FC236}">
                <a16:creationId xmlns:a16="http://schemas.microsoft.com/office/drawing/2014/main" id="{24DCA146-D227-39A3-BE21-78BB9E6BA244}"/>
              </a:ext>
            </a:extLst>
          </p:cNvPr>
          <p:cNvSpPr txBox="1">
            <a:spLocks/>
          </p:cNvSpPr>
          <p:nvPr/>
        </p:nvSpPr>
        <p:spPr>
          <a:xfrm>
            <a:off x="5528678" y="3156191"/>
            <a:ext cx="4033568" cy="322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509AB8"/>
                </a:solidFill>
              </a:rPr>
              <a:t>Change the range of the colorSet values to 0-1. These values will be used as weights for the constraints</a:t>
            </a:r>
          </a:p>
          <a:p>
            <a:pPr algn="l"/>
            <a:endParaRPr lang="en-US" sz="900" dirty="0">
              <a:solidFill>
                <a:srgbClr val="509AB8"/>
              </a:solidFill>
            </a:endParaRPr>
          </a:p>
        </p:txBody>
      </p:sp>
      <p:sp>
        <p:nvSpPr>
          <p:cNvPr id="49" name="Subtitle 2">
            <a:extLst>
              <a:ext uri="{FF2B5EF4-FFF2-40B4-BE49-F238E27FC236}">
                <a16:creationId xmlns:a16="http://schemas.microsoft.com/office/drawing/2014/main" id="{647292FC-AB16-1754-DFFD-579225B236FF}"/>
              </a:ext>
            </a:extLst>
          </p:cNvPr>
          <p:cNvSpPr txBox="1">
            <a:spLocks/>
          </p:cNvSpPr>
          <p:nvPr/>
        </p:nvSpPr>
        <p:spPr>
          <a:xfrm>
            <a:off x="8996384" y="139870"/>
            <a:ext cx="3043782" cy="2598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solidFill>
                  <a:srgbClr val="509AB8"/>
                </a:solidFill>
              </a:rPr>
              <a:t>Use ColorSet as weights for constraints</a:t>
            </a:r>
          </a:p>
          <a:p>
            <a:pPr algn="l"/>
            <a:endParaRPr lang="en-US" sz="1400" dirty="0">
              <a:solidFill>
                <a:srgbClr val="509AB8"/>
              </a:solidFill>
            </a:endParaRPr>
          </a:p>
        </p:txBody>
      </p:sp>
      <p:pic>
        <p:nvPicPr>
          <p:cNvPr id="5" name="Picture 4">
            <a:extLst>
              <a:ext uri="{FF2B5EF4-FFF2-40B4-BE49-F238E27FC236}">
                <a16:creationId xmlns:a16="http://schemas.microsoft.com/office/drawing/2014/main" id="{B430609B-F6C8-49E9-79CD-52D404DBD4D3}"/>
              </a:ext>
            </a:extLst>
          </p:cNvPr>
          <p:cNvPicPr>
            <a:picLocks noChangeAspect="1"/>
          </p:cNvPicPr>
          <p:nvPr/>
        </p:nvPicPr>
        <p:blipFill>
          <a:blip r:embed="rId4"/>
          <a:stretch>
            <a:fillRect/>
          </a:stretch>
        </p:blipFill>
        <p:spPr>
          <a:xfrm>
            <a:off x="71864" y="793648"/>
            <a:ext cx="4286913" cy="2428834"/>
          </a:xfrm>
          <a:prstGeom prst="rect">
            <a:avLst/>
          </a:prstGeom>
        </p:spPr>
      </p:pic>
      <p:sp>
        <p:nvSpPr>
          <p:cNvPr id="11" name="Subtitle 2">
            <a:extLst>
              <a:ext uri="{FF2B5EF4-FFF2-40B4-BE49-F238E27FC236}">
                <a16:creationId xmlns:a16="http://schemas.microsoft.com/office/drawing/2014/main" id="{B20C9DB7-8D46-3B9B-478D-26307F5568DE}"/>
              </a:ext>
            </a:extLst>
          </p:cNvPr>
          <p:cNvSpPr txBox="1">
            <a:spLocks/>
          </p:cNvSpPr>
          <p:nvPr/>
        </p:nvSpPr>
        <p:spPr>
          <a:xfrm>
            <a:off x="274395" y="5567242"/>
            <a:ext cx="3893678" cy="3227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509AB8"/>
                </a:solidFill>
              </a:rPr>
              <a:t>Create a color set and use the paint vertex color tool to color the mesh plane</a:t>
            </a:r>
          </a:p>
          <a:p>
            <a:pPr algn="l"/>
            <a:endParaRPr lang="en-US" sz="900" dirty="0">
              <a:solidFill>
                <a:srgbClr val="509AB8"/>
              </a:solidFill>
            </a:endParaRPr>
          </a:p>
        </p:txBody>
      </p:sp>
      <p:pic>
        <p:nvPicPr>
          <p:cNvPr id="14" name="Picture 13">
            <a:extLst>
              <a:ext uri="{FF2B5EF4-FFF2-40B4-BE49-F238E27FC236}">
                <a16:creationId xmlns:a16="http://schemas.microsoft.com/office/drawing/2014/main" id="{6129CE38-8CA7-F97C-D838-02724FAA277F}"/>
              </a:ext>
            </a:extLst>
          </p:cNvPr>
          <p:cNvPicPr>
            <a:picLocks noChangeAspect="1"/>
          </p:cNvPicPr>
          <p:nvPr/>
        </p:nvPicPr>
        <p:blipFill rotWithShape="1">
          <a:blip r:embed="rId5"/>
          <a:srcRect b="1869"/>
          <a:stretch/>
        </p:blipFill>
        <p:spPr>
          <a:xfrm>
            <a:off x="336236" y="3508128"/>
            <a:ext cx="1582774" cy="1975545"/>
          </a:xfrm>
          <a:prstGeom prst="rect">
            <a:avLst/>
          </a:prstGeom>
        </p:spPr>
      </p:pic>
      <p:sp>
        <p:nvSpPr>
          <p:cNvPr id="15" name="Rectangle 14">
            <a:extLst>
              <a:ext uri="{FF2B5EF4-FFF2-40B4-BE49-F238E27FC236}">
                <a16:creationId xmlns:a16="http://schemas.microsoft.com/office/drawing/2014/main" id="{04865353-351B-1C96-5C09-B9F630E9E8D7}"/>
              </a:ext>
            </a:extLst>
          </p:cNvPr>
          <p:cNvSpPr/>
          <p:nvPr/>
        </p:nvSpPr>
        <p:spPr>
          <a:xfrm>
            <a:off x="4559699" y="1572774"/>
            <a:ext cx="856994" cy="813687"/>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2" name="Connector: Elbow 21">
            <a:extLst>
              <a:ext uri="{FF2B5EF4-FFF2-40B4-BE49-F238E27FC236}">
                <a16:creationId xmlns:a16="http://schemas.microsoft.com/office/drawing/2014/main" id="{DF90792A-3AD9-8399-D2F6-B343C0D4FAB6}"/>
              </a:ext>
            </a:extLst>
          </p:cNvPr>
          <p:cNvCxnSpPr>
            <a:cxnSpLocks/>
            <a:stCxn id="15" idx="1"/>
          </p:cNvCxnSpPr>
          <p:nvPr/>
        </p:nvCxnSpPr>
        <p:spPr>
          <a:xfrm rot="10800000" flipV="1">
            <a:off x="2017421" y="1979617"/>
            <a:ext cx="2542278" cy="443747"/>
          </a:xfrm>
          <a:prstGeom prst="bentConnector3">
            <a:avLst>
              <a:gd name="adj1" fmla="val 11290"/>
            </a:avLst>
          </a:prstGeom>
          <a:ln w="9525">
            <a:solidFill>
              <a:srgbClr val="509AB8"/>
            </a:solidFill>
            <a:prstDash val="dash"/>
            <a:headEnd type="none" w="sm" len="sm"/>
            <a:tailEnd type="oval" w="sm" len="sm"/>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58BE1B55-9715-7189-F67F-42624152131E}"/>
              </a:ext>
            </a:extLst>
          </p:cNvPr>
          <p:cNvPicPr>
            <a:picLocks noChangeAspect="1"/>
          </p:cNvPicPr>
          <p:nvPr/>
        </p:nvPicPr>
        <p:blipFill>
          <a:blip r:embed="rId6"/>
          <a:stretch>
            <a:fillRect/>
          </a:stretch>
        </p:blipFill>
        <p:spPr>
          <a:xfrm>
            <a:off x="2137411" y="3508128"/>
            <a:ext cx="2030662" cy="1974171"/>
          </a:xfrm>
          <a:prstGeom prst="rect">
            <a:avLst/>
          </a:prstGeom>
        </p:spPr>
      </p:pic>
      <p:pic>
        <p:nvPicPr>
          <p:cNvPr id="30" name="Picture 29">
            <a:extLst>
              <a:ext uri="{FF2B5EF4-FFF2-40B4-BE49-F238E27FC236}">
                <a16:creationId xmlns:a16="http://schemas.microsoft.com/office/drawing/2014/main" id="{DA199AFE-9E50-722D-B33E-BBE7E6310A2D}"/>
              </a:ext>
            </a:extLst>
          </p:cNvPr>
          <p:cNvPicPr>
            <a:picLocks noChangeAspect="1"/>
          </p:cNvPicPr>
          <p:nvPr/>
        </p:nvPicPr>
        <p:blipFill>
          <a:blip r:embed="rId7"/>
          <a:stretch>
            <a:fillRect/>
          </a:stretch>
        </p:blipFill>
        <p:spPr>
          <a:xfrm>
            <a:off x="10789348" y="940324"/>
            <a:ext cx="1395576" cy="779084"/>
          </a:xfrm>
          <a:prstGeom prst="rect">
            <a:avLst/>
          </a:prstGeom>
        </p:spPr>
      </p:pic>
      <p:pic>
        <p:nvPicPr>
          <p:cNvPr id="50" name="Picture 49">
            <a:extLst>
              <a:ext uri="{FF2B5EF4-FFF2-40B4-BE49-F238E27FC236}">
                <a16:creationId xmlns:a16="http://schemas.microsoft.com/office/drawing/2014/main" id="{B34BC6C4-3BF7-B41C-3F7E-E4FB013780C0}"/>
              </a:ext>
            </a:extLst>
          </p:cNvPr>
          <p:cNvPicPr>
            <a:picLocks noChangeAspect="1"/>
          </p:cNvPicPr>
          <p:nvPr/>
        </p:nvPicPr>
        <p:blipFill>
          <a:blip r:embed="rId8"/>
          <a:stretch>
            <a:fillRect/>
          </a:stretch>
        </p:blipFill>
        <p:spPr>
          <a:xfrm>
            <a:off x="4541688" y="4250802"/>
            <a:ext cx="3702783" cy="2068847"/>
          </a:xfrm>
          <a:prstGeom prst="rect">
            <a:avLst/>
          </a:prstGeom>
        </p:spPr>
      </p:pic>
      <p:pic>
        <p:nvPicPr>
          <p:cNvPr id="52" name="Picture 51">
            <a:extLst>
              <a:ext uri="{FF2B5EF4-FFF2-40B4-BE49-F238E27FC236}">
                <a16:creationId xmlns:a16="http://schemas.microsoft.com/office/drawing/2014/main" id="{2F836B94-3FA6-8572-4C8B-B188EF503B1E}"/>
              </a:ext>
            </a:extLst>
          </p:cNvPr>
          <p:cNvPicPr>
            <a:picLocks noChangeAspect="1"/>
          </p:cNvPicPr>
          <p:nvPr/>
        </p:nvPicPr>
        <p:blipFill rotWithShape="1">
          <a:blip r:embed="rId9"/>
          <a:srcRect l="1340" r="4513" b="4456"/>
          <a:stretch/>
        </p:blipFill>
        <p:spPr>
          <a:xfrm>
            <a:off x="8738540" y="4250802"/>
            <a:ext cx="3349581" cy="1884749"/>
          </a:xfrm>
          <a:prstGeom prst="rect">
            <a:avLst/>
          </a:prstGeom>
        </p:spPr>
      </p:pic>
      <p:sp>
        <p:nvSpPr>
          <p:cNvPr id="55" name="Subtitle 2">
            <a:extLst>
              <a:ext uri="{FF2B5EF4-FFF2-40B4-BE49-F238E27FC236}">
                <a16:creationId xmlns:a16="http://schemas.microsoft.com/office/drawing/2014/main" id="{2374512D-07A1-0577-C4D2-9D0953976BC3}"/>
              </a:ext>
            </a:extLst>
          </p:cNvPr>
          <p:cNvSpPr txBox="1">
            <a:spLocks/>
          </p:cNvSpPr>
          <p:nvPr/>
        </p:nvSpPr>
        <p:spPr>
          <a:xfrm>
            <a:off x="7220154" y="6250203"/>
            <a:ext cx="847568" cy="25670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509AB8"/>
                </a:solidFill>
              </a:rPr>
              <a:t>Gravity = -9.8</a:t>
            </a:r>
          </a:p>
          <a:p>
            <a:pPr algn="l"/>
            <a:endParaRPr lang="en-US" sz="900" dirty="0">
              <a:solidFill>
                <a:srgbClr val="509AB8"/>
              </a:solidFill>
            </a:endParaRPr>
          </a:p>
        </p:txBody>
      </p:sp>
      <p:sp>
        <p:nvSpPr>
          <p:cNvPr id="56" name="Subtitle 2">
            <a:extLst>
              <a:ext uri="{FF2B5EF4-FFF2-40B4-BE49-F238E27FC236}">
                <a16:creationId xmlns:a16="http://schemas.microsoft.com/office/drawing/2014/main" id="{0FB164FD-E7E4-426A-10B7-308D8FF3ECB1}"/>
              </a:ext>
            </a:extLst>
          </p:cNvPr>
          <p:cNvSpPr txBox="1">
            <a:spLocks/>
          </p:cNvSpPr>
          <p:nvPr/>
        </p:nvSpPr>
        <p:spPr>
          <a:xfrm>
            <a:off x="11107379" y="6250203"/>
            <a:ext cx="847568" cy="25670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509AB8"/>
                </a:solidFill>
              </a:rPr>
              <a:t>Gravity = 9.8</a:t>
            </a:r>
          </a:p>
          <a:p>
            <a:pPr algn="l"/>
            <a:endParaRPr lang="en-US" sz="900" dirty="0">
              <a:solidFill>
                <a:srgbClr val="509AB8"/>
              </a:solidFill>
            </a:endParaRPr>
          </a:p>
        </p:txBody>
      </p:sp>
      <p:sp>
        <p:nvSpPr>
          <p:cNvPr id="59" name="Oval 58">
            <a:extLst>
              <a:ext uri="{FF2B5EF4-FFF2-40B4-BE49-F238E27FC236}">
                <a16:creationId xmlns:a16="http://schemas.microsoft.com/office/drawing/2014/main" id="{B055D38E-CDE0-B781-C543-DC628BE16335}"/>
              </a:ext>
            </a:extLst>
          </p:cNvPr>
          <p:cNvSpPr/>
          <p:nvPr/>
        </p:nvSpPr>
        <p:spPr>
          <a:xfrm>
            <a:off x="11169623" y="3075342"/>
            <a:ext cx="139415" cy="13941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AB6FFEAE-E2E7-5539-DC77-D129D8BFD64D}"/>
              </a:ext>
            </a:extLst>
          </p:cNvPr>
          <p:cNvSpPr/>
          <p:nvPr/>
        </p:nvSpPr>
        <p:spPr>
          <a:xfrm>
            <a:off x="9250612" y="1763199"/>
            <a:ext cx="139415" cy="13941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Subtitle 2">
            <a:extLst>
              <a:ext uri="{FF2B5EF4-FFF2-40B4-BE49-F238E27FC236}">
                <a16:creationId xmlns:a16="http://schemas.microsoft.com/office/drawing/2014/main" id="{8AC967DB-0171-2429-5FA2-F3A748F93ABD}"/>
              </a:ext>
            </a:extLst>
          </p:cNvPr>
          <p:cNvSpPr txBox="1">
            <a:spLocks/>
          </p:cNvSpPr>
          <p:nvPr/>
        </p:nvSpPr>
        <p:spPr>
          <a:xfrm>
            <a:off x="8443994" y="2751518"/>
            <a:ext cx="1118252" cy="36892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509AB8"/>
                </a:solidFill>
              </a:rPr>
              <a:t>Set the mesh itself as a constraint</a:t>
            </a:r>
          </a:p>
          <a:p>
            <a:pPr algn="l"/>
            <a:endParaRPr lang="en-US" sz="900" dirty="0">
              <a:solidFill>
                <a:srgbClr val="509AB8"/>
              </a:solidFill>
            </a:endParaRPr>
          </a:p>
        </p:txBody>
      </p:sp>
      <p:cxnSp>
        <p:nvCxnSpPr>
          <p:cNvPr id="64" name="Straight Connector 63">
            <a:extLst>
              <a:ext uri="{FF2B5EF4-FFF2-40B4-BE49-F238E27FC236}">
                <a16:creationId xmlns:a16="http://schemas.microsoft.com/office/drawing/2014/main" id="{65E5CB6E-BB63-B48A-7709-0482A1D72D65}"/>
              </a:ext>
            </a:extLst>
          </p:cNvPr>
          <p:cNvCxnSpPr>
            <a:cxnSpLocks/>
          </p:cNvCxnSpPr>
          <p:nvPr/>
        </p:nvCxnSpPr>
        <p:spPr>
          <a:xfrm flipV="1">
            <a:off x="9320319" y="1892213"/>
            <a:ext cx="0" cy="879885"/>
          </a:xfrm>
          <a:prstGeom prst="line">
            <a:avLst/>
          </a:prstGeom>
          <a:ln w="3175">
            <a:solidFill>
              <a:schemeClr val="accent4"/>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1510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sp>
        <p:nvSpPr>
          <p:cNvPr id="5" name="Arrow: Right 4">
            <a:extLst>
              <a:ext uri="{FF2B5EF4-FFF2-40B4-BE49-F238E27FC236}">
                <a16:creationId xmlns:a16="http://schemas.microsoft.com/office/drawing/2014/main" id="{6EB65D13-3ED6-5D3E-95B4-047BCD59E184}"/>
              </a:ext>
            </a:extLst>
          </p:cNvPr>
          <p:cNvSpPr/>
          <p:nvPr/>
        </p:nvSpPr>
        <p:spPr>
          <a:xfrm>
            <a:off x="4905403" y="2858715"/>
            <a:ext cx="696568" cy="215846"/>
          </a:xfrm>
          <a:prstGeom prst="rightArrow">
            <a:avLst>
              <a:gd name="adj1" fmla="val 28181"/>
              <a:gd name="adj2" fmla="val 67157"/>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EC744CC-FE8F-19A9-6114-FB9C5473BB48}"/>
              </a:ext>
            </a:extLst>
          </p:cNvPr>
          <p:cNvPicPr>
            <a:picLocks noChangeAspect="1"/>
          </p:cNvPicPr>
          <p:nvPr/>
        </p:nvPicPr>
        <p:blipFill>
          <a:blip r:embed="rId3"/>
          <a:stretch>
            <a:fillRect/>
          </a:stretch>
        </p:blipFill>
        <p:spPr>
          <a:xfrm>
            <a:off x="1760880" y="2031539"/>
            <a:ext cx="2912328" cy="1959427"/>
          </a:xfrm>
          <a:prstGeom prst="rect">
            <a:avLst/>
          </a:prstGeom>
        </p:spPr>
      </p:pic>
      <p:pic>
        <p:nvPicPr>
          <p:cNvPr id="10" name="Picture 9">
            <a:extLst>
              <a:ext uri="{FF2B5EF4-FFF2-40B4-BE49-F238E27FC236}">
                <a16:creationId xmlns:a16="http://schemas.microsoft.com/office/drawing/2014/main" id="{AFC79AF9-77FA-AF33-1D51-899A1F64CDB9}"/>
              </a:ext>
            </a:extLst>
          </p:cNvPr>
          <p:cNvPicPr>
            <a:picLocks noChangeAspect="1"/>
          </p:cNvPicPr>
          <p:nvPr/>
        </p:nvPicPr>
        <p:blipFill>
          <a:blip r:embed="rId4"/>
          <a:stretch>
            <a:fillRect/>
          </a:stretch>
        </p:blipFill>
        <p:spPr>
          <a:xfrm>
            <a:off x="5834166" y="579258"/>
            <a:ext cx="4807564" cy="5836024"/>
          </a:xfrm>
          <a:prstGeom prst="rect">
            <a:avLst/>
          </a:prstGeom>
        </p:spPr>
      </p:pic>
    </p:spTree>
    <p:extLst>
      <p:ext uri="{BB962C8B-B14F-4D97-AF65-F5344CB8AC3E}">
        <p14:creationId xmlns:p14="http://schemas.microsoft.com/office/powerpoint/2010/main" val="4103359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pic>
        <p:nvPicPr>
          <p:cNvPr id="3" name="Picture 2">
            <a:extLst>
              <a:ext uri="{FF2B5EF4-FFF2-40B4-BE49-F238E27FC236}">
                <a16:creationId xmlns:a16="http://schemas.microsoft.com/office/drawing/2014/main" id="{D0A469B6-9BC9-741A-95D2-CB67C321D7A9}"/>
              </a:ext>
            </a:extLst>
          </p:cNvPr>
          <p:cNvPicPr>
            <a:picLocks noChangeAspect="1"/>
          </p:cNvPicPr>
          <p:nvPr/>
        </p:nvPicPr>
        <p:blipFill>
          <a:blip r:embed="rId5"/>
          <a:stretch>
            <a:fillRect/>
          </a:stretch>
        </p:blipFill>
        <p:spPr>
          <a:xfrm>
            <a:off x="607768" y="1258510"/>
            <a:ext cx="1792547" cy="368131"/>
          </a:xfrm>
          <a:prstGeom prst="rect">
            <a:avLst/>
          </a:prstGeom>
        </p:spPr>
      </p:pic>
      <p:pic>
        <p:nvPicPr>
          <p:cNvPr id="4" name="sand_demo1">
            <a:hlinkClick r:id="" action="ppaction://media"/>
            <a:extLst>
              <a:ext uri="{FF2B5EF4-FFF2-40B4-BE49-F238E27FC236}">
                <a16:creationId xmlns:a16="http://schemas.microsoft.com/office/drawing/2014/main" id="{2D26B0F5-B00D-8596-6B4D-06A3F716146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30805" y="2024229"/>
            <a:ext cx="2271718" cy="1966068"/>
          </a:xfrm>
          <a:prstGeom prst="rect">
            <a:avLst/>
          </a:prstGeom>
          <a:ln>
            <a:solidFill>
              <a:srgbClr val="509AB8"/>
            </a:solidFill>
            <a:prstDash val="dash"/>
          </a:ln>
        </p:spPr>
      </p:pic>
      <p:pic>
        <p:nvPicPr>
          <p:cNvPr id="9" name="Picture 8">
            <a:extLst>
              <a:ext uri="{FF2B5EF4-FFF2-40B4-BE49-F238E27FC236}">
                <a16:creationId xmlns:a16="http://schemas.microsoft.com/office/drawing/2014/main" id="{F1B335A5-FCCA-10FA-7F65-391D1AFD0EB1}"/>
              </a:ext>
            </a:extLst>
          </p:cNvPr>
          <p:cNvPicPr>
            <a:picLocks noChangeAspect="1"/>
          </p:cNvPicPr>
          <p:nvPr/>
        </p:nvPicPr>
        <p:blipFill>
          <a:blip r:embed="rId7"/>
          <a:stretch>
            <a:fillRect/>
          </a:stretch>
        </p:blipFill>
        <p:spPr>
          <a:xfrm>
            <a:off x="5448325" y="575120"/>
            <a:ext cx="6249990" cy="5836024"/>
          </a:xfrm>
          <a:prstGeom prst="rect">
            <a:avLst/>
          </a:prstGeom>
        </p:spPr>
      </p:pic>
      <p:sp>
        <p:nvSpPr>
          <p:cNvPr id="13" name="Rectangle 12">
            <a:extLst>
              <a:ext uri="{FF2B5EF4-FFF2-40B4-BE49-F238E27FC236}">
                <a16:creationId xmlns:a16="http://schemas.microsoft.com/office/drawing/2014/main" id="{761BE897-DF87-3A42-21A1-9675DA5E6E8A}"/>
              </a:ext>
            </a:extLst>
          </p:cNvPr>
          <p:cNvSpPr/>
          <p:nvPr/>
        </p:nvSpPr>
        <p:spPr>
          <a:xfrm>
            <a:off x="5584059" y="1281723"/>
            <a:ext cx="1218084" cy="1622841"/>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76DB300B-9EB1-8123-D02E-D623D6E66849}"/>
              </a:ext>
            </a:extLst>
          </p:cNvPr>
          <p:cNvCxnSpPr>
            <a:cxnSpLocks/>
            <a:endCxn id="3" idx="3"/>
          </p:cNvCxnSpPr>
          <p:nvPr/>
        </p:nvCxnSpPr>
        <p:spPr>
          <a:xfrm flipH="1" flipV="1">
            <a:off x="2400315" y="1442576"/>
            <a:ext cx="3183744" cy="9709"/>
          </a:xfrm>
          <a:prstGeom prst="straightConnector1">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A4DFDCF7-9A0D-F469-5BE6-1C3A50E443D4}"/>
              </a:ext>
            </a:extLst>
          </p:cNvPr>
          <p:cNvPicPr>
            <a:picLocks noChangeAspect="1"/>
          </p:cNvPicPr>
          <p:nvPr/>
        </p:nvPicPr>
        <p:blipFill>
          <a:blip r:embed="rId8"/>
          <a:stretch>
            <a:fillRect/>
          </a:stretch>
        </p:blipFill>
        <p:spPr>
          <a:xfrm>
            <a:off x="269834" y="4593571"/>
            <a:ext cx="2393660" cy="618932"/>
          </a:xfrm>
          <a:prstGeom prst="rect">
            <a:avLst/>
          </a:prstGeom>
        </p:spPr>
      </p:pic>
      <p:pic>
        <p:nvPicPr>
          <p:cNvPr id="20" name="Picture 19">
            <a:extLst>
              <a:ext uri="{FF2B5EF4-FFF2-40B4-BE49-F238E27FC236}">
                <a16:creationId xmlns:a16="http://schemas.microsoft.com/office/drawing/2014/main" id="{0C95092A-5E12-6CB9-C195-05330E100F9B}"/>
              </a:ext>
            </a:extLst>
          </p:cNvPr>
          <p:cNvPicPr>
            <a:picLocks noChangeAspect="1"/>
          </p:cNvPicPr>
          <p:nvPr/>
        </p:nvPicPr>
        <p:blipFill>
          <a:blip r:embed="rId9"/>
          <a:stretch>
            <a:fillRect/>
          </a:stretch>
        </p:blipFill>
        <p:spPr>
          <a:xfrm>
            <a:off x="251043" y="5575431"/>
            <a:ext cx="2412451" cy="566431"/>
          </a:xfrm>
          <a:prstGeom prst="rect">
            <a:avLst/>
          </a:prstGeom>
        </p:spPr>
      </p:pic>
      <p:pic>
        <p:nvPicPr>
          <p:cNvPr id="24" name="Picture 23">
            <a:extLst>
              <a:ext uri="{FF2B5EF4-FFF2-40B4-BE49-F238E27FC236}">
                <a16:creationId xmlns:a16="http://schemas.microsoft.com/office/drawing/2014/main" id="{84529FA5-AF49-5A16-B44E-D4190BB44453}"/>
              </a:ext>
            </a:extLst>
          </p:cNvPr>
          <p:cNvPicPr>
            <a:picLocks noChangeAspect="1"/>
          </p:cNvPicPr>
          <p:nvPr/>
        </p:nvPicPr>
        <p:blipFill>
          <a:blip r:embed="rId10"/>
          <a:stretch>
            <a:fillRect/>
          </a:stretch>
        </p:blipFill>
        <p:spPr>
          <a:xfrm>
            <a:off x="3007797" y="2897045"/>
            <a:ext cx="2117718" cy="815170"/>
          </a:xfrm>
          <a:prstGeom prst="rect">
            <a:avLst/>
          </a:prstGeom>
        </p:spPr>
      </p:pic>
      <p:pic>
        <p:nvPicPr>
          <p:cNvPr id="26" name="Picture 25">
            <a:extLst>
              <a:ext uri="{FF2B5EF4-FFF2-40B4-BE49-F238E27FC236}">
                <a16:creationId xmlns:a16="http://schemas.microsoft.com/office/drawing/2014/main" id="{CE073D1A-2243-3B64-50E2-442E19200D2E}"/>
              </a:ext>
            </a:extLst>
          </p:cNvPr>
          <p:cNvPicPr>
            <a:picLocks noChangeAspect="1"/>
          </p:cNvPicPr>
          <p:nvPr/>
        </p:nvPicPr>
        <p:blipFill>
          <a:blip r:embed="rId11"/>
          <a:stretch>
            <a:fillRect/>
          </a:stretch>
        </p:blipFill>
        <p:spPr>
          <a:xfrm>
            <a:off x="3017176" y="3794140"/>
            <a:ext cx="2104973" cy="2608800"/>
          </a:xfrm>
          <a:prstGeom prst="rect">
            <a:avLst/>
          </a:prstGeom>
        </p:spPr>
      </p:pic>
      <p:sp>
        <p:nvSpPr>
          <p:cNvPr id="27" name="Rectangle 26">
            <a:extLst>
              <a:ext uri="{FF2B5EF4-FFF2-40B4-BE49-F238E27FC236}">
                <a16:creationId xmlns:a16="http://schemas.microsoft.com/office/drawing/2014/main" id="{685EF96F-6F58-3EE3-D1F3-3260086EF87C}"/>
              </a:ext>
            </a:extLst>
          </p:cNvPr>
          <p:cNvSpPr/>
          <p:nvPr/>
        </p:nvSpPr>
        <p:spPr>
          <a:xfrm>
            <a:off x="3164971" y="3304630"/>
            <a:ext cx="1932204" cy="181888"/>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
        <p:nvSpPr>
          <p:cNvPr id="28" name="Rectangle 27">
            <a:extLst>
              <a:ext uri="{FF2B5EF4-FFF2-40B4-BE49-F238E27FC236}">
                <a16:creationId xmlns:a16="http://schemas.microsoft.com/office/drawing/2014/main" id="{2015D06E-B3DC-83B9-389C-65ECF879A5D1}"/>
              </a:ext>
            </a:extLst>
          </p:cNvPr>
          <p:cNvSpPr/>
          <p:nvPr/>
        </p:nvSpPr>
        <p:spPr>
          <a:xfrm>
            <a:off x="3164971" y="3508422"/>
            <a:ext cx="1932204" cy="181888"/>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
        <p:nvSpPr>
          <p:cNvPr id="29" name="Rectangle 28">
            <a:extLst>
              <a:ext uri="{FF2B5EF4-FFF2-40B4-BE49-F238E27FC236}">
                <a16:creationId xmlns:a16="http://schemas.microsoft.com/office/drawing/2014/main" id="{9CE32888-3210-9818-2FB9-88E5E89956C5}"/>
              </a:ext>
            </a:extLst>
          </p:cNvPr>
          <p:cNvSpPr/>
          <p:nvPr/>
        </p:nvSpPr>
        <p:spPr>
          <a:xfrm>
            <a:off x="3164971" y="4180145"/>
            <a:ext cx="1932204" cy="181888"/>
          </a:xfrm>
          <a:prstGeom prst="rect">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cxnSp>
        <p:nvCxnSpPr>
          <p:cNvPr id="33" name="Straight Connector 32">
            <a:extLst>
              <a:ext uri="{FF2B5EF4-FFF2-40B4-BE49-F238E27FC236}">
                <a16:creationId xmlns:a16="http://schemas.microsoft.com/office/drawing/2014/main" id="{53B89F2A-E8F9-A03A-3424-C79C3040FF7F}"/>
              </a:ext>
            </a:extLst>
          </p:cNvPr>
          <p:cNvCxnSpPr/>
          <p:nvPr/>
        </p:nvCxnSpPr>
        <p:spPr>
          <a:xfrm>
            <a:off x="5097175" y="3396297"/>
            <a:ext cx="463406" cy="0"/>
          </a:xfrm>
          <a:prstGeom prst="line">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34" name="Subtitle 2">
            <a:extLst>
              <a:ext uri="{FF2B5EF4-FFF2-40B4-BE49-F238E27FC236}">
                <a16:creationId xmlns:a16="http://schemas.microsoft.com/office/drawing/2014/main" id="{A1B80FF1-AFB1-C407-36E4-436F96E7011C}"/>
              </a:ext>
            </a:extLst>
          </p:cNvPr>
          <p:cNvSpPr txBox="1">
            <a:spLocks/>
          </p:cNvSpPr>
          <p:nvPr/>
        </p:nvSpPr>
        <p:spPr>
          <a:xfrm>
            <a:off x="5496556" y="3183219"/>
            <a:ext cx="1777701" cy="3552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B579B1"/>
                </a:solidFill>
              </a:rPr>
              <a:t>The displayed size of the particle. This parameter does not affect the simulation.</a:t>
            </a:r>
          </a:p>
          <a:p>
            <a:pPr algn="l"/>
            <a:endParaRPr lang="en-US" sz="900" dirty="0">
              <a:solidFill>
                <a:srgbClr val="B579B1"/>
              </a:solidFill>
            </a:endParaRPr>
          </a:p>
        </p:txBody>
      </p:sp>
      <p:cxnSp>
        <p:nvCxnSpPr>
          <p:cNvPr id="36" name="Straight Connector 35">
            <a:extLst>
              <a:ext uri="{FF2B5EF4-FFF2-40B4-BE49-F238E27FC236}">
                <a16:creationId xmlns:a16="http://schemas.microsoft.com/office/drawing/2014/main" id="{CD885967-CC28-5CA9-AC1D-AAD77873F859}"/>
              </a:ext>
            </a:extLst>
          </p:cNvPr>
          <p:cNvCxnSpPr/>
          <p:nvPr/>
        </p:nvCxnSpPr>
        <p:spPr>
          <a:xfrm>
            <a:off x="5097175" y="4271089"/>
            <a:ext cx="463406" cy="0"/>
          </a:xfrm>
          <a:prstGeom prst="line">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2861FAE0-A0DD-794E-667B-3FAF32072651}"/>
              </a:ext>
            </a:extLst>
          </p:cNvPr>
          <p:cNvSpPr/>
          <p:nvPr/>
        </p:nvSpPr>
        <p:spPr>
          <a:xfrm>
            <a:off x="7160467" y="772803"/>
            <a:ext cx="1384027" cy="1738694"/>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Rectangle 37">
            <a:extLst>
              <a:ext uri="{FF2B5EF4-FFF2-40B4-BE49-F238E27FC236}">
                <a16:creationId xmlns:a16="http://schemas.microsoft.com/office/drawing/2014/main" id="{E0663BF5-12E8-8A92-4501-FFE6BE49CE56}"/>
              </a:ext>
            </a:extLst>
          </p:cNvPr>
          <p:cNvSpPr/>
          <p:nvPr/>
        </p:nvSpPr>
        <p:spPr>
          <a:xfrm>
            <a:off x="7160467" y="4229192"/>
            <a:ext cx="1384027" cy="1912669"/>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0" name="Connector: Elbow 39">
            <a:extLst>
              <a:ext uri="{FF2B5EF4-FFF2-40B4-BE49-F238E27FC236}">
                <a16:creationId xmlns:a16="http://schemas.microsoft.com/office/drawing/2014/main" id="{F1C1271B-5BFE-A184-84B7-39376BEDEF4F}"/>
              </a:ext>
            </a:extLst>
          </p:cNvPr>
          <p:cNvCxnSpPr>
            <a:cxnSpLocks/>
          </p:cNvCxnSpPr>
          <p:nvPr/>
        </p:nvCxnSpPr>
        <p:spPr>
          <a:xfrm rot="10800000" flipV="1">
            <a:off x="5122149" y="1824659"/>
            <a:ext cx="2038320" cy="1310173"/>
          </a:xfrm>
          <a:prstGeom prst="bentConnector3">
            <a:avLst>
              <a:gd name="adj1" fmla="val 9808"/>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5076B530-C4ED-1DCC-D667-910EF9196032}"/>
              </a:ext>
            </a:extLst>
          </p:cNvPr>
          <p:cNvCxnSpPr>
            <a:cxnSpLocks/>
            <a:stCxn id="38" idx="1"/>
          </p:cNvCxnSpPr>
          <p:nvPr/>
        </p:nvCxnSpPr>
        <p:spPr>
          <a:xfrm flipH="1" flipV="1">
            <a:off x="5122149" y="5184296"/>
            <a:ext cx="2038318" cy="1231"/>
          </a:xfrm>
          <a:prstGeom prst="straightConnector1">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Subtitle 2">
            <a:extLst>
              <a:ext uri="{FF2B5EF4-FFF2-40B4-BE49-F238E27FC236}">
                <a16:creationId xmlns:a16="http://schemas.microsoft.com/office/drawing/2014/main" id="{5FD3B546-3730-1E5A-360B-3BD8D7F20FCA}"/>
              </a:ext>
            </a:extLst>
          </p:cNvPr>
          <p:cNvSpPr txBox="1">
            <a:spLocks/>
          </p:cNvSpPr>
          <p:nvPr/>
        </p:nvSpPr>
        <p:spPr>
          <a:xfrm>
            <a:off x="5496556" y="3761035"/>
            <a:ext cx="1777701" cy="2731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B579B1"/>
                </a:solidFill>
              </a:rPr>
              <a:t>Number of particles per voxel</a:t>
            </a:r>
          </a:p>
          <a:p>
            <a:pPr algn="l"/>
            <a:endParaRPr lang="en-US" sz="900" dirty="0">
              <a:solidFill>
                <a:srgbClr val="B579B1"/>
              </a:solidFill>
            </a:endParaRPr>
          </a:p>
        </p:txBody>
      </p:sp>
      <p:cxnSp>
        <p:nvCxnSpPr>
          <p:cNvPr id="57" name="Connector: Elbow 56">
            <a:extLst>
              <a:ext uri="{FF2B5EF4-FFF2-40B4-BE49-F238E27FC236}">
                <a16:creationId xmlns:a16="http://schemas.microsoft.com/office/drawing/2014/main" id="{F01EB749-23A0-9A28-697F-54C437D018C9}"/>
              </a:ext>
            </a:extLst>
          </p:cNvPr>
          <p:cNvCxnSpPr>
            <a:cxnSpLocks/>
            <a:stCxn id="28" idx="3"/>
          </p:cNvCxnSpPr>
          <p:nvPr/>
        </p:nvCxnSpPr>
        <p:spPr>
          <a:xfrm>
            <a:off x="5097175" y="3599366"/>
            <a:ext cx="442993" cy="273157"/>
          </a:xfrm>
          <a:prstGeom prst="bentConnector3">
            <a:avLst/>
          </a:prstGeom>
          <a:ln w="9525">
            <a:solidFill>
              <a:srgbClr val="B579B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59" name="Subtitle 2">
            <a:extLst>
              <a:ext uri="{FF2B5EF4-FFF2-40B4-BE49-F238E27FC236}">
                <a16:creationId xmlns:a16="http://schemas.microsoft.com/office/drawing/2014/main" id="{6910D134-42E9-3563-3BDF-4B013F5EA8E1}"/>
              </a:ext>
            </a:extLst>
          </p:cNvPr>
          <p:cNvSpPr txBox="1">
            <a:spLocks/>
          </p:cNvSpPr>
          <p:nvPr/>
        </p:nvSpPr>
        <p:spPr>
          <a:xfrm>
            <a:off x="330805" y="5170359"/>
            <a:ext cx="2166735" cy="3875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Particle display scale: 0.2</a:t>
            </a:r>
          </a:p>
          <a:p>
            <a:pPr algn="l"/>
            <a:endParaRPr lang="en-US" sz="1000" dirty="0">
              <a:solidFill>
                <a:srgbClr val="509AB8"/>
              </a:solidFill>
            </a:endParaRPr>
          </a:p>
        </p:txBody>
      </p:sp>
      <p:sp>
        <p:nvSpPr>
          <p:cNvPr id="60" name="Subtitle 2">
            <a:extLst>
              <a:ext uri="{FF2B5EF4-FFF2-40B4-BE49-F238E27FC236}">
                <a16:creationId xmlns:a16="http://schemas.microsoft.com/office/drawing/2014/main" id="{824EF49C-F6E8-BCCA-4067-53EE4B30479B}"/>
              </a:ext>
            </a:extLst>
          </p:cNvPr>
          <p:cNvSpPr txBox="1">
            <a:spLocks/>
          </p:cNvSpPr>
          <p:nvPr/>
        </p:nvSpPr>
        <p:spPr>
          <a:xfrm>
            <a:off x="330805" y="6117225"/>
            <a:ext cx="2166735" cy="3875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Particle display scale: 0.5</a:t>
            </a:r>
          </a:p>
          <a:p>
            <a:pPr algn="l"/>
            <a:endParaRPr lang="en-US" sz="1000" dirty="0">
              <a:solidFill>
                <a:srgbClr val="509AB8"/>
              </a:solidFill>
            </a:endParaRPr>
          </a:p>
        </p:txBody>
      </p:sp>
      <p:sp>
        <p:nvSpPr>
          <p:cNvPr id="61" name="Subtitle 2">
            <a:extLst>
              <a:ext uri="{FF2B5EF4-FFF2-40B4-BE49-F238E27FC236}">
                <a16:creationId xmlns:a16="http://schemas.microsoft.com/office/drawing/2014/main" id="{0BD8AF31-5E2C-255B-476C-B71DDC6586E7}"/>
              </a:ext>
            </a:extLst>
          </p:cNvPr>
          <p:cNvSpPr txBox="1">
            <a:spLocks/>
          </p:cNvSpPr>
          <p:nvPr/>
        </p:nvSpPr>
        <p:spPr>
          <a:xfrm>
            <a:off x="5496556" y="4152904"/>
            <a:ext cx="1777701" cy="2731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 dirty="0">
                <a:solidFill>
                  <a:srgbClr val="B579B1"/>
                </a:solidFill>
              </a:rPr>
              <a:t>The size of the voxel</a:t>
            </a:r>
          </a:p>
          <a:p>
            <a:pPr algn="l">
              <a:spcBef>
                <a:spcPts val="100"/>
              </a:spcBef>
            </a:pPr>
            <a:r>
              <a:rPr lang="en-US" sz="900" dirty="0">
                <a:solidFill>
                  <a:srgbClr val="B579B1"/>
                </a:solidFill>
              </a:rPr>
              <a:t>Smaller size will result in more accurate simulation, but longer run time.</a:t>
            </a:r>
          </a:p>
          <a:p>
            <a:pPr algn="l"/>
            <a:endParaRPr lang="en-US" sz="900" dirty="0">
              <a:solidFill>
                <a:srgbClr val="B579B1"/>
              </a:solidFill>
            </a:endParaRPr>
          </a:p>
          <a:p>
            <a:pPr algn="l"/>
            <a:endParaRPr lang="en-US" sz="900" dirty="0">
              <a:solidFill>
                <a:srgbClr val="B579B1"/>
              </a:solidFill>
            </a:endParaRPr>
          </a:p>
        </p:txBody>
      </p:sp>
    </p:spTree>
    <p:extLst>
      <p:ext uri="{BB962C8B-B14F-4D97-AF65-F5344CB8AC3E}">
        <p14:creationId xmlns:p14="http://schemas.microsoft.com/office/powerpoint/2010/main" val="1608100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sp>
        <p:nvSpPr>
          <p:cNvPr id="2" name="Subtitle 2">
            <a:extLst>
              <a:ext uri="{FF2B5EF4-FFF2-40B4-BE49-F238E27FC236}">
                <a16:creationId xmlns:a16="http://schemas.microsoft.com/office/drawing/2014/main" id="{865F3CCE-2290-C3BB-00C9-E04D0715709A}"/>
              </a:ext>
            </a:extLst>
          </p:cNvPr>
          <p:cNvSpPr txBox="1">
            <a:spLocks/>
          </p:cNvSpPr>
          <p:nvPr/>
        </p:nvSpPr>
        <p:spPr>
          <a:xfrm>
            <a:off x="10484522" y="187555"/>
            <a:ext cx="1564943" cy="3875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solidFill>
                  <a:srgbClr val="509AB8"/>
                </a:solidFill>
              </a:rPr>
              <a:t>Create Colliders</a:t>
            </a:r>
          </a:p>
          <a:p>
            <a:pPr algn="l"/>
            <a:endParaRPr lang="en-US" sz="1400" dirty="0">
              <a:solidFill>
                <a:srgbClr val="509AB8"/>
              </a:solidFill>
            </a:endParaRPr>
          </a:p>
        </p:txBody>
      </p:sp>
      <p:pic>
        <p:nvPicPr>
          <p:cNvPr id="6" name="Picture 5">
            <a:extLst>
              <a:ext uri="{FF2B5EF4-FFF2-40B4-BE49-F238E27FC236}">
                <a16:creationId xmlns:a16="http://schemas.microsoft.com/office/drawing/2014/main" id="{6E5309DB-E809-315B-C881-01FCAB4370B8}"/>
              </a:ext>
            </a:extLst>
          </p:cNvPr>
          <p:cNvPicPr>
            <a:picLocks noGrp="1" noRot="1" noChangeAspect="1" noMove="1" noResize="1" noEditPoints="1" noAdjustHandles="1" noChangeArrowheads="1" noChangeShapeType="1" noCrop="1"/>
          </p:cNvPicPr>
          <p:nvPr/>
        </p:nvPicPr>
        <p:blipFill>
          <a:blip r:embed="rId3"/>
          <a:stretch>
            <a:fillRect/>
          </a:stretch>
        </p:blipFill>
        <p:spPr>
          <a:xfrm>
            <a:off x="5448958" y="787020"/>
            <a:ext cx="6301279" cy="5534167"/>
          </a:xfrm>
          <a:prstGeom prst="rect">
            <a:avLst/>
          </a:prstGeom>
        </p:spPr>
      </p:pic>
      <p:pic>
        <p:nvPicPr>
          <p:cNvPr id="10" name="Picture 9">
            <a:extLst>
              <a:ext uri="{FF2B5EF4-FFF2-40B4-BE49-F238E27FC236}">
                <a16:creationId xmlns:a16="http://schemas.microsoft.com/office/drawing/2014/main" id="{99F94B61-0B8B-08F8-EEF6-E9CC18DD0853}"/>
              </a:ext>
            </a:extLst>
          </p:cNvPr>
          <p:cNvPicPr>
            <a:picLocks noChangeAspect="1"/>
          </p:cNvPicPr>
          <p:nvPr/>
        </p:nvPicPr>
        <p:blipFill>
          <a:blip r:embed="rId4"/>
          <a:stretch>
            <a:fillRect/>
          </a:stretch>
        </p:blipFill>
        <p:spPr>
          <a:xfrm>
            <a:off x="611874" y="1966804"/>
            <a:ext cx="4238888" cy="3174598"/>
          </a:xfrm>
          <a:prstGeom prst="rect">
            <a:avLst/>
          </a:prstGeom>
        </p:spPr>
      </p:pic>
      <p:sp>
        <p:nvSpPr>
          <p:cNvPr id="11" name="Rectangle 10">
            <a:extLst>
              <a:ext uri="{FF2B5EF4-FFF2-40B4-BE49-F238E27FC236}">
                <a16:creationId xmlns:a16="http://schemas.microsoft.com/office/drawing/2014/main" id="{344B8617-A0D2-987F-2BBF-BF57228200B5}"/>
              </a:ext>
            </a:extLst>
          </p:cNvPr>
          <p:cNvSpPr/>
          <p:nvPr/>
        </p:nvSpPr>
        <p:spPr>
          <a:xfrm>
            <a:off x="9935511" y="1427896"/>
            <a:ext cx="1501313" cy="2056832"/>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a:extLst>
              <a:ext uri="{FF2B5EF4-FFF2-40B4-BE49-F238E27FC236}">
                <a16:creationId xmlns:a16="http://schemas.microsoft.com/office/drawing/2014/main" id="{92B261C0-EC5C-29B3-D67A-BD53A41C91FF}"/>
              </a:ext>
            </a:extLst>
          </p:cNvPr>
          <p:cNvSpPr/>
          <p:nvPr/>
        </p:nvSpPr>
        <p:spPr>
          <a:xfrm>
            <a:off x="8275093" y="4048836"/>
            <a:ext cx="3305033" cy="2022144"/>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Subtitle 2">
            <a:extLst>
              <a:ext uri="{FF2B5EF4-FFF2-40B4-BE49-F238E27FC236}">
                <a16:creationId xmlns:a16="http://schemas.microsoft.com/office/drawing/2014/main" id="{4F15DBF9-4229-5231-6F0D-63470F54CB63}"/>
              </a:ext>
            </a:extLst>
          </p:cNvPr>
          <p:cNvSpPr txBox="1">
            <a:spLocks/>
          </p:cNvSpPr>
          <p:nvPr/>
        </p:nvSpPr>
        <p:spPr>
          <a:xfrm>
            <a:off x="10074263" y="3508610"/>
            <a:ext cx="1605946" cy="3160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Source geometry for generating the sand</a:t>
            </a:r>
          </a:p>
          <a:p>
            <a:pPr algn="l"/>
            <a:endParaRPr lang="en-US" sz="1000" dirty="0">
              <a:solidFill>
                <a:srgbClr val="509AB8"/>
              </a:solidFill>
            </a:endParaRPr>
          </a:p>
        </p:txBody>
      </p:sp>
      <p:cxnSp>
        <p:nvCxnSpPr>
          <p:cNvPr id="19" name="Connector: Elbow 18">
            <a:extLst>
              <a:ext uri="{FF2B5EF4-FFF2-40B4-BE49-F238E27FC236}">
                <a16:creationId xmlns:a16="http://schemas.microsoft.com/office/drawing/2014/main" id="{C18DDE22-1AC5-AB9F-F2B9-4FC55DA3897A}"/>
              </a:ext>
            </a:extLst>
          </p:cNvPr>
          <p:cNvCxnSpPr>
            <a:cxnSpLocks/>
          </p:cNvCxnSpPr>
          <p:nvPr/>
        </p:nvCxnSpPr>
        <p:spPr>
          <a:xfrm rot="10800000" flipV="1">
            <a:off x="4585653" y="2088106"/>
            <a:ext cx="5341957" cy="400335"/>
          </a:xfrm>
          <a:prstGeom prst="bentConnector3">
            <a:avLst>
              <a:gd name="adj1" fmla="val 87386"/>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F24DA993-1815-0988-072F-94E950A17047}"/>
              </a:ext>
            </a:extLst>
          </p:cNvPr>
          <p:cNvCxnSpPr/>
          <p:nvPr/>
        </p:nvCxnSpPr>
        <p:spPr>
          <a:xfrm flipH="1">
            <a:off x="4585653" y="4335439"/>
            <a:ext cx="3689440" cy="0"/>
          </a:xfrm>
          <a:prstGeom prst="straightConnector1">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Subtitle 2">
            <a:extLst>
              <a:ext uri="{FF2B5EF4-FFF2-40B4-BE49-F238E27FC236}">
                <a16:creationId xmlns:a16="http://schemas.microsoft.com/office/drawing/2014/main" id="{25C25A59-425C-E6E3-0CDB-0ACF0F73B47A}"/>
              </a:ext>
            </a:extLst>
          </p:cNvPr>
          <p:cNvSpPr txBox="1">
            <a:spLocks/>
          </p:cNvSpPr>
          <p:nvPr/>
        </p:nvSpPr>
        <p:spPr>
          <a:xfrm>
            <a:off x="8186323" y="6074021"/>
            <a:ext cx="3482572" cy="3160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Create a plane and scatter points on it for placing the colliders</a:t>
            </a:r>
          </a:p>
          <a:p>
            <a:pPr algn="l"/>
            <a:endParaRPr lang="en-US" sz="1000" dirty="0">
              <a:solidFill>
                <a:srgbClr val="509AB8"/>
              </a:solidFill>
            </a:endParaRPr>
          </a:p>
        </p:txBody>
      </p:sp>
    </p:spTree>
    <p:extLst>
      <p:ext uri="{BB962C8B-B14F-4D97-AF65-F5344CB8AC3E}">
        <p14:creationId xmlns:p14="http://schemas.microsoft.com/office/powerpoint/2010/main" val="2592573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67C231-310E-BE18-2DD0-F2A5180BDD14}"/>
              </a:ext>
            </a:extLst>
          </p:cNvPr>
          <p:cNvPicPr>
            <a:picLocks noChangeAspect="1"/>
          </p:cNvPicPr>
          <p:nvPr/>
        </p:nvPicPr>
        <p:blipFill rotWithShape="1">
          <a:blip r:embed="rId5"/>
          <a:srcRect b="10404"/>
          <a:stretch/>
        </p:blipFill>
        <p:spPr>
          <a:xfrm>
            <a:off x="91219" y="428413"/>
            <a:ext cx="3933739" cy="2651430"/>
          </a:xfrm>
          <a:prstGeom prst="rect">
            <a:avLst/>
          </a:prstGeom>
        </p:spPr>
      </p:pic>
      <p:pic>
        <p:nvPicPr>
          <p:cNvPr id="5" name="sand_demo2">
            <a:hlinkClick r:id="" action="ppaction://media"/>
            <a:extLst>
              <a:ext uri="{FF2B5EF4-FFF2-40B4-BE49-F238E27FC236}">
                <a16:creationId xmlns:a16="http://schemas.microsoft.com/office/drawing/2014/main" id="{4FF78D47-6673-15D5-EA05-BF4E02ACB280}"/>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3939" t="18925" r="6063" b="23774"/>
          <a:stretch/>
        </p:blipFill>
        <p:spPr>
          <a:xfrm>
            <a:off x="91219" y="4417325"/>
            <a:ext cx="3933739" cy="2167613"/>
          </a:xfrm>
          <a:prstGeom prst="rect">
            <a:avLst/>
          </a:prstGeom>
        </p:spPr>
      </p:pic>
      <p:pic>
        <p:nvPicPr>
          <p:cNvPr id="15" name="Picture 14">
            <a:extLst>
              <a:ext uri="{FF2B5EF4-FFF2-40B4-BE49-F238E27FC236}">
                <a16:creationId xmlns:a16="http://schemas.microsoft.com/office/drawing/2014/main" id="{627E9288-B122-8A0C-6F34-6EB9E1BA4F5F}"/>
              </a:ext>
            </a:extLst>
          </p:cNvPr>
          <p:cNvPicPr>
            <a:picLocks noGrp="1" noRot="1" noChangeAspect="1" noMove="1" noResize="1" noEditPoints="1" noAdjustHandles="1" noChangeArrowheads="1" noChangeShapeType="1" noCrop="1"/>
          </p:cNvPicPr>
          <p:nvPr/>
        </p:nvPicPr>
        <p:blipFill>
          <a:blip r:embed="rId7"/>
          <a:stretch>
            <a:fillRect/>
          </a:stretch>
        </p:blipFill>
        <p:spPr>
          <a:xfrm>
            <a:off x="4085230" y="559040"/>
            <a:ext cx="8106769" cy="6095963"/>
          </a:xfrm>
          <a:prstGeom prst="rect">
            <a:avLst/>
          </a:prstGeom>
        </p:spPr>
      </p:pic>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sp>
        <p:nvSpPr>
          <p:cNvPr id="2" name="Subtitle 2">
            <a:extLst>
              <a:ext uri="{FF2B5EF4-FFF2-40B4-BE49-F238E27FC236}">
                <a16:creationId xmlns:a16="http://schemas.microsoft.com/office/drawing/2014/main" id="{865F3CCE-2290-C3BB-00C9-E04D0715709A}"/>
              </a:ext>
            </a:extLst>
          </p:cNvPr>
          <p:cNvSpPr txBox="1">
            <a:spLocks/>
          </p:cNvSpPr>
          <p:nvPr/>
        </p:nvSpPr>
        <p:spPr>
          <a:xfrm>
            <a:off x="10484522" y="187555"/>
            <a:ext cx="1564943" cy="3875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solidFill>
                  <a:srgbClr val="509AB8"/>
                </a:solidFill>
              </a:rPr>
              <a:t>Create Colliders</a:t>
            </a:r>
          </a:p>
          <a:p>
            <a:pPr algn="l"/>
            <a:endParaRPr lang="en-US" sz="1400" dirty="0">
              <a:solidFill>
                <a:srgbClr val="509AB8"/>
              </a:solidFill>
            </a:endParaRPr>
          </a:p>
        </p:txBody>
      </p:sp>
      <p:sp>
        <p:nvSpPr>
          <p:cNvPr id="11" name="Rectangle 10">
            <a:extLst>
              <a:ext uri="{FF2B5EF4-FFF2-40B4-BE49-F238E27FC236}">
                <a16:creationId xmlns:a16="http://schemas.microsoft.com/office/drawing/2014/main" id="{344B8617-A0D2-987F-2BBF-BF57228200B5}"/>
              </a:ext>
            </a:extLst>
          </p:cNvPr>
          <p:cNvSpPr/>
          <p:nvPr/>
        </p:nvSpPr>
        <p:spPr>
          <a:xfrm>
            <a:off x="11045530" y="2674392"/>
            <a:ext cx="1055252" cy="1301656"/>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a:extLst>
              <a:ext uri="{FF2B5EF4-FFF2-40B4-BE49-F238E27FC236}">
                <a16:creationId xmlns:a16="http://schemas.microsoft.com/office/drawing/2014/main" id="{92B261C0-EC5C-29B3-D67A-BD53A41C91FF}"/>
              </a:ext>
            </a:extLst>
          </p:cNvPr>
          <p:cNvSpPr/>
          <p:nvPr/>
        </p:nvSpPr>
        <p:spPr>
          <a:xfrm>
            <a:off x="4354768" y="4330890"/>
            <a:ext cx="5321495" cy="2175403"/>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1" name="Straight Arrow Connector 40">
            <a:extLst>
              <a:ext uri="{FF2B5EF4-FFF2-40B4-BE49-F238E27FC236}">
                <a16:creationId xmlns:a16="http://schemas.microsoft.com/office/drawing/2014/main" id="{F24DA993-1815-0988-072F-94E950A17047}"/>
              </a:ext>
            </a:extLst>
          </p:cNvPr>
          <p:cNvCxnSpPr>
            <a:cxnSpLocks/>
          </p:cNvCxnSpPr>
          <p:nvPr/>
        </p:nvCxnSpPr>
        <p:spPr>
          <a:xfrm flipH="1">
            <a:off x="3886194" y="5423140"/>
            <a:ext cx="468574" cy="0"/>
          </a:xfrm>
          <a:prstGeom prst="straightConnector1">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Subtitle 2">
            <a:extLst>
              <a:ext uri="{FF2B5EF4-FFF2-40B4-BE49-F238E27FC236}">
                <a16:creationId xmlns:a16="http://schemas.microsoft.com/office/drawing/2014/main" id="{25C25A59-425C-E6E3-0CDB-0ACF0F73B47A}"/>
              </a:ext>
            </a:extLst>
          </p:cNvPr>
          <p:cNvSpPr txBox="1">
            <a:spLocks/>
          </p:cNvSpPr>
          <p:nvPr/>
        </p:nvSpPr>
        <p:spPr>
          <a:xfrm>
            <a:off x="8495613" y="6245703"/>
            <a:ext cx="1180650" cy="2605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Animate the rotors</a:t>
            </a:r>
          </a:p>
          <a:p>
            <a:pPr algn="l"/>
            <a:endParaRPr lang="en-US" sz="1000" dirty="0">
              <a:solidFill>
                <a:srgbClr val="509AB8"/>
              </a:solidFill>
            </a:endParaRPr>
          </a:p>
        </p:txBody>
      </p:sp>
      <p:pic>
        <p:nvPicPr>
          <p:cNvPr id="9" name="Picture 8">
            <a:extLst>
              <a:ext uri="{FF2B5EF4-FFF2-40B4-BE49-F238E27FC236}">
                <a16:creationId xmlns:a16="http://schemas.microsoft.com/office/drawing/2014/main" id="{AC54323D-7690-B9CE-CE93-D41611D6494F}"/>
              </a:ext>
            </a:extLst>
          </p:cNvPr>
          <p:cNvPicPr>
            <a:picLocks noChangeAspect="1"/>
          </p:cNvPicPr>
          <p:nvPr/>
        </p:nvPicPr>
        <p:blipFill rotWithShape="1">
          <a:blip r:embed="rId8"/>
          <a:srcRect l="6364" t="7695"/>
          <a:stretch/>
        </p:blipFill>
        <p:spPr>
          <a:xfrm>
            <a:off x="10103893" y="1846556"/>
            <a:ext cx="468574" cy="483097"/>
          </a:xfrm>
          <a:prstGeom prst="rect">
            <a:avLst/>
          </a:prstGeom>
        </p:spPr>
      </p:pic>
      <p:sp>
        <p:nvSpPr>
          <p:cNvPr id="26" name="Subtitle 2">
            <a:extLst>
              <a:ext uri="{FF2B5EF4-FFF2-40B4-BE49-F238E27FC236}">
                <a16:creationId xmlns:a16="http://schemas.microsoft.com/office/drawing/2014/main" id="{15A8EB8F-8214-D192-EA77-34BF8BE54CF6}"/>
              </a:ext>
            </a:extLst>
          </p:cNvPr>
          <p:cNvSpPr txBox="1">
            <a:spLocks/>
          </p:cNvSpPr>
          <p:nvPr/>
        </p:nvSpPr>
        <p:spPr>
          <a:xfrm>
            <a:off x="10990878" y="4033860"/>
            <a:ext cx="1296656" cy="2605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Create instances of the rotors for later use as the colliders to the sand</a:t>
            </a:r>
          </a:p>
          <a:p>
            <a:pPr algn="l"/>
            <a:endParaRPr lang="en-US" sz="1000" dirty="0">
              <a:solidFill>
                <a:srgbClr val="509AB8"/>
              </a:solidFill>
            </a:endParaRPr>
          </a:p>
        </p:txBody>
      </p:sp>
      <p:sp>
        <p:nvSpPr>
          <p:cNvPr id="27" name="Rectangle 26">
            <a:extLst>
              <a:ext uri="{FF2B5EF4-FFF2-40B4-BE49-F238E27FC236}">
                <a16:creationId xmlns:a16="http://schemas.microsoft.com/office/drawing/2014/main" id="{705B087E-682B-ABC8-ED24-DA7F2814E7A1}"/>
              </a:ext>
            </a:extLst>
          </p:cNvPr>
          <p:cNvSpPr/>
          <p:nvPr/>
        </p:nvSpPr>
        <p:spPr>
          <a:xfrm>
            <a:off x="6705542" y="1068506"/>
            <a:ext cx="1055252" cy="1458604"/>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9" name="Connector: Elbow 28">
            <a:extLst>
              <a:ext uri="{FF2B5EF4-FFF2-40B4-BE49-F238E27FC236}">
                <a16:creationId xmlns:a16="http://schemas.microsoft.com/office/drawing/2014/main" id="{54F0358C-5705-6BBB-F365-47AAC7CFA135}"/>
              </a:ext>
            </a:extLst>
          </p:cNvPr>
          <p:cNvCxnSpPr>
            <a:stCxn id="27" idx="0"/>
          </p:cNvCxnSpPr>
          <p:nvPr/>
        </p:nvCxnSpPr>
        <p:spPr>
          <a:xfrm rot="16200000" flipV="1">
            <a:off x="5366057" y="-798606"/>
            <a:ext cx="286034" cy="3448189"/>
          </a:xfrm>
          <a:prstGeom prst="bentConnector2">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22893767-B738-DD80-99A5-5DFAE7E6B789}"/>
              </a:ext>
            </a:extLst>
          </p:cNvPr>
          <p:cNvCxnSpPr>
            <a:cxnSpLocks/>
          </p:cNvCxnSpPr>
          <p:nvPr/>
        </p:nvCxnSpPr>
        <p:spPr>
          <a:xfrm rot="10800000">
            <a:off x="3848672" y="2405988"/>
            <a:ext cx="7196859" cy="630588"/>
          </a:xfrm>
          <a:prstGeom prst="bentConnector3">
            <a:avLst>
              <a:gd name="adj1" fmla="val 77876"/>
            </a:avLst>
          </a:prstGeom>
          <a:ln w="9525">
            <a:solidFill>
              <a:srgbClr val="509AB8"/>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3387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A177AB-B800-9E44-96C2-9118E541650F}"/>
              </a:ext>
            </a:extLst>
          </p:cNvPr>
          <p:cNvPicPr>
            <a:picLocks noChangeAspect="1"/>
          </p:cNvPicPr>
          <p:nvPr/>
        </p:nvPicPr>
        <p:blipFill>
          <a:blip r:embed="rId3"/>
          <a:stretch>
            <a:fillRect/>
          </a:stretch>
        </p:blipFill>
        <p:spPr>
          <a:xfrm>
            <a:off x="410016" y="776042"/>
            <a:ext cx="6864180" cy="5452942"/>
          </a:xfrm>
          <a:prstGeom prst="rect">
            <a:avLst/>
          </a:prstGeom>
        </p:spPr>
      </p:pic>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sp>
        <p:nvSpPr>
          <p:cNvPr id="2" name="Subtitle 2">
            <a:extLst>
              <a:ext uri="{FF2B5EF4-FFF2-40B4-BE49-F238E27FC236}">
                <a16:creationId xmlns:a16="http://schemas.microsoft.com/office/drawing/2014/main" id="{865F3CCE-2290-C3BB-00C9-E04D0715709A}"/>
              </a:ext>
            </a:extLst>
          </p:cNvPr>
          <p:cNvSpPr txBox="1">
            <a:spLocks/>
          </p:cNvSpPr>
          <p:nvPr/>
        </p:nvSpPr>
        <p:spPr>
          <a:xfrm>
            <a:off x="10484522" y="187555"/>
            <a:ext cx="1564943" cy="3875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solidFill>
                  <a:srgbClr val="509AB8"/>
                </a:solidFill>
              </a:rPr>
              <a:t>Create Colliders</a:t>
            </a:r>
          </a:p>
          <a:p>
            <a:pPr algn="l"/>
            <a:endParaRPr lang="en-US" sz="1400" dirty="0">
              <a:solidFill>
                <a:srgbClr val="509AB8"/>
              </a:solidFill>
            </a:endParaRPr>
          </a:p>
        </p:txBody>
      </p:sp>
      <p:sp>
        <p:nvSpPr>
          <p:cNvPr id="18" name="Subtitle 2">
            <a:extLst>
              <a:ext uri="{FF2B5EF4-FFF2-40B4-BE49-F238E27FC236}">
                <a16:creationId xmlns:a16="http://schemas.microsoft.com/office/drawing/2014/main" id="{E5E66C0E-5EF9-36BC-887C-EEC4C5D951DB}"/>
              </a:ext>
            </a:extLst>
          </p:cNvPr>
          <p:cNvSpPr txBox="1">
            <a:spLocks/>
          </p:cNvSpPr>
          <p:nvPr/>
        </p:nvSpPr>
        <p:spPr>
          <a:xfrm>
            <a:off x="2853763" y="4212104"/>
            <a:ext cx="1449056" cy="39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Set the animated rotors as the colliders</a:t>
            </a:r>
          </a:p>
          <a:p>
            <a:pPr algn="l"/>
            <a:endParaRPr lang="en-US" sz="1000" dirty="0">
              <a:solidFill>
                <a:srgbClr val="509AB8"/>
              </a:solidFill>
            </a:endParaRPr>
          </a:p>
        </p:txBody>
      </p:sp>
      <p:sp>
        <p:nvSpPr>
          <p:cNvPr id="20" name="Rectangle 19">
            <a:extLst>
              <a:ext uri="{FF2B5EF4-FFF2-40B4-BE49-F238E27FC236}">
                <a16:creationId xmlns:a16="http://schemas.microsoft.com/office/drawing/2014/main" id="{11E5C4E3-2328-6780-705D-2E0DAC35A275}"/>
              </a:ext>
            </a:extLst>
          </p:cNvPr>
          <p:cNvSpPr/>
          <p:nvPr/>
        </p:nvSpPr>
        <p:spPr>
          <a:xfrm>
            <a:off x="2914018" y="2595584"/>
            <a:ext cx="2674893" cy="1562272"/>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BE89731E-8B9C-1FEF-4822-A65CE132FBCC}"/>
              </a:ext>
            </a:extLst>
          </p:cNvPr>
          <p:cNvSpPr/>
          <p:nvPr/>
        </p:nvSpPr>
        <p:spPr>
          <a:xfrm>
            <a:off x="6367997" y="3309061"/>
            <a:ext cx="490975" cy="512557"/>
          </a:xfrm>
          <a:prstGeom prst="ellipse">
            <a:avLst/>
          </a:prstGeom>
          <a:noFill/>
          <a:ln>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A7D3E092-F3E5-F156-A249-70999F435822}"/>
              </a:ext>
            </a:extLst>
          </p:cNvPr>
          <p:cNvPicPr>
            <a:picLocks noChangeAspect="1"/>
          </p:cNvPicPr>
          <p:nvPr/>
        </p:nvPicPr>
        <p:blipFill>
          <a:blip r:embed="rId4"/>
          <a:stretch>
            <a:fillRect/>
          </a:stretch>
        </p:blipFill>
        <p:spPr>
          <a:xfrm>
            <a:off x="8024065" y="1776753"/>
            <a:ext cx="3508266" cy="2741941"/>
          </a:xfrm>
          <a:prstGeom prst="rect">
            <a:avLst/>
          </a:prstGeom>
        </p:spPr>
      </p:pic>
      <p:sp>
        <p:nvSpPr>
          <p:cNvPr id="10" name="TextBox 9">
            <a:extLst>
              <a:ext uri="{FF2B5EF4-FFF2-40B4-BE49-F238E27FC236}">
                <a16:creationId xmlns:a16="http://schemas.microsoft.com/office/drawing/2014/main" id="{81B1C6D2-EC39-9DD9-F757-C4F6E6F12DCB}"/>
              </a:ext>
            </a:extLst>
          </p:cNvPr>
          <p:cNvSpPr txBox="1"/>
          <p:nvPr/>
        </p:nvSpPr>
        <p:spPr>
          <a:xfrm>
            <a:off x="8278806" y="4485890"/>
            <a:ext cx="3214752" cy="646331"/>
          </a:xfrm>
          <a:prstGeom prst="rect">
            <a:avLst/>
          </a:prstGeom>
          <a:noFill/>
        </p:spPr>
        <p:txBody>
          <a:bodyPr wrap="square" rtlCol="0">
            <a:spAutoFit/>
          </a:bodyPr>
          <a:lstStyle/>
          <a:p>
            <a:r>
              <a:rPr lang="en-US" sz="1200" dirty="0">
                <a:solidFill>
                  <a:schemeClr val="accent4"/>
                </a:solidFill>
              </a:rPr>
              <a:t>Turn on the diagnostic view of “simulate_mpm” to check if the simulation runs correctly before assigning materials.</a:t>
            </a:r>
          </a:p>
        </p:txBody>
      </p:sp>
      <p:cxnSp>
        <p:nvCxnSpPr>
          <p:cNvPr id="12" name="Connector: Elbow 11">
            <a:extLst>
              <a:ext uri="{FF2B5EF4-FFF2-40B4-BE49-F238E27FC236}">
                <a16:creationId xmlns:a16="http://schemas.microsoft.com/office/drawing/2014/main" id="{B12350B7-466E-6FC3-A02C-0E3E95C6EB6E}"/>
              </a:ext>
            </a:extLst>
          </p:cNvPr>
          <p:cNvCxnSpPr>
            <a:stCxn id="5" idx="4"/>
            <a:endCxn id="10" idx="1"/>
          </p:cNvCxnSpPr>
          <p:nvPr/>
        </p:nvCxnSpPr>
        <p:spPr>
          <a:xfrm rot="16200000" flipH="1">
            <a:off x="6952426" y="3482676"/>
            <a:ext cx="987438" cy="1665321"/>
          </a:xfrm>
          <a:prstGeom prst="bentConnector2">
            <a:avLst/>
          </a:prstGeom>
          <a:ln w="9525">
            <a:solidFill>
              <a:schemeClr val="accent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2584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17C3D7A9-1B3E-6F2B-D567-C69CF10F5518}"/>
              </a:ext>
            </a:extLst>
          </p:cNvPr>
          <p:cNvSpPr>
            <a:spLocks noGrp="1"/>
          </p:cNvSpPr>
          <p:nvPr>
            <p:ph type="subTitle" idx="1"/>
          </p:nvPr>
        </p:nvSpPr>
        <p:spPr>
          <a:xfrm>
            <a:off x="151834" y="139870"/>
            <a:ext cx="3346739" cy="368131"/>
          </a:xfrm>
        </p:spPr>
        <p:txBody>
          <a:bodyPr>
            <a:normAutofit/>
          </a:bodyPr>
          <a:lstStyle/>
          <a:p>
            <a:pPr algn="l"/>
            <a:r>
              <a:rPr lang="en-US" sz="1800" dirty="0">
                <a:solidFill>
                  <a:srgbClr val="509AB8"/>
                </a:solidFill>
              </a:rPr>
              <a:t>MPM Sand</a:t>
            </a:r>
          </a:p>
        </p:txBody>
      </p:sp>
      <p:sp>
        <p:nvSpPr>
          <p:cNvPr id="2" name="Subtitle 2">
            <a:extLst>
              <a:ext uri="{FF2B5EF4-FFF2-40B4-BE49-F238E27FC236}">
                <a16:creationId xmlns:a16="http://schemas.microsoft.com/office/drawing/2014/main" id="{865F3CCE-2290-C3BB-00C9-E04D0715709A}"/>
              </a:ext>
            </a:extLst>
          </p:cNvPr>
          <p:cNvSpPr txBox="1">
            <a:spLocks/>
          </p:cNvSpPr>
          <p:nvPr/>
        </p:nvSpPr>
        <p:spPr>
          <a:xfrm>
            <a:off x="10484522" y="187555"/>
            <a:ext cx="1564943" cy="3875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dirty="0">
                <a:solidFill>
                  <a:srgbClr val="509AB8"/>
                </a:solidFill>
              </a:rPr>
              <a:t>Create Colliders</a:t>
            </a:r>
          </a:p>
          <a:p>
            <a:pPr algn="l"/>
            <a:endParaRPr lang="en-US" sz="1400" dirty="0">
              <a:solidFill>
                <a:srgbClr val="509AB8"/>
              </a:solidFill>
            </a:endParaRPr>
          </a:p>
        </p:txBody>
      </p:sp>
      <p:pic>
        <p:nvPicPr>
          <p:cNvPr id="6" name="Picture 5">
            <a:extLst>
              <a:ext uri="{FF2B5EF4-FFF2-40B4-BE49-F238E27FC236}">
                <a16:creationId xmlns:a16="http://schemas.microsoft.com/office/drawing/2014/main" id="{CDEFE099-52C4-A7C3-59B4-C4AC03921CE3}"/>
              </a:ext>
            </a:extLst>
          </p:cNvPr>
          <p:cNvPicPr>
            <a:picLocks noChangeAspect="1"/>
          </p:cNvPicPr>
          <p:nvPr/>
        </p:nvPicPr>
        <p:blipFill>
          <a:blip r:embed="rId3"/>
          <a:stretch>
            <a:fillRect/>
          </a:stretch>
        </p:blipFill>
        <p:spPr>
          <a:xfrm>
            <a:off x="4203922" y="882557"/>
            <a:ext cx="7580374" cy="4949588"/>
          </a:xfrm>
          <a:prstGeom prst="rect">
            <a:avLst/>
          </a:prstGeom>
        </p:spPr>
      </p:pic>
      <p:pic>
        <p:nvPicPr>
          <p:cNvPr id="17" name="Picture 16">
            <a:extLst>
              <a:ext uri="{FF2B5EF4-FFF2-40B4-BE49-F238E27FC236}">
                <a16:creationId xmlns:a16="http://schemas.microsoft.com/office/drawing/2014/main" id="{809B81A2-EDBF-25C7-B019-B28BE2D181AF}"/>
              </a:ext>
            </a:extLst>
          </p:cNvPr>
          <p:cNvPicPr>
            <a:picLocks noChangeAspect="1"/>
          </p:cNvPicPr>
          <p:nvPr/>
        </p:nvPicPr>
        <p:blipFill>
          <a:blip r:embed="rId4"/>
          <a:stretch>
            <a:fillRect/>
          </a:stretch>
        </p:blipFill>
        <p:spPr>
          <a:xfrm>
            <a:off x="309981" y="2133600"/>
            <a:ext cx="3561891" cy="2706806"/>
          </a:xfrm>
          <a:prstGeom prst="rect">
            <a:avLst/>
          </a:prstGeom>
        </p:spPr>
      </p:pic>
      <p:sp>
        <p:nvSpPr>
          <p:cNvPr id="18" name="Subtitle 2">
            <a:extLst>
              <a:ext uri="{FF2B5EF4-FFF2-40B4-BE49-F238E27FC236}">
                <a16:creationId xmlns:a16="http://schemas.microsoft.com/office/drawing/2014/main" id="{E5E66C0E-5EF9-36BC-887C-EEC4C5D951DB}"/>
              </a:ext>
            </a:extLst>
          </p:cNvPr>
          <p:cNvSpPr txBox="1">
            <a:spLocks/>
          </p:cNvSpPr>
          <p:nvPr/>
        </p:nvSpPr>
        <p:spPr>
          <a:xfrm>
            <a:off x="6421154" y="3961976"/>
            <a:ext cx="1449056" cy="3962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 dirty="0">
                <a:solidFill>
                  <a:srgbClr val="509AB8"/>
                </a:solidFill>
              </a:rPr>
              <a:t>Set the animated rotors as the colliders</a:t>
            </a:r>
          </a:p>
          <a:p>
            <a:pPr algn="l"/>
            <a:endParaRPr lang="en-US" sz="1000" dirty="0">
              <a:solidFill>
                <a:srgbClr val="509AB8"/>
              </a:solidFill>
            </a:endParaRPr>
          </a:p>
        </p:txBody>
      </p:sp>
      <p:sp>
        <p:nvSpPr>
          <p:cNvPr id="20" name="Rectangle 19">
            <a:extLst>
              <a:ext uri="{FF2B5EF4-FFF2-40B4-BE49-F238E27FC236}">
                <a16:creationId xmlns:a16="http://schemas.microsoft.com/office/drawing/2014/main" id="{11E5C4E3-2328-6780-705D-2E0DAC35A275}"/>
              </a:ext>
            </a:extLst>
          </p:cNvPr>
          <p:cNvSpPr/>
          <p:nvPr/>
        </p:nvSpPr>
        <p:spPr>
          <a:xfrm>
            <a:off x="6487236" y="2533936"/>
            <a:ext cx="2529386" cy="1387522"/>
          </a:xfrm>
          <a:prstGeom prst="rect">
            <a:avLst/>
          </a:prstGeom>
          <a:ln w="9525">
            <a:solidFill>
              <a:srgbClr val="509AB8"/>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4916193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4570</TotalTime>
  <Words>827</Words>
  <Application>Microsoft Office PowerPoint</Application>
  <PresentationFormat>Widescreen</PresentationFormat>
  <Paragraphs>148</Paragraphs>
  <Slides>32</Slides>
  <Notes>31</Notes>
  <HiddenSlides>0</HiddenSlides>
  <MMClips>11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Calibri Light</vt:lpstr>
      <vt:lpstr>Office Theme</vt:lpstr>
      <vt:lpstr>Bifrost Workshop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Bifrost Workshop</dc:title>
  <dc:creator>Yingying Zeng</dc:creator>
  <cp:lastModifiedBy>Yingying Zeng</cp:lastModifiedBy>
  <cp:revision>1</cp:revision>
  <dcterms:created xsi:type="dcterms:W3CDTF">2023-04-21T03:49:38Z</dcterms:created>
  <dcterms:modified xsi:type="dcterms:W3CDTF">2023-04-29T00:47:50Z</dcterms:modified>
</cp:coreProperties>
</file>