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26" r:id="rId3"/>
    <p:sldId id="266" r:id="rId4"/>
    <p:sldId id="292" r:id="rId5"/>
    <p:sldId id="293" r:id="rId6"/>
    <p:sldId id="288" r:id="rId7"/>
    <p:sldId id="294" r:id="rId8"/>
    <p:sldId id="295" r:id="rId9"/>
    <p:sldId id="296" r:id="rId10"/>
    <p:sldId id="297" r:id="rId11"/>
    <p:sldId id="298" r:id="rId12"/>
    <p:sldId id="300" r:id="rId13"/>
    <p:sldId id="299" r:id="rId14"/>
    <p:sldId id="289" r:id="rId15"/>
    <p:sldId id="301" r:id="rId16"/>
    <p:sldId id="302" r:id="rId17"/>
    <p:sldId id="303" r:id="rId18"/>
    <p:sldId id="304" r:id="rId19"/>
    <p:sldId id="308" r:id="rId20"/>
    <p:sldId id="305" r:id="rId21"/>
    <p:sldId id="306" r:id="rId22"/>
    <p:sldId id="307" r:id="rId23"/>
    <p:sldId id="309" r:id="rId24"/>
    <p:sldId id="290" r:id="rId25"/>
    <p:sldId id="311" r:id="rId26"/>
    <p:sldId id="310" r:id="rId27"/>
    <p:sldId id="312" r:id="rId28"/>
    <p:sldId id="315" r:id="rId29"/>
    <p:sldId id="316" r:id="rId30"/>
    <p:sldId id="317" r:id="rId31"/>
    <p:sldId id="319" r:id="rId32"/>
    <p:sldId id="313" r:id="rId33"/>
    <p:sldId id="320" r:id="rId34"/>
    <p:sldId id="321" r:id="rId35"/>
    <p:sldId id="322" r:id="rId36"/>
    <p:sldId id="323" r:id="rId37"/>
    <p:sldId id="314" r:id="rId38"/>
    <p:sldId id="324" r:id="rId39"/>
    <p:sldId id="325" r:id="rId40"/>
    <p:sldId id="327" r:id="rId41"/>
    <p:sldId id="328" r:id="rId42"/>
    <p:sldId id="329"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F1E7C6-69B1-4771-B80A-1CDD61F87234}" v="336" dt="2023-05-10T00:16:13.8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p:cViewPr varScale="1">
        <p:scale>
          <a:sx n="162" d="100"/>
          <a:sy n="162" d="100"/>
        </p:scale>
        <p:origin x="100" y="1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ingying Zeng" userId="fad4f09b-9143-4e74-91c1-b4028ee92ce4" providerId="ADAL" clId="{3FF1E7C6-69B1-4771-B80A-1CDD61F87234}"/>
    <pc:docChg chg="undo custSel addSld modSld">
      <pc:chgData name="Yingying Zeng" userId="fad4f09b-9143-4e74-91c1-b4028ee92ce4" providerId="ADAL" clId="{3FF1E7C6-69B1-4771-B80A-1CDD61F87234}" dt="2023-05-10T00:16:17.686" v="474" actId="14100"/>
      <pc:docMkLst>
        <pc:docMk/>
      </pc:docMkLst>
      <pc:sldChg chg="addSp delSp modSp mod">
        <pc:chgData name="Yingying Zeng" userId="fad4f09b-9143-4e74-91c1-b4028ee92ce4" providerId="ADAL" clId="{3FF1E7C6-69B1-4771-B80A-1CDD61F87234}" dt="2023-05-09T15:36:58.980" v="34" actId="478"/>
        <pc:sldMkLst>
          <pc:docMk/>
          <pc:sldMk cId="834905680" sldId="305"/>
        </pc:sldMkLst>
        <pc:spChg chg="del">
          <ac:chgData name="Yingying Zeng" userId="fad4f09b-9143-4e74-91c1-b4028ee92ce4" providerId="ADAL" clId="{3FF1E7C6-69B1-4771-B80A-1CDD61F87234}" dt="2023-05-09T15:36:52.119" v="32" actId="478"/>
          <ac:spMkLst>
            <pc:docMk/>
            <pc:sldMk cId="834905680" sldId="305"/>
            <ac:spMk id="6" creationId="{6990BE3C-BF38-E87E-BADB-176EF3659FAA}"/>
          </ac:spMkLst>
        </pc:spChg>
        <pc:spChg chg="del">
          <ac:chgData name="Yingying Zeng" userId="fad4f09b-9143-4e74-91c1-b4028ee92ce4" providerId="ADAL" clId="{3FF1E7C6-69B1-4771-B80A-1CDD61F87234}" dt="2023-05-09T15:36:50.665" v="31" actId="478"/>
          <ac:spMkLst>
            <pc:docMk/>
            <pc:sldMk cId="834905680" sldId="305"/>
            <ac:spMk id="8" creationId="{E49B0D0C-93C5-B202-5CE7-A219D07046FD}"/>
          </ac:spMkLst>
        </pc:spChg>
        <pc:spChg chg="del">
          <ac:chgData name="Yingying Zeng" userId="fad4f09b-9143-4e74-91c1-b4028ee92ce4" providerId="ADAL" clId="{3FF1E7C6-69B1-4771-B80A-1CDD61F87234}" dt="2023-05-09T15:36:58.980" v="34" actId="478"/>
          <ac:spMkLst>
            <pc:docMk/>
            <pc:sldMk cId="834905680" sldId="305"/>
            <ac:spMk id="28" creationId="{BC86E64E-136F-543E-3B0E-090E54ABBF47}"/>
          </ac:spMkLst>
        </pc:spChg>
        <pc:spChg chg="del">
          <ac:chgData name="Yingying Zeng" userId="fad4f09b-9143-4e74-91c1-b4028ee92ce4" providerId="ADAL" clId="{3FF1E7C6-69B1-4771-B80A-1CDD61F87234}" dt="2023-05-09T15:36:57.593" v="33" actId="478"/>
          <ac:spMkLst>
            <pc:docMk/>
            <pc:sldMk cId="834905680" sldId="305"/>
            <ac:spMk id="29" creationId="{C0FE2EBB-02B2-3457-DFD4-F7FB7E3D4DFA}"/>
          </ac:spMkLst>
        </pc:spChg>
        <pc:picChg chg="add mod ord">
          <ac:chgData name="Yingying Zeng" userId="fad4f09b-9143-4e74-91c1-b4028ee92ce4" providerId="ADAL" clId="{3FF1E7C6-69B1-4771-B80A-1CDD61F87234}" dt="2023-05-09T15:36:29.587" v="29" actId="167"/>
          <ac:picMkLst>
            <pc:docMk/>
            <pc:sldMk cId="834905680" sldId="305"/>
            <ac:picMk id="4" creationId="{422DD905-D6E9-236C-C376-BFD0767B8C3F}"/>
          </ac:picMkLst>
        </pc:picChg>
        <pc:picChg chg="del ord">
          <ac:chgData name="Yingying Zeng" userId="fad4f09b-9143-4e74-91c1-b4028ee92ce4" providerId="ADAL" clId="{3FF1E7C6-69B1-4771-B80A-1CDD61F87234}" dt="2023-05-09T15:36:31.530" v="30" actId="478"/>
          <ac:picMkLst>
            <pc:docMk/>
            <pc:sldMk cId="834905680" sldId="305"/>
            <ac:picMk id="9" creationId="{322CF463-6917-0561-F095-EDC82CE20CC2}"/>
          </ac:picMkLst>
        </pc:picChg>
      </pc:sldChg>
      <pc:sldChg chg="addSp delSp modSp mod">
        <pc:chgData name="Yingying Zeng" userId="fad4f09b-9143-4e74-91c1-b4028ee92ce4" providerId="ADAL" clId="{3FF1E7C6-69B1-4771-B80A-1CDD61F87234}" dt="2023-05-09T15:34:00.693" v="22" actId="478"/>
        <pc:sldMkLst>
          <pc:docMk/>
          <pc:sldMk cId="3508464261" sldId="306"/>
        </pc:sldMkLst>
        <pc:picChg chg="del ord">
          <ac:chgData name="Yingying Zeng" userId="fad4f09b-9143-4e74-91c1-b4028ee92ce4" providerId="ADAL" clId="{3FF1E7C6-69B1-4771-B80A-1CDD61F87234}" dt="2023-05-09T15:34:00.693" v="22" actId="478"/>
          <ac:picMkLst>
            <pc:docMk/>
            <pc:sldMk cId="3508464261" sldId="306"/>
            <ac:picMk id="4" creationId="{F904DF87-C6E7-EF0D-60BB-C47E45BC406B}"/>
          </ac:picMkLst>
        </pc:picChg>
        <pc:picChg chg="add mod ord">
          <ac:chgData name="Yingying Zeng" userId="fad4f09b-9143-4e74-91c1-b4028ee92ce4" providerId="ADAL" clId="{3FF1E7C6-69B1-4771-B80A-1CDD61F87234}" dt="2023-05-09T15:33:57.383" v="21" actId="167"/>
          <ac:picMkLst>
            <pc:docMk/>
            <pc:sldMk cId="3508464261" sldId="306"/>
            <ac:picMk id="6" creationId="{77B64DF5-0554-0283-9BEA-6D6E5D021973}"/>
          </ac:picMkLst>
        </pc:picChg>
      </pc:sldChg>
      <pc:sldChg chg="addSp delSp modSp mod">
        <pc:chgData name="Yingying Zeng" userId="fad4f09b-9143-4e74-91c1-b4028ee92ce4" providerId="ADAL" clId="{3FF1E7C6-69B1-4771-B80A-1CDD61F87234}" dt="2023-05-09T15:48:56.372" v="44" actId="478"/>
        <pc:sldMkLst>
          <pc:docMk/>
          <pc:sldMk cId="2899137189" sldId="307"/>
        </pc:sldMkLst>
        <pc:picChg chg="add mod ord">
          <ac:chgData name="Yingying Zeng" userId="fad4f09b-9143-4e74-91c1-b4028ee92ce4" providerId="ADAL" clId="{3FF1E7C6-69B1-4771-B80A-1CDD61F87234}" dt="2023-05-09T15:48:53.362" v="43" actId="167"/>
          <ac:picMkLst>
            <pc:docMk/>
            <pc:sldMk cId="2899137189" sldId="307"/>
            <ac:picMk id="4" creationId="{0742500F-B096-CC4C-2860-B298079DF7C8}"/>
          </ac:picMkLst>
        </pc:picChg>
        <pc:picChg chg="del ord">
          <ac:chgData name="Yingying Zeng" userId="fad4f09b-9143-4e74-91c1-b4028ee92ce4" providerId="ADAL" clId="{3FF1E7C6-69B1-4771-B80A-1CDD61F87234}" dt="2023-05-09T15:48:56.372" v="44" actId="478"/>
          <ac:picMkLst>
            <pc:docMk/>
            <pc:sldMk cId="2899137189" sldId="307"/>
            <ac:picMk id="6" creationId="{9A91830E-A19C-97FF-9E94-55F3EC9EF6D9}"/>
          </ac:picMkLst>
        </pc:picChg>
      </pc:sldChg>
      <pc:sldChg chg="modSp mod">
        <pc:chgData name="Yingying Zeng" userId="fad4f09b-9143-4e74-91c1-b4028ee92ce4" providerId="ADAL" clId="{3FF1E7C6-69B1-4771-B80A-1CDD61F87234}" dt="2023-04-22T18:34:27.996" v="6" actId="1076"/>
        <pc:sldMkLst>
          <pc:docMk/>
          <pc:sldMk cId="331388149" sldId="308"/>
        </pc:sldMkLst>
        <pc:spChg chg="mod">
          <ac:chgData name="Yingying Zeng" userId="fad4f09b-9143-4e74-91c1-b4028ee92ce4" providerId="ADAL" clId="{3FF1E7C6-69B1-4771-B80A-1CDD61F87234}" dt="2023-04-22T18:33:16.622" v="4" actId="1035"/>
          <ac:spMkLst>
            <pc:docMk/>
            <pc:sldMk cId="331388149" sldId="308"/>
            <ac:spMk id="31" creationId="{BE54DE1F-D118-1BD7-1D37-A50E88628219}"/>
          </ac:spMkLst>
        </pc:spChg>
        <pc:spChg chg="mod">
          <ac:chgData name="Yingying Zeng" userId="fad4f09b-9143-4e74-91c1-b4028ee92ce4" providerId="ADAL" clId="{3FF1E7C6-69B1-4771-B80A-1CDD61F87234}" dt="2023-04-22T18:34:24.074" v="5" actId="14100"/>
          <ac:spMkLst>
            <pc:docMk/>
            <pc:sldMk cId="331388149" sldId="308"/>
            <ac:spMk id="33" creationId="{CC6C3110-21BE-B9F7-C310-C5312EE264BE}"/>
          </ac:spMkLst>
        </pc:spChg>
        <pc:spChg chg="mod">
          <ac:chgData name="Yingying Zeng" userId="fad4f09b-9143-4e74-91c1-b4028ee92ce4" providerId="ADAL" clId="{3FF1E7C6-69B1-4771-B80A-1CDD61F87234}" dt="2023-04-22T18:34:27.996" v="6" actId="1076"/>
          <ac:spMkLst>
            <pc:docMk/>
            <pc:sldMk cId="331388149" sldId="308"/>
            <ac:spMk id="34" creationId="{7666793D-5731-C967-BA1F-FEE6213DE496}"/>
          </ac:spMkLst>
        </pc:spChg>
      </pc:sldChg>
      <pc:sldChg chg="addSp delSp modSp mod">
        <pc:chgData name="Yingying Zeng" userId="fad4f09b-9143-4e74-91c1-b4028ee92ce4" providerId="ADAL" clId="{3FF1E7C6-69B1-4771-B80A-1CDD61F87234}" dt="2023-05-09T15:51:19.257" v="52" actId="1076"/>
        <pc:sldMkLst>
          <pc:docMk/>
          <pc:sldMk cId="612947705" sldId="309"/>
        </pc:sldMkLst>
        <pc:picChg chg="del ord">
          <ac:chgData name="Yingying Zeng" userId="fad4f09b-9143-4e74-91c1-b4028ee92ce4" providerId="ADAL" clId="{3FF1E7C6-69B1-4771-B80A-1CDD61F87234}" dt="2023-05-09T15:51:14.248" v="51" actId="478"/>
          <ac:picMkLst>
            <pc:docMk/>
            <pc:sldMk cId="612947705" sldId="309"/>
            <ac:picMk id="3" creationId="{DD8C8635-48AF-5656-6B3F-1C3CA0D4CA29}"/>
          </ac:picMkLst>
        </pc:picChg>
        <pc:picChg chg="add mod ord">
          <ac:chgData name="Yingying Zeng" userId="fad4f09b-9143-4e74-91c1-b4028ee92ce4" providerId="ADAL" clId="{3FF1E7C6-69B1-4771-B80A-1CDD61F87234}" dt="2023-05-09T15:51:19.257" v="52" actId="1076"/>
          <ac:picMkLst>
            <pc:docMk/>
            <pc:sldMk cId="612947705" sldId="309"/>
            <ac:picMk id="4" creationId="{EBBCAA71-A044-09DF-D5B1-AAAFD0C142BF}"/>
          </ac:picMkLst>
        </pc:picChg>
      </pc:sldChg>
      <pc:sldChg chg="addSp delSp modSp mod">
        <pc:chgData name="Yingying Zeng" userId="fad4f09b-9143-4e74-91c1-b4028ee92ce4" providerId="ADAL" clId="{3FF1E7C6-69B1-4771-B80A-1CDD61F87234}" dt="2023-05-09T16:08:34.094" v="80" actId="478"/>
        <pc:sldMkLst>
          <pc:docMk/>
          <pc:sldMk cId="1968100757" sldId="313"/>
        </pc:sldMkLst>
        <pc:picChg chg="add mod ord">
          <ac:chgData name="Yingying Zeng" userId="fad4f09b-9143-4e74-91c1-b4028ee92ce4" providerId="ADAL" clId="{3FF1E7C6-69B1-4771-B80A-1CDD61F87234}" dt="2023-05-09T16:08:32.120" v="79" actId="167"/>
          <ac:picMkLst>
            <pc:docMk/>
            <pc:sldMk cId="1968100757" sldId="313"/>
            <ac:picMk id="3" creationId="{648FA1E6-99F2-F78C-3683-28B3D5E3E08A}"/>
          </ac:picMkLst>
        </pc:picChg>
        <pc:picChg chg="del ord">
          <ac:chgData name="Yingying Zeng" userId="fad4f09b-9143-4e74-91c1-b4028ee92ce4" providerId="ADAL" clId="{3FF1E7C6-69B1-4771-B80A-1CDD61F87234}" dt="2023-05-09T16:08:34.094" v="80" actId="478"/>
          <ac:picMkLst>
            <pc:docMk/>
            <pc:sldMk cId="1968100757" sldId="313"/>
            <ac:picMk id="9" creationId="{B3E655A8-B9FA-3A78-3E7B-16FE4EF7ED01}"/>
          </ac:picMkLst>
        </pc:picChg>
      </pc:sldChg>
      <pc:sldChg chg="modSp mod setBg">
        <pc:chgData name="Yingying Zeng" userId="fad4f09b-9143-4e74-91c1-b4028ee92ce4" providerId="ADAL" clId="{3FF1E7C6-69B1-4771-B80A-1CDD61F87234}" dt="2023-04-22T19:41:07.975" v="13"/>
        <pc:sldMkLst>
          <pc:docMk/>
          <pc:sldMk cId="85655422" sldId="314"/>
        </pc:sldMkLst>
        <pc:spChg chg="mod">
          <ac:chgData name="Yingying Zeng" userId="fad4f09b-9143-4e74-91c1-b4028ee92ce4" providerId="ADAL" clId="{3FF1E7C6-69B1-4771-B80A-1CDD61F87234}" dt="2023-04-22T19:40:53.673" v="12" actId="1076"/>
          <ac:spMkLst>
            <pc:docMk/>
            <pc:sldMk cId="85655422" sldId="314"/>
            <ac:spMk id="5" creationId="{2DF6E857-9943-0F21-D45A-15542229F2D7}"/>
          </ac:spMkLst>
        </pc:spChg>
        <pc:picChg chg="mod">
          <ac:chgData name="Yingying Zeng" userId="fad4f09b-9143-4e74-91c1-b4028ee92ce4" providerId="ADAL" clId="{3FF1E7C6-69B1-4771-B80A-1CDD61F87234}" dt="2023-04-22T19:40:46.298" v="10" actId="14100"/>
          <ac:picMkLst>
            <pc:docMk/>
            <pc:sldMk cId="85655422" sldId="314"/>
            <ac:picMk id="4" creationId="{07C40AEE-1CCD-BF1C-39AC-EC65F039A00E}"/>
          </ac:picMkLst>
        </pc:picChg>
      </pc:sldChg>
      <pc:sldChg chg="addSp delSp modSp mod">
        <pc:chgData name="Yingying Zeng" userId="fad4f09b-9143-4e74-91c1-b4028ee92ce4" providerId="ADAL" clId="{3FF1E7C6-69B1-4771-B80A-1CDD61F87234}" dt="2023-05-09T16:03:40.164" v="61" actId="478"/>
        <pc:sldMkLst>
          <pc:docMk/>
          <pc:sldMk cId="202913346" sldId="316"/>
        </pc:sldMkLst>
        <pc:picChg chg="add mod ord">
          <ac:chgData name="Yingying Zeng" userId="fad4f09b-9143-4e74-91c1-b4028ee92ce4" providerId="ADAL" clId="{3FF1E7C6-69B1-4771-B80A-1CDD61F87234}" dt="2023-05-09T16:03:38.272" v="60" actId="167"/>
          <ac:picMkLst>
            <pc:docMk/>
            <pc:sldMk cId="202913346" sldId="316"/>
            <ac:picMk id="5" creationId="{4D807FB5-E59C-28A6-8C30-5404F2E25C7C}"/>
          </ac:picMkLst>
        </pc:picChg>
        <pc:picChg chg="del ord">
          <ac:chgData name="Yingying Zeng" userId="fad4f09b-9143-4e74-91c1-b4028ee92ce4" providerId="ADAL" clId="{3FF1E7C6-69B1-4771-B80A-1CDD61F87234}" dt="2023-05-09T16:03:40.164" v="61" actId="478"/>
          <ac:picMkLst>
            <pc:docMk/>
            <pc:sldMk cId="202913346" sldId="316"/>
            <ac:picMk id="39" creationId="{7AEBBE47-93A0-7A51-8979-E920C5DAD41E}"/>
          </ac:picMkLst>
        </pc:picChg>
      </pc:sldChg>
      <pc:sldChg chg="addSp delSp modSp mod">
        <pc:chgData name="Yingying Zeng" userId="fad4f09b-9143-4e74-91c1-b4028ee92ce4" providerId="ADAL" clId="{3FF1E7C6-69B1-4771-B80A-1CDD61F87234}" dt="2023-05-09T16:05:26.101" v="70" actId="478"/>
        <pc:sldMkLst>
          <pc:docMk/>
          <pc:sldMk cId="1600842015" sldId="317"/>
        </pc:sldMkLst>
        <pc:picChg chg="del ord">
          <ac:chgData name="Yingying Zeng" userId="fad4f09b-9143-4e74-91c1-b4028ee92ce4" providerId="ADAL" clId="{3FF1E7C6-69B1-4771-B80A-1CDD61F87234}" dt="2023-05-09T16:05:26.101" v="70" actId="478"/>
          <ac:picMkLst>
            <pc:docMk/>
            <pc:sldMk cId="1600842015" sldId="317"/>
            <ac:picMk id="5" creationId="{0DCF192E-0C64-C859-A73D-DE577BAF3A91}"/>
          </ac:picMkLst>
        </pc:picChg>
        <pc:picChg chg="add mod ord">
          <ac:chgData name="Yingying Zeng" userId="fad4f09b-9143-4e74-91c1-b4028ee92ce4" providerId="ADAL" clId="{3FF1E7C6-69B1-4771-B80A-1CDD61F87234}" dt="2023-05-09T16:05:23.500" v="69" actId="167"/>
          <ac:picMkLst>
            <pc:docMk/>
            <pc:sldMk cId="1600842015" sldId="317"/>
            <ac:picMk id="6" creationId="{C3936EA7-218E-222D-C168-3D6B72DD916B}"/>
          </ac:picMkLst>
        </pc:picChg>
      </pc:sldChg>
      <pc:sldChg chg="addSp delSp modSp mod">
        <pc:chgData name="Yingying Zeng" userId="fad4f09b-9143-4e74-91c1-b4028ee92ce4" providerId="ADAL" clId="{3FF1E7C6-69B1-4771-B80A-1CDD61F87234}" dt="2023-05-09T16:05:40.837" v="73" actId="167"/>
        <pc:sldMkLst>
          <pc:docMk/>
          <pc:sldMk cId="3475741963" sldId="319"/>
        </pc:sldMkLst>
        <pc:picChg chg="add mod ord">
          <ac:chgData name="Yingying Zeng" userId="fad4f09b-9143-4e74-91c1-b4028ee92ce4" providerId="ADAL" clId="{3FF1E7C6-69B1-4771-B80A-1CDD61F87234}" dt="2023-05-09T16:05:40.837" v="73" actId="167"/>
          <ac:picMkLst>
            <pc:docMk/>
            <pc:sldMk cId="3475741963" sldId="319"/>
            <ac:picMk id="3" creationId="{3CA851D8-6D14-653A-952A-362E5CB52417}"/>
          </ac:picMkLst>
        </pc:picChg>
        <pc:picChg chg="del">
          <ac:chgData name="Yingying Zeng" userId="fad4f09b-9143-4e74-91c1-b4028ee92ce4" providerId="ADAL" clId="{3FF1E7C6-69B1-4771-B80A-1CDD61F87234}" dt="2023-05-09T16:05:37.501" v="71" actId="478"/>
          <ac:picMkLst>
            <pc:docMk/>
            <pc:sldMk cId="3475741963" sldId="319"/>
            <ac:picMk id="5" creationId="{0DCF192E-0C64-C859-A73D-DE577BAF3A91}"/>
          </ac:picMkLst>
        </pc:picChg>
      </pc:sldChg>
      <pc:sldChg chg="addSp delSp modSp mod">
        <pc:chgData name="Yingying Zeng" userId="fad4f09b-9143-4e74-91c1-b4028ee92ce4" providerId="ADAL" clId="{3FF1E7C6-69B1-4771-B80A-1CDD61F87234}" dt="2023-05-09T16:09:00.561" v="84" actId="14100"/>
        <pc:sldMkLst>
          <pc:docMk/>
          <pc:sldMk cId="4144127152" sldId="320"/>
        </pc:sldMkLst>
        <pc:spChg chg="mod">
          <ac:chgData name="Yingying Zeng" userId="fad4f09b-9143-4e74-91c1-b4028ee92ce4" providerId="ADAL" clId="{3FF1E7C6-69B1-4771-B80A-1CDD61F87234}" dt="2023-05-09T16:09:00.561" v="84" actId="14100"/>
          <ac:spMkLst>
            <pc:docMk/>
            <pc:sldMk cId="4144127152" sldId="320"/>
            <ac:spMk id="15" creationId="{1F57E829-ECAE-06E7-4AD4-5FF76A0CC3BA}"/>
          </ac:spMkLst>
        </pc:spChg>
        <pc:picChg chg="add mod ord">
          <ac:chgData name="Yingying Zeng" userId="fad4f09b-9143-4e74-91c1-b4028ee92ce4" providerId="ADAL" clId="{3FF1E7C6-69B1-4771-B80A-1CDD61F87234}" dt="2023-05-09T16:08:43.137" v="83" actId="167"/>
          <ac:picMkLst>
            <pc:docMk/>
            <pc:sldMk cId="4144127152" sldId="320"/>
            <ac:picMk id="3" creationId="{ED29BF3A-CC1F-F68E-F8F8-9ADA7EED59CD}"/>
          </ac:picMkLst>
        </pc:picChg>
        <pc:picChg chg="del">
          <ac:chgData name="Yingying Zeng" userId="fad4f09b-9143-4e74-91c1-b4028ee92ce4" providerId="ADAL" clId="{3FF1E7C6-69B1-4771-B80A-1CDD61F87234}" dt="2023-05-09T16:08:40.418" v="81" actId="478"/>
          <ac:picMkLst>
            <pc:docMk/>
            <pc:sldMk cId="4144127152" sldId="320"/>
            <ac:picMk id="9" creationId="{B3E655A8-B9FA-3A78-3E7B-16FE4EF7ED01}"/>
          </ac:picMkLst>
        </pc:picChg>
      </pc:sldChg>
      <pc:sldChg chg="setBg">
        <pc:chgData name="Yingying Zeng" userId="fad4f09b-9143-4e74-91c1-b4028ee92ce4" providerId="ADAL" clId="{3FF1E7C6-69B1-4771-B80A-1CDD61F87234}" dt="2023-04-22T19:41:07.975" v="13"/>
        <pc:sldMkLst>
          <pc:docMk/>
          <pc:sldMk cId="811731910" sldId="324"/>
        </pc:sldMkLst>
      </pc:sldChg>
      <pc:sldChg chg="setBg">
        <pc:chgData name="Yingying Zeng" userId="fad4f09b-9143-4e74-91c1-b4028ee92ce4" providerId="ADAL" clId="{3FF1E7C6-69B1-4771-B80A-1CDD61F87234}" dt="2023-04-22T19:41:07.975" v="13"/>
        <pc:sldMkLst>
          <pc:docMk/>
          <pc:sldMk cId="2613122325" sldId="325"/>
        </pc:sldMkLst>
      </pc:sldChg>
      <pc:sldChg chg="setBg">
        <pc:chgData name="Yingying Zeng" userId="fad4f09b-9143-4e74-91c1-b4028ee92ce4" providerId="ADAL" clId="{3FF1E7C6-69B1-4771-B80A-1CDD61F87234}" dt="2023-04-22T19:41:07.975" v="13"/>
        <pc:sldMkLst>
          <pc:docMk/>
          <pc:sldMk cId="920069913" sldId="327"/>
        </pc:sldMkLst>
      </pc:sldChg>
      <pc:sldChg chg="addSp delSp modSp mod setBg">
        <pc:chgData name="Yingying Zeng" userId="fad4f09b-9143-4e74-91c1-b4028ee92ce4" providerId="ADAL" clId="{3FF1E7C6-69B1-4771-B80A-1CDD61F87234}" dt="2023-05-09T16:11:20.246" v="92" actId="478"/>
        <pc:sldMkLst>
          <pc:docMk/>
          <pc:sldMk cId="2679163860" sldId="328"/>
        </pc:sldMkLst>
        <pc:picChg chg="add mod ord">
          <ac:chgData name="Yingying Zeng" userId="fad4f09b-9143-4e74-91c1-b4028ee92ce4" providerId="ADAL" clId="{3FF1E7C6-69B1-4771-B80A-1CDD61F87234}" dt="2023-05-09T16:11:17.816" v="91" actId="167"/>
          <ac:picMkLst>
            <pc:docMk/>
            <pc:sldMk cId="2679163860" sldId="328"/>
            <ac:picMk id="3" creationId="{3C883D08-846D-84D1-0668-F04447CB68A6}"/>
          </ac:picMkLst>
        </pc:picChg>
        <pc:picChg chg="del ord">
          <ac:chgData name="Yingying Zeng" userId="fad4f09b-9143-4e74-91c1-b4028ee92ce4" providerId="ADAL" clId="{3FF1E7C6-69B1-4771-B80A-1CDD61F87234}" dt="2023-05-09T16:11:20.246" v="92" actId="478"/>
          <ac:picMkLst>
            <pc:docMk/>
            <pc:sldMk cId="2679163860" sldId="328"/>
            <ac:picMk id="4" creationId="{E696CC0D-90B8-DB4C-A5CD-B0FDAB95E3F1}"/>
          </ac:picMkLst>
        </pc:picChg>
      </pc:sldChg>
      <pc:sldChg chg="addSp delSp modSp add mod delAnim modAnim">
        <pc:chgData name="Yingying Zeng" userId="fad4f09b-9143-4e74-91c1-b4028ee92ce4" providerId="ADAL" clId="{3FF1E7C6-69B1-4771-B80A-1CDD61F87234}" dt="2023-05-10T00:16:17.686" v="474" actId="14100"/>
        <pc:sldMkLst>
          <pc:docMk/>
          <pc:sldMk cId="3123019232" sldId="329"/>
        </pc:sldMkLst>
        <pc:spChg chg="del">
          <ac:chgData name="Yingying Zeng" userId="fad4f09b-9143-4e74-91c1-b4028ee92ce4" providerId="ADAL" clId="{3FF1E7C6-69B1-4771-B80A-1CDD61F87234}" dt="2023-05-09T23:27:21.823" v="97" actId="478"/>
          <ac:spMkLst>
            <pc:docMk/>
            <pc:sldMk cId="3123019232" sldId="329"/>
            <ac:spMk id="6" creationId="{A970E91B-0E7E-42F0-E1F9-3075BF314C01}"/>
          </ac:spMkLst>
        </pc:spChg>
        <pc:spChg chg="mod">
          <ac:chgData name="Yingying Zeng" userId="fad4f09b-9143-4e74-91c1-b4028ee92ce4" providerId="ADAL" clId="{3FF1E7C6-69B1-4771-B80A-1CDD61F87234}" dt="2023-05-09T23:30:32.268" v="134" actId="1076"/>
          <ac:spMkLst>
            <pc:docMk/>
            <pc:sldMk cId="3123019232" sldId="329"/>
            <ac:spMk id="10" creationId="{D1F8EA03-AE40-0801-21F8-379D1CFB445C}"/>
          </ac:spMkLst>
        </pc:spChg>
        <pc:spChg chg="del">
          <ac:chgData name="Yingying Zeng" userId="fad4f09b-9143-4e74-91c1-b4028ee92ce4" providerId="ADAL" clId="{3FF1E7C6-69B1-4771-B80A-1CDD61F87234}" dt="2023-05-09T23:27:24.129" v="98" actId="478"/>
          <ac:spMkLst>
            <pc:docMk/>
            <pc:sldMk cId="3123019232" sldId="329"/>
            <ac:spMk id="11" creationId="{6AEFBE58-80B8-2EAA-C2BC-733FFBC62C8E}"/>
          </ac:spMkLst>
        </pc:spChg>
        <pc:spChg chg="add mod">
          <ac:chgData name="Yingying Zeng" userId="fad4f09b-9143-4e74-91c1-b4028ee92ce4" providerId="ADAL" clId="{3FF1E7C6-69B1-4771-B80A-1CDD61F87234}" dt="2023-05-09T23:30:32.268" v="134" actId="1076"/>
          <ac:spMkLst>
            <pc:docMk/>
            <pc:sldMk cId="3123019232" sldId="329"/>
            <ac:spMk id="20" creationId="{44562A5B-63BB-EF2B-B57A-AE9ED06FB2C8}"/>
          </ac:spMkLst>
        </pc:spChg>
        <pc:spChg chg="add mod">
          <ac:chgData name="Yingying Zeng" userId="fad4f09b-9143-4e74-91c1-b4028ee92ce4" providerId="ADAL" clId="{3FF1E7C6-69B1-4771-B80A-1CDD61F87234}" dt="2023-05-10T00:08:19.234" v="176" actId="1076"/>
          <ac:spMkLst>
            <pc:docMk/>
            <pc:sldMk cId="3123019232" sldId="329"/>
            <ac:spMk id="24" creationId="{215E6588-28C8-E0F7-9EF4-A76A49A37EAC}"/>
          </ac:spMkLst>
        </pc:spChg>
        <pc:spChg chg="add mod">
          <ac:chgData name="Yingying Zeng" userId="fad4f09b-9143-4e74-91c1-b4028ee92ce4" providerId="ADAL" clId="{3FF1E7C6-69B1-4771-B80A-1CDD61F87234}" dt="2023-05-10T00:08:37.542" v="187" actId="1076"/>
          <ac:spMkLst>
            <pc:docMk/>
            <pc:sldMk cId="3123019232" sldId="329"/>
            <ac:spMk id="25" creationId="{B3908A4D-BF90-4A26-D708-851D680A1FD4}"/>
          </ac:spMkLst>
        </pc:spChg>
        <pc:spChg chg="add mod">
          <ac:chgData name="Yingying Zeng" userId="fad4f09b-9143-4e74-91c1-b4028ee92ce4" providerId="ADAL" clId="{3FF1E7C6-69B1-4771-B80A-1CDD61F87234}" dt="2023-05-10T00:09:10.238" v="256" actId="1076"/>
          <ac:spMkLst>
            <pc:docMk/>
            <pc:sldMk cId="3123019232" sldId="329"/>
            <ac:spMk id="26" creationId="{90B80F8C-3F60-E95D-0B41-0E426BE109E0}"/>
          </ac:spMkLst>
        </pc:spChg>
        <pc:spChg chg="add mod">
          <ac:chgData name="Yingying Zeng" userId="fad4f09b-9143-4e74-91c1-b4028ee92ce4" providerId="ADAL" clId="{3FF1E7C6-69B1-4771-B80A-1CDD61F87234}" dt="2023-05-10T00:09:35.133" v="259" actId="14100"/>
          <ac:spMkLst>
            <pc:docMk/>
            <pc:sldMk cId="3123019232" sldId="329"/>
            <ac:spMk id="27" creationId="{DB123505-AB5C-52FB-1D38-01A6194A7DC6}"/>
          </ac:spMkLst>
        </pc:spChg>
        <pc:spChg chg="add mod">
          <ac:chgData name="Yingying Zeng" userId="fad4f09b-9143-4e74-91c1-b4028ee92ce4" providerId="ADAL" clId="{3FF1E7C6-69B1-4771-B80A-1CDD61F87234}" dt="2023-05-10T00:16:05.582" v="447" actId="20577"/>
          <ac:spMkLst>
            <pc:docMk/>
            <pc:sldMk cId="3123019232" sldId="329"/>
            <ac:spMk id="28" creationId="{4C90546D-3134-13D9-AC59-362247D63608}"/>
          </ac:spMkLst>
        </pc:spChg>
        <pc:spChg chg="add mod">
          <ac:chgData name="Yingying Zeng" userId="fad4f09b-9143-4e74-91c1-b4028ee92ce4" providerId="ADAL" clId="{3FF1E7C6-69B1-4771-B80A-1CDD61F87234}" dt="2023-05-10T00:15:34.888" v="386" actId="14100"/>
          <ac:spMkLst>
            <pc:docMk/>
            <pc:sldMk cId="3123019232" sldId="329"/>
            <ac:spMk id="29" creationId="{79E41082-7CD6-0428-5762-98B1F4FAE7C8}"/>
          </ac:spMkLst>
        </pc:spChg>
        <pc:spChg chg="add mod">
          <ac:chgData name="Yingying Zeng" userId="fad4f09b-9143-4e74-91c1-b4028ee92ce4" providerId="ADAL" clId="{3FF1E7C6-69B1-4771-B80A-1CDD61F87234}" dt="2023-05-10T00:16:17.686" v="474" actId="14100"/>
          <ac:spMkLst>
            <pc:docMk/>
            <pc:sldMk cId="3123019232" sldId="329"/>
            <ac:spMk id="30" creationId="{993A9BF4-5DD6-CEA6-AD9D-89D9EB0E316F}"/>
          </ac:spMkLst>
        </pc:spChg>
        <pc:picChg chg="mod">
          <ac:chgData name="Yingying Zeng" userId="fad4f09b-9143-4e74-91c1-b4028ee92ce4" providerId="ADAL" clId="{3FF1E7C6-69B1-4771-B80A-1CDD61F87234}" dt="2023-05-09T23:30:32.268" v="134" actId="1076"/>
          <ac:picMkLst>
            <pc:docMk/>
            <pc:sldMk cId="3123019232" sldId="329"/>
            <ac:picMk id="3" creationId="{3C883D08-846D-84D1-0668-F04447CB68A6}"/>
          </ac:picMkLst>
        </pc:picChg>
        <pc:picChg chg="add mod ord">
          <ac:chgData name="Yingying Zeng" userId="fad4f09b-9143-4e74-91c1-b4028ee92ce4" providerId="ADAL" clId="{3FF1E7C6-69B1-4771-B80A-1CDD61F87234}" dt="2023-05-10T00:07:37.118" v="135" actId="34135"/>
          <ac:picMkLst>
            <pc:docMk/>
            <pc:sldMk cId="3123019232" sldId="329"/>
            <ac:picMk id="4" creationId="{F08CFEDB-5E17-1775-49C0-4F969328F9DF}"/>
          </ac:picMkLst>
        </pc:picChg>
        <pc:picChg chg="del">
          <ac:chgData name="Yingying Zeng" userId="fad4f09b-9143-4e74-91c1-b4028ee92ce4" providerId="ADAL" clId="{3FF1E7C6-69B1-4771-B80A-1CDD61F87234}" dt="2023-05-09T23:27:15.522" v="94" actId="478"/>
          <ac:picMkLst>
            <pc:docMk/>
            <pc:sldMk cId="3123019232" sldId="329"/>
            <ac:picMk id="8" creationId="{A1C2E870-197A-0562-FF4D-FBD95AA5177E}"/>
          </ac:picMkLst>
        </pc:picChg>
        <pc:picChg chg="add mod ord">
          <ac:chgData name="Yingying Zeng" userId="fad4f09b-9143-4e74-91c1-b4028ee92ce4" providerId="ADAL" clId="{3FF1E7C6-69B1-4771-B80A-1CDD61F87234}" dt="2023-05-10T00:07:37.118" v="135" actId="34135"/>
          <ac:picMkLst>
            <pc:docMk/>
            <pc:sldMk cId="3123019232" sldId="329"/>
            <ac:picMk id="9" creationId="{FA2CEE32-87CB-3EDA-2DA2-5050343B22FA}"/>
          </ac:picMkLst>
        </pc:picChg>
        <pc:picChg chg="del">
          <ac:chgData name="Yingying Zeng" userId="fad4f09b-9143-4e74-91c1-b4028ee92ce4" providerId="ADAL" clId="{3FF1E7C6-69B1-4771-B80A-1CDD61F87234}" dt="2023-05-09T23:27:16.139" v="95" actId="478"/>
          <ac:picMkLst>
            <pc:docMk/>
            <pc:sldMk cId="3123019232" sldId="329"/>
            <ac:picMk id="18" creationId="{895BC25D-D1B2-A5DC-8D4C-02567E618E80}"/>
          </ac:picMkLst>
        </pc:picChg>
        <pc:cxnChg chg="add mod">
          <ac:chgData name="Yingying Zeng" userId="fad4f09b-9143-4e74-91c1-b4028ee92ce4" providerId="ADAL" clId="{3FF1E7C6-69B1-4771-B80A-1CDD61F87234}" dt="2023-05-09T23:30:32.268" v="134" actId="1076"/>
          <ac:cxnSpMkLst>
            <pc:docMk/>
            <pc:sldMk cId="3123019232" sldId="329"/>
            <ac:cxnSpMk id="13" creationId="{B0C06793-8BB4-1578-DE37-6C60B751DF34}"/>
          </ac:cxnSpMkLst>
        </pc:cxnChg>
        <pc:cxnChg chg="mod">
          <ac:chgData name="Yingying Zeng" userId="fad4f09b-9143-4e74-91c1-b4028ee92ce4" providerId="ADAL" clId="{3FF1E7C6-69B1-4771-B80A-1CDD61F87234}" dt="2023-05-09T23:30:32.268" v="134" actId="1076"/>
          <ac:cxnSpMkLst>
            <pc:docMk/>
            <pc:sldMk cId="3123019232" sldId="329"/>
            <ac:cxnSpMk id="14" creationId="{0C36AA51-3A93-E6AA-970D-4FA4420F7093}"/>
          </ac:cxnSpMkLst>
        </pc:cxnChg>
        <pc:cxnChg chg="del mod">
          <ac:chgData name="Yingying Zeng" userId="fad4f09b-9143-4e74-91c1-b4028ee92ce4" providerId="ADAL" clId="{3FF1E7C6-69B1-4771-B80A-1CDD61F87234}" dt="2023-05-09T23:27:18.144" v="96" actId="478"/>
          <ac:cxnSpMkLst>
            <pc:docMk/>
            <pc:sldMk cId="3123019232" sldId="329"/>
            <ac:cxnSpMk id="16" creationId="{67E08D30-3B74-457B-521A-1740E737936E}"/>
          </ac:cxnSpMkLst>
        </pc:cxn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AF1A-49AA-B8F9-0420-1D1BD4C4CB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7DB8E7F-F61A-739F-0369-18C3B64B61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36042EC-1D9B-DAE2-0384-CE5850768601}"/>
              </a:ext>
            </a:extLst>
          </p:cNvPr>
          <p:cNvSpPr>
            <a:spLocks noGrp="1"/>
          </p:cNvSpPr>
          <p:nvPr>
            <p:ph type="dt" sz="half" idx="10"/>
          </p:nvPr>
        </p:nvSpPr>
        <p:spPr/>
        <p:txBody>
          <a:bodyPr/>
          <a:lstStyle/>
          <a:p>
            <a:fld id="{8B140FC6-3D92-4F2D-9D78-186C9B1DC6A3}" type="datetimeFigureOut">
              <a:rPr lang="en-US" smtClean="0"/>
              <a:t>5/8/2023</a:t>
            </a:fld>
            <a:endParaRPr lang="en-US"/>
          </a:p>
        </p:txBody>
      </p:sp>
      <p:sp>
        <p:nvSpPr>
          <p:cNvPr id="5" name="Footer Placeholder 4">
            <a:extLst>
              <a:ext uri="{FF2B5EF4-FFF2-40B4-BE49-F238E27FC236}">
                <a16:creationId xmlns:a16="http://schemas.microsoft.com/office/drawing/2014/main" id="{F6FE4FBB-ABD2-5172-4D1B-DCFFEE9FE2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30F62C-C932-0378-F061-80990DA1B897}"/>
              </a:ext>
            </a:extLst>
          </p:cNvPr>
          <p:cNvSpPr>
            <a:spLocks noGrp="1"/>
          </p:cNvSpPr>
          <p:nvPr>
            <p:ph type="sldNum" sz="quarter" idx="12"/>
          </p:nvPr>
        </p:nvSpPr>
        <p:spPr/>
        <p:txBody>
          <a:bodyPr/>
          <a:lstStyle/>
          <a:p>
            <a:fld id="{9B7924DC-03E9-4762-A861-92C85AB27C9D}" type="slidenum">
              <a:rPr lang="en-US" smtClean="0"/>
              <a:t>‹#›</a:t>
            </a:fld>
            <a:endParaRPr lang="en-US"/>
          </a:p>
        </p:txBody>
      </p:sp>
    </p:spTree>
    <p:extLst>
      <p:ext uri="{BB962C8B-B14F-4D97-AF65-F5344CB8AC3E}">
        <p14:creationId xmlns:p14="http://schemas.microsoft.com/office/powerpoint/2010/main" val="23106111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C468C-64CD-94CD-B6BE-07063CB9E96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0449761-CEC9-F2B7-00F2-0A068AC93E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0BC65F-3ABD-6708-FA3C-0CAC4F49E79E}"/>
              </a:ext>
            </a:extLst>
          </p:cNvPr>
          <p:cNvSpPr>
            <a:spLocks noGrp="1"/>
          </p:cNvSpPr>
          <p:nvPr>
            <p:ph type="dt" sz="half" idx="10"/>
          </p:nvPr>
        </p:nvSpPr>
        <p:spPr/>
        <p:txBody>
          <a:bodyPr/>
          <a:lstStyle/>
          <a:p>
            <a:fld id="{8B140FC6-3D92-4F2D-9D78-186C9B1DC6A3}" type="datetimeFigureOut">
              <a:rPr lang="en-US" smtClean="0"/>
              <a:t>5/8/2023</a:t>
            </a:fld>
            <a:endParaRPr lang="en-US"/>
          </a:p>
        </p:txBody>
      </p:sp>
      <p:sp>
        <p:nvSpPr>
          <p:cNvPr id="5" name="Footer Placeholder 4">
            <a:extLst>
              <a:ext uri="{FF2B5EF4-FFF2-40B4-BE49-F238E27FC236}">
                <a16:creationId xmlns:a16="http://schemas.microsoft.com/office/drawing/2014/main" id="{BF42E52F-FFC1-AC18-0EFA-4321C37AF2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A5E5AC-475F-1059-B983-EC73B96FC533}"/>
              </a:ext>
            </a:extLst>
          </p:cNvPr>
          <p:cNvSpPr>
            <a:spLocks noGrp="1"/>
          </p:cNvSpPr>
          <p:nvPr>
            <p:ph type="sldNum" sz="quarter" idx="12"/>
          </p:nvPr>
        </p:nvSpPr>
        <p:spPr/>
        <p:txBody>
          <a:bodyPr/>
          <a:lstStyle/>
          <a:p>
            <a:fld id="{9B7924DC-03E9-4762-A861-92C85AB27C9D}" type="slidenum">
              <a:rPr lang="en-US" smtClean="0"/>
              <a:t>‹#›</a:t>
            </a:fld>
            <a:endParaRPr lang="en-US"/>
          </a:p>
        </p:txBody>
      </p:sp>
    </p:spTree>
    <p:extLst>
      <p:ext uri="{BB962C8B-B14F-4D97-AF65-F5344CB8AC3E}">
        <p14:creationId xmlns:p14="http://schemas.microsoft.com/office/powerpoint/2010/main" val="2388867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A6F452E-7506-9C38-77AA-33AE1673A87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8F8C1F2-6E3A-3004-A664-27FB285DE4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B7A308-CBF6-CE5A-4BA1-8925D328A913}"/>
              </a:ext>
            </a:extLst>
          </p:cNvPr>
          <p:cNvSpPr>
            <a:spLocks noGrp="1"/>
          </p:cNvSpPr>
          <p:nvPr>
            <p:ph type="dt" sz="half" idx="10"/>
          </p:nvPr>
        </p:nvSpPr>
        <p:spPr/>
        <p:txBody>
          <a:bodyPr/>
          <a:lstStyle/>
          <a:p>
            <a:fld id="{8B140FC6-3D92-4F2D-9D78-186C9B1DC6A3}" type="datetimeFigureOut">
              <a:rPr lang="en-US" smtClean="0"/>
              <a:t>5/8/2023</a:t>
            </a:fld>
            <a:endParaRPr lang="en-US"/>
          </a:p>
        </p:txBody>
      </p:sp>
      <p:sp>
        <p:nvSpPr>
          <p:cNvPr id="5" name="Footer Placeholder 4">
            <a:extLst>
              <a:ext uri="{FF2B5EF4-FFF2-40B4-BE49-F238E27FC236}">
                <a16:creationId xmlns:a16="http://schemas.microsoft.com/office/drawing/2014/main" id="{728AAB19-EAC8-5D1B-66CB-A39527FE54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1CA6A8-042A-16C5-042E-DA6D93AB0B68}"/>
              </a:ext>
            </a:extLst>
          </p:cNvPr>
          <p:cNvSpPr>
            <a:spLocks noGrp="1"/>
          </p:cNvSpPr>
          <p:nvPr>
            <p:ph type="sldNum" sz="quarter" idx="12"/>
          </p:nvPr>
        </p:nvSpPr>
        <p:spPr/>
        <p:txBody>
          <a:bodyPr/>
          <a:lstStyle/>
          <a:p>
            <a:fld id="{9B7924DC-03E9-4762-A861-92C85AB27C9D}" type="slidenum">
              <a:rPr lang="en-US" smtClean="0"/>
              <a:t>‹#›</a:t>
            </a:fld>
            <a:endParaRPr lang="en-US"/>
          </a:p>
        </p:txBody>
      </p:sp>
    </p:spTree>
    <p:extLst>
      <p:ext uri="{BB962C8B-B14F-4D97-AF65-F5344CB8AC3E}">
        <p14:creationId xmlns:p14="http://schemas.microsoft.com/office/powerpoint/2010/main" val="634298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1AF27-8BCD-03AD-E4D0-2671B3DCF8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AC274D-C06F-CE0B-12FC-57500E23C8D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D78240-2E12-395D-4A30-6F9012A519BD}"/>
              </a:ext>
            </a:extLst>
          </p:cNvPr>
          <p:cNvSpPr>
            <a:spLocks noGrp="1"/>
          </p:cNvSpPr>
          <p:nvPr>
            <p:ph type="dt" sz="half" idx="10"/>
          </p:nvPr>
        </p:nvSpPr>
        <p:spPr/>
        <p:txBody>
          <a:bodyPr/>
          <a:lstStyle/>
          <a:p>
            <a:fld id="{8B140FC6-3D92-4F2D-9D78-186C9B1DC6A3}" type="datetimeFigureOut">
              <a:rPr lang="en-US" smtClean="0"/>
              <a:t>5/8/2023</a:t>
            </a:fld>
            <a:endParaRPr lang="en-US"/>
          </a:p>
        </p:txBody>
      </p:sp>
      <p:sp>
        <p:nvSpPr>
          <p:cNvPr id="5" name="Footer Placeholder 4">
            <a:extLst>
              <a:ext uri="{FF2B5EF4-FFF2-40B4-BE49-F238E27FC236}">
                <a16:creationId xmlns:a16="http://schemas.microsoft.com/office/drawing/2014/main" id="{B2B1733B-EC70-3AB1-27C3-258A1E97C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6BEE48-6A86-7047-6756-D0BB513B2A67}"/>
              </a:ext>
            </a:extLst>
          </p:cNvPr>
          <p:cNvSpPr>
            <a:spLocks noGrp="1"/>
          </p:cNvSpPr>
          <p:nvPr>
            <p:ph type="sldNum" sz="quarter" idx="12"/>
          </p:nvPr>
        </p:nvSpPr>
        <p:spPr/>
        <p:txBody>
          <a:bodyPr/>
          <a:lstStyle/>
          <a:p>
            <a:fld id="{9B7924DC-03E9-4762-A861-92C85AB27C9D}" type="slidenum">
              <a:rPr lang="en-US" smtClean="0"/>
              <a:t>‹#›</a:t>
            </a:fld>
            <a:endParaRPr lang="en-US"/>
          </a:p>
        </p:txBody>
      </p:sp>
    </p:spTree>
    <p:extLst>
      <p:ext uri="{BB962C8B-B14F-4D97-AF65-F5344CB8AC3E}">
        <p14:creationId xmlns:p14="http://schemas.microsoft.com/office/powerpoint/2010/main" val="2265551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F1817-9D85-0C31-F083-B5190CF9CBC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BD20457-B954-2594-750A-1437C84274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9E33DBC-30D2-9B46-56C5-013E833DFE75}"/>
              </a:ext>
            </a:extLst>
          </p:cNvPr>
          <p:cNvSpPr>
            <a:spLocks noGrp="1"/>
          </p:cNvSpPr>
          <p:nvPr>
            <p:ph type="dt" sz="half" idx="10"/>
          </p:nvPr>
        </p:nvSpPr>
        <p:spPr/>
        <p:txBody>
          <a:bodyPr/>
          <a:lstStyle/>
          <a:p>
            <a:fld id="{8B140FC6-3D92-4F2D-9D78-186C9B1DC6A3}" type="datetimeFigureOut">
              <a:rPr lang="en-US" smtClean="0"/>
              <a:t>5/8/2023</a:t>
            </a:fld>
            <a:endParaRPr lang="en-US"/>
          </a:p>
        </p:txBody>
      </p:sp>
      <p:sp>
        <p:nvSpPr>
          <p:cNvPr id="5" name="Footer Placeholder 4">
            <a:extLst>
              <a:ext uri="{FF2B5EF4-FFF2-40B4-BE49-F238E27FC236}">
                <a16:creationId xmlns:a16="http://schemas.microsoft.com/office/drawing/2014/main" id="{152B8BD7-B0E6-EA27-9236-8FE5E16ECF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195F20-E73A-A7A8-F095-D23CE837DBA7}"/>
              </a:ext>
            </a:extLst>
          </p:cNvPr>
          <p:cNvSpPr>
            <a:spLocks noGrp="1"/>
          </p:cNvSpPr>
          <p:nvPr>
            <p:ph type="sldNum" sz="quarter" idx="12"/>
          </p:nvPr>
        </p:nvSpPr>
        <p:spPr/>
        <p:txBody>
          <a:bodyPr/>
          <a:lstStyle/>
          <a:p>
            <a:fld id="{9B7924DC-03E9-4762-A861-92C85AB27C9D}" type="slidenum">
              <a:rPr lang="en-US" smtClean="0"/>
              <a:t>‹#›</a:t>
            </a:fld>
            <a:endParaRPr lang="en-US"/>
          </a:p>
        </p:txBody>
      </p:sp>
    </p:spTree>
    <p:extLst>
      <p:ext uri="{BB962C8B-B14F-4D97-AF65-F5344CB8AC3E}">
        <p14:creationId xmlns:p14="http://schemas.microsoft.com/office/powerpoint/2010/main" val="2897286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C9694-3026-EF51-FF04-973E4EC252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5641A2-C544-9DE1-B5B5-9DCA5DB8C5D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2029ABF-87E1-8987-CBEA-1726F0E15EA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53F8C9-AFB7-1BDB-9F55-1C52AFEFAE63}"/>
              </a:ext>
            </a:extLst>
          </p:cNvPr>
          <p:cNvSpPr>
            <a:spLocks noGrp="1"/>
          </p:cNvSpPr>
          <p:nvPr>
            <p:ph type="dt" sz="half" idx="10"/>
          </p:nvPr>
        </p:nvSpPr>
        <p:spPr/>
        <p:txBody>
          <a:bodyPr/>
          <a:lstStyle/>
          <a:p>
            <a:fld id="{8B140FC6-3D92-4F2D-9D78-186C9B1DC6A3}" type="datetimeFigureOut">
              <a:rPr lang="en-US" smtClean="0"/>
              <a:t>5/8/2023</a:t>
            </a:fld>
            <a:endParaRPr lang="en-US"/>
          </a:p>
        </p:txBody>
      </p:sp>
      <p:sp>
        <p:nvSpPr>
          <p:cNvPr id="6" name="Footer Placeholder 5">
            <a:extLst>
              <a:ext uri="{FF2B5EF4-FFF2-40B4-BE49-F238E27FC236}">
                <a16:creationId xmlns:a16="http://schemas.microsoft.com/office/drawing/2014/main" id="{073889BB-7795-C13F-9F1A-727602D17D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C04E6C-0565-C8CB-1500-CA05B2E143D8}"/>
              </a:ext>
            </a:extLst>
          </p:cNvPr>
          <p:cNvSpPr>
            <a:spLocks noGrp="1"/>
          </p:cNvSpPr>
          <p:nvPr>
            <p:ph type="sldNum" sz="quarter" idx="12"/>
          </p:nvPr>
        </p:nvSpPr>
        <p:spPr/>
        <p:txBody>
          <a:bodyPr/>
          <a:lstStyle/>
          <a:p>
            <a:fld id="{9B7924DC-03E9-4762-A861-92C85AB27C9D}" type="slidenum">
              <a:rPr lang="en-US" smtClean="0"/>
              <a:t>‹#›</a:t>
            </a:fld>
            <a:endParaRPr lang="en-US"/>
          </a:p>
        </p:txBody>
      </p:sp>
    </p:spTree>
    <p:extLst>
      <p:ext uri="{BB962C8B-B14F-4D97-AF65-F5344CB8AC3E}">
        <p14:creationId xmlns:p14="http://schemas.microsoft.com/office/powerpoint/2010/main" val="1710818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91DFC-FA5E-6CF0-8177-FF4C7168D74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C420BB5-FF8D-8D5E-828A-F2FC3914E95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16E6617-B3F4-D1BD-5CC5-2AD98C9AEC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7939DE-B5D3-3403-8919-64398BCAE8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F76731-A03D-D66A-9DBF-7E1A162BAA3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DB1792-904D-EA08-E613-4C1048EE254F}"/>
              </a:ext>
            </a:extLst>
          </p:cNvPr>
          <p:cNvSpPr>
            <a:spLocks noGrp="1"/>
          </p:cNvSpPr>
          <p:nvPr>
            <p:ph type="dt" sz="half" idx="10"/>
          </p:nvPr>
        </p:nvSpPr>
        <p:spPr/>
        <p:txBody>
          <a:bodyPr/>
          <a:lstStyle/>
          <a:p>
            <a:fld id="{8B140FC6-3D92-4F2D-9D78-186C9B1DC6A3}" type="datetimeFigureOut">
              <a:rPr lang="en-US" smtClean="0"/>
              <a:t>5/8/2023</a:t>
            </a:fld>
            <a:endParaRPr lang="en-US"/>
          </a:p>
        </p:txBody>
      </p:sp>
      <p:sp>
        <p:nvSpPr>
          <p:cNvPr id="8" name="Footer Placeholder 7">
            <a:extLst>
              <a:ext uri="{FF2B5EF4-FFF2-40B4-BE49-F238E27FC236}">
                <a16:creationId xmlns:a16="http://schemas.microsoft.com/office/drawing/2014/main" id="{57913849-60B9-E3AB-BF7A-DAE9E5D8120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306DBC6-DEAA-1BCA-7EE0-6D5D6FAA9F74}"/>
              </a:ext>
            </a:extLst>
          </p:cNvPr>
          <p:cNvSpPr>
            <a:spLocks noGrp="1"/>
          </p:cNvSpPr>
          <p:nvPr>
            <p:ph type="sldNum" sz="quarter" idx="12"/>
          </p:nvPr>
        </p:nvSpPr>
        <p:spPr/>
        <p:txBody>
          <a:bodyPr/>
          <a:lstStyle/>
          <a:p>
            <a:fld id="{9B7924DC-03E9-4762-A861-92C85AB27C9D}" type="slidenum">
              <a:rPr lang="en-US" smtClean="0"/>
              <a:t>‹#›</a:t>
            </a:fld>
            <a:endParaRPr lang="en-US"/>
          </a:p>
        </p:txBody>
      </p:sp>
    </p:spTree>
    <p:extLst>
      <p:ext uri="{BB962C8B-B14F-4D97-AF65-F5344CB8AC3E}">
        <p14:creationId xmlns:p14="http://schemas.microsoft.com/office/powerpoint/2010/main" val="3571200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9D675-1BCF-2F94-FAAA-811C4AC20D9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5990723-CC33-A9A3-4CF1-C6674F563490}"/>
              </a:ext>
            </a:extLst>
          </p:cNvPr>
          <p:cNvSpPr>
            <a:spLocks noGrp="1"/>
          </p:cNvSpPr>
          <p:nvPr>
            <p:ph type="dt" sz="half" idx="10"/>
          </p:nvPr>
        </p:nvSpPr>
        <p:spPr/>
        <p:txBody>
          <a:bodyPr/>
          <a:lstStyle/>
          <a:p>
            <a:fld id="{8B140FC6-3D92-4F2D-9D78-186C9B1DC6A3}" type="datetimeFigureOut">
              <a:rPr lang="en-US" smtClean="0"/>
              <a:t>5/8/2023</a:t>
            </a:fld>
            <a:endParaRPr lang="en-US"/>
          </a:p>
        </p:txBody>
      </p:sp>
      <p:sp>
        <p:nvSpPr>
          <p:cNvPr id="4" name="Footer Placeholder 3">
            <a:extLst>
              <a:ext uri="{FF2B5EF4-FFF2-40B4-BE49-F238E27FC236}">
                <a16:creationId xmlns:a16="http://schemas.microsoft.com/office/drawing/2014/main" id="{820908C0-40A9-1820-0A10-C36F983EF20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FE354C8-59C0-A50A-3BF1-9E6F7203BB28}"/>
              </a:ext>
            </a:extLst>
          </p:cNvPr>
          <p:cNvSpPr>
            <a:spLocks noGrp="1"/>
          </p:cNvSpPr>
          <p:nvPr>
            <p:ph type="sldNum" sz="quarter" idx="12"/>
          </p:nvPr>
        </p:nvSpPr>
        <p:spPr/>
        <p:txBody>
          <a:bodyPr/>
          <a:lstStyle/>
          <a:p>
            <a:fld id="{9B7924DC-03E9-4762-A861-92C85AB27C9D}" type="slidenum">
              <a:rPr lang="en-US" smtClean="0"/>
              <a:t>‹#›</a:t>
            </a:fld>
            <a:endParaRPr lang="en-US"/>
          </a:p>
        </p:txBody>
      </p:sp>
    </p:spTree>
    <p:extLst>
      <p:ext uri="{BB962C8B-B14F-4D97-AF65-F5344CB8AC3E}">
        <p14:creationId xmlns:p14="http://schemas.microsoft.com/office/powerpoint/2010/main" val="2310650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728A6C3-8E14-9950-1830-D79A25B33F76}"/>
              </a:ext>
            </a:extLst>
          </p:cNvPr>
          <p:cNvSpPr>
            <a:spLocks noGrp="1"/>
          </p:cNvSpPr>
          <p:nvPr>
            <p:ph type="dt" sz="half" idx="10"/>
          </p:nvPr>
        </p:nvSpPr>
        <p:spPr/>
        <p:txBody>
          <a:bodyPr/>
          <a:lstStyle/>
          <a:p>
            <a:fld id="{8B140FC6-3D92-4F2D-9D78-186C9B1DC6A3}" type="datetimeFigureOut">
              <a:rPr lang="en-US" smtClean="0"/>
              <a:t>5/8/2023</a:t>
            </a:fld>
            <a:endParaRPr lang="en-US"/>
          </a:p>
        </p:txBody>
      </p:sp>
      <p:sp>
        <p:nvSpPr>
          <p:cNvPr id="3" name="Footer Placeholder 2">
            <a:extLst>
              <a:ext uri="{FF2B5EF4-FFF2-40B4-BE49-F238E27FC236}">
                <a16:creationId xmlns:a16="http://schemas.microsoft.com/office/drawing/2014/main" id="{3130682A-BE93-1BEE-DF34-303B0EA6F39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AC422DF-4BE1-621A-046E-D8E79088346F}"/>
              </a:ext>
            </a:extLst>
          </p:cNvPr>
          <p:cNvSpPr>
            <a:spLocks noGrp="1"/>
          </p:cNvSpPr>
          <p:nvPr>
            <p:ph type="sldNum" sz="quarter" idx="12"/>
          </p:nvPr>
        </p:nvSpPr>
        <p:spPr/>
        <p:txBody>
          <a:bodyPr/>
          <a:lstStyle/>
          <a:p>
            <a:fld id="{9B7924DC-03E9-4762-A861-92C85AB27C9D}" type="slidenum">
              <a:rPr lang="en-US" smtClean="0"/>
              <a:t>‹#›</a:t>
            </a:fld>
            <a:endParaRPr lang="en-US"/>
          </a:p>
        </p:txBody>
      </p:sp>
    </p:spTree>
    <p:extLst>
      <p:ext uri="{BB962C8B-B14F-4D97-AF65-F5344CB8AC3E}">
        <p14:creationId xmlns:p14="http://schemas.microsoft.com/office/powerpoint/2010/main" val="2545662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54882-B193-ABB7-FAF8-C2F0AEBAFD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A73D859-08E2-6F0F-3923-59AFB61DBA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6EB1EDD-A2A4-68E5-F817-E4439D83F0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55C08E-3CB0-331B-91CE-7C467A2CE2A1}"/>
              </a:ext>
            </a:extLst>
          </p:cNvPr>
          <p:cNvSpPr>
            <a:spLocks noGrp="1"/>
          </p:cNvSpPr>
          <p:nvPr>
            <p:ph type="dt" sz="half" idx="10"/>
          </p:nvPr>
        </p:nvSpPr>
        <p:spPr/>
        <p:txBody>
          <a:bodyPr/>
          <a:lstStyle/>
          <a:p>
            <a:fld id="{8B140FC6-3D92-4F2D-9D78-186C9B1DC6A3}" type="datetimeFigureOut">
              <a:rPr lang="en-US" smtClean="0"/>
              <a:t>5/8/2023</a:t>
            </a:fld>
            <a:endParaRPr lang="en-US"/>
          </a:p>
        </p:txBody>
      </p:sp>
      <p:sp>
        <p:nvSpPr>
          <p:cNvPr id="6" name="Footer Placeholder 5">
            <a:extLst>
              <a:ext uri="{FF2B5EF4-FFF2-40B4-BE49-F238E27FC236}">
                <a16:creationId xmlns:a16="http://schemas.microsoft.com/office/drawing/2014/main" id="{FA77C9C6-B4E3-F6DF-7D41-688A14D63D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761015-94DB-F0C2-1904-224481DD8073}"/>
              </a:ext>
            </a:extLst>
          </p:cNvPr>
          <p:cNvSpPr>
            <a:spLocks noGrp="1"/>
          </p:cNvSpPr>
          <p:nvPr>
            <p:ph type="sldNum" sz="quarter" idx="12"/>
          </p:nvPr>
        </p:nvSpPr>
        <p:spPr/>
        <p:txBody>
          <a:bodyPr/>
          <a:lstStyle/>
          <a:p>
            <a:fld id="{9B7924DC-03E9-4762-A861-92C85AB27C9D}" type="slidenum">
              <a:rPr lang="en-US" smtClean="0"/>
              <a:t>‹#›</a:t>
            </a:fld>
            <a:endParaRPr lang="en-US"/>
          </a:p>
        </p:txBody>
      </p:sp>
    </p:spTree>
    <p:extLst>
      <p:ext uri="{BB962C8B-B14F-4D97-AF65-F5344CB8AC3E}">
        <p14:creationId xmlns:p14="http://schemas.microsoft.com/office/powerpoint/2010/main" val="2676377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91E24-CAA4-EC89-1F3C-1B05F22CF3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5B09B5-0087-3C97-9011-E8B1D01601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660B8B-2037-64D8-AED5-C0C219011C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560FA0-372B-1316-34CB-99AB1D7C7267}"/>
              </a:ext>
            </a:extLst>
          </p:cNvPr>
          <p:cNvSpPr>
            <a:spLocks noGrp="1"/>
          </p:cNvSpPr>
          <p:nvPr>
            <p:ph type="dt" sz="half" idx="10"/>
          </p:nvPr>
        </p:nvSpPr>
        <p:spPr/>
        <p:txBody>
          <a:bodyPr/>
          <a:lstStyle/>
          <a:p>
            <a:fld id="{8B140FC6-3D92-4F2D-9D78-186C9B1DC6A3}" type="datetimeFigureOut">
              <a:rPr lang="en-US" smtClean="0"/>
              <a:t>5/8/2023</a:t>
            </a:fld>
            <a:endParaRPr lang="en-US"/>
          </a:p>
        </p:txBody>
      </p:sp>
      <p:sp>
        <p:nvSpPr>
          <p:cNvPr id="6" name="Footer Placeholder 5">
            <a:extLst>
              <a:ext uri="{FF2B5EF4-FFF2-40B4-BE49-F238E27FC236}">
                <a16:creationId xmlns:a16="http://schemas.microsoft.com/office/drawing/2014/main" id="{DF4C2206-B0AD-8EE3-911C-59E99BC0CB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46FA83-C52C-3F9E-8EDD-D3B2FF128BAA}"/>
              </a:ext>
            </a:extLst>
          </p:cNvPr>
          <p:cNvSpPr>
            <a:spLocks noGrp="1"/>
          </p:cNvSpPr>
          <p:nvPr>
            <p:ph type="sldNum" sz="quarter" idx="12"/>
          </p:nvPr>
        </p:nvSpPr>
        <p:spPr/>
        <p:txBody>
          <a:bodyPr/>
          <a:lstStyle/>
          <a:p>
            <a:fld id="{9B7924DC-03E9-4762-A861-92C85AB27C9D}" type="slidenum">
              <a:rPr lang="en-US" smtClean="0"/>
              <a:t>‹#›</a:t>
            </a:fld>
            <a:endParaRPr lang="en-US"/>
          </a:p>
        </p:txBody>
      </p:sp>
    </p:spTree>
    <p:extLst>
      <p:ext uri="{BB962C8B-B14F-4D97-AF65-F5344CB8AC3E}">
        <p14:creationId xmlns:p14="http://schemas.microsoft.com/office/powerpoint/2010/main" val="3498836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FA6883-87FC-4230-BF61-A0C72A04D4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8ED2E7-714B-E0A3-12CF-B9FEACFFAE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AC12B2-A927-77E4-343B-CA71830CB2A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140FC6-3D92-4F2D-9D78-186C9B1DC6A3}" type="datetimeFigureOut">
              <a:rPr lang="en-US" smtClean="0"/>
              <a:t>5/8/2023</a:t>
            </a:fld>
            <a:endParaRPr lang="en-US"/>
          </a:p>
        </p:txBody>
      </p:sp>
      <p:sp>
        <p:nvSpPr>
          <p:cNvPr id="5" name="Footer Placeholder 4">
            <a:extLst>
              <a:ext uri="{FF2B5EF4-FFF2-40B4-BE49-F238E27FC236}">
                <a16:creationId xmlns:a16="http://schemas.microsoft.com/office/drawing/2014/main" id="{F4F6F482-F0F9-D473-90B7-8956AB1CB8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93E6F3-2E95-FF43-52B5-B62B45F98C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7924DC-03E9-4762-A861-92C85AB27C9D}" type="slidenum">
              <a:rPr lang="en-US" smtClean="0"/>
              <a:t>‹#›</a:t>
            </a:fld>
            <a:endParaRPr lang="en-US"/>
          </a:p>
        </p:txBody>
      </p:sp>
    </p:spTree>
    <p:extLst>
      <p:ext uri="{BB962C8B-B14F-4D97-AF65-F5344CB8AC3E}">
        <p14:creationId xmlns:p14="http://schemas.microsoft.com/office/powerpoint/2010/main" val="4135390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8.JPG"/><Relationship Id="rId7"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6.png"/><Relationship Id="rId4" Type="http://schemas.openxmlformats.org/officeDocument/2006/relationships/image" Target="../media/image9.JP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6.png"/><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6.pn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JP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41.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35.png"/><Relationship Id="rId7" Type="http://schemas.openxmlformats.org/officeDocument/2006/relationships/image" Target="../media/image45.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2" Type="http://schemas.openxmlformats.org/officeDocument/2006/relationships/hyperlink" Target="https://youtube.com/playlist?list=PL8hZ6hQCGHMVPTLY8J-yeBE3TD0dEd8Z4"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g"/><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0.png"/><Relationship Id="rId7" Type="http://schemas.openxmlformats.org/officeDocument/2006/relationships/image" Target="../media/image57.png"/><Relationship Id="rId2" Type="http://schemas.openxmlformats.org/officeDocument/2006/relationships/image" Target="../media/image53.jpg"/><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0.png"/><Relationship Id="rId7" Type="http://schemas.openxmlformats.org/officeDocument/2006/relationships/image" Target="../media/image62.png"/><Relationship Id="rId2" Type="http://schemas.openxmlformats.org/officeDocument/2006/relationships/image" Target="../media/image59.jp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4.png"/><Relationship Id="rId4" Type="http://schemas.openxmlformats.org/officeDocument/2006/relationships/image" Target="../media/image55.png"/><Relationship Id="rId9" Type="http://schemas.openxmlformats.org/officeDocument/2006/relationships/image" Target="../media/image52.png"/></Relationships>
</file>

<file path=ppt/slides/_rels/slide2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29.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3.png"/><Relationship Id="rId7" Type="http://schemas.openxmlformats.org/officeDocument/2006/relationships/image" Target="../media/image82.png"/><Relationship Id="rId2" Type="http://schemas.openxmlformats.org/officeDocument/2006/relationships/image" Target="../media/image78.jpg"/><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73.png"/><Relationship Id="rId7" Type="http://schemas.openxmlformats.org/officeDocument/2006/relationships/image" Target="../media/image89.png"/><Relationship Id="rId2" Type="http://schemas.openxmlformats.org/officeDocument/2006/relationships/image" Target="../media/image87.jpg"/><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80.png"/><Relationship Id="rId4" Type="http://schemas.openxmlformats.org/officeDocument/2006/relationships/image" Target="../media/image79.png"/></Relationships>
</file>

<file path=ppt/slides/_rels/slide3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87.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g"/><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94.png"/></Relationships>
</file>

<file path=ppt/slides/_rels/slide3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g"/><Relationship Id="rId1" Type="http://schemas.openxmlformats.org/officeDocument/2006/relationships/slideLayout" Target="../slideLayouts/slideLayout7.xml"/><Relationship Id="rId4" Type="http://schemas.openxmlformats.org/officeDocument/2006/relationships/image" Target="../media/image95.png"/></Relationships>
</file>

<file path=ppt/slides/_rels/slide3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image" Target="../media/image93.png"/><Relationship Id="rId1" Type="http://schemas.openxmlformats.org/officeDocument/2006/relationships/slideLayout" Target="../slideLayouts/slideLayout7.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35.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2.png"/><Relationship Id="rId7" Type="http://schemas.openxmlformats.org/officeDocument/2006/relationships/image" Target="../media/image106.png"/><Relationship Id="rId12" Type="http://schemas.openxmlformats.org/officeDocument/2006/relationships/image" Target="../media/image84.png"/><Relationship Id="rId2" Type="http://schemas.openxmlformats.org/officeDocument/2006/relationships/image" Target="../media/image101.png"/><Relationship Id="rId1" Type="http://schemas.openxmlformats.org/officeDocument/2006/relationships/slideLayout" Target="../slideLayouts/slideLayout7.xml"/><Relationship Id="rId6" Type="http://schemas.openxmlformats.org/officeDocument/2006/relationships/image" Target="../media/image105.png"/><Relationship Id="rId11" Type="http://schemas.openxmlformats.org/officeDocument/2006/relationships/image" Target="../media/image108.png"/><Relationship Id="rId5" Type="http://schemas.openxmlformats.org/officeDocument/2006/relationships/image" Target="../media/image104.png"/><Relationship Id="rId10" Type="http://schemas.openxmlformats.org/officeDocument/2006/relationships/image" Target="../media/image67.JPG"/><Relationship Id="rId4" Type="http://schemas.openxmlformats.org/officeDocument/2006/relationships/image" Target="../media/image103.png"/><Relationship Id="rId9" Type="http://schemas.openxmlformats.org/officeDocument/2006/relationships/image" Target="../media/image8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1.png"/><Relationship Id="rId7" Type="http://schemas.openxmlformats.org/officeDocument/2006/relationships/image" Target="../media/image114.png"/><Relationship Id="rId2" Type="http://schemas.openxmlformats.org/officeDocument/2006/relationships/image" Target="../media/image110.JPG"/><Relationship Id="rId1" Type="http://schemas.openxmlformats.org/officeDocument/2006/relationships/slideLayout" Target="../slideLayouts/slideLayout7.xml"/><Relationship Id="rId6" Type="http://schemas.openxmlformats.org/officeDocument/2006/relationships/image" Target="../media/image113.png"/><Relationship Id="rId5" Type="http://schemas.microsoft.com/office/2007/relationships/hdphoto" Target="../media/hdphoto2.wdp"/><Relationship Id="rId4" Type="http://schemas.openxmlformats.org/officeDocument/2006/relationships/image" Target="../media/image112.png"/><Relationship Id="rId9" Type="http://schemas.openxmlformats.org/officeDocument/2006/relationships/image" Target="../media/image116.png"/></Relationships>
</file>

<file path=ppt/slides/_rels/slide39.xml.rels><?xml version="1.0" encoding="UTF-8" standalone="yes"?>
<Relationships xmlns="http://schemas.openxmlformats.org/package/2006/relationships"><Relationship Id="rId3" Type="http://schemas.openxmlformats.org/officeDocument/2006/relationships/image" Target="../media/image110.JPG"/><Relationship Id="rId7" Type="http://schemas.openxmlformats.org/officeDocument/2006/relationships/image" Target="../media/image121.JPG"/><Relationship Id="rId2" Type="http://schemas.openxmlformats.org/officeDocument/2006/relationships/image" Target="../media/image117.png"/><Relationship Id="rId1" Type="http://schemas.openxmlformats.org/officeDocument/2006/relationships/slideLayout" Target="../slideLayouts/slideLayout7.xml"/><Relationship Id="rId6" Type="http://schemas.openxmlformats.org/officeDocument/2006/relationships/image" Target="../media/image120.JPG"/><Relationship Id="rId5" Type="http://schemas.openxmlformats.org/officeDocument/2006/relationships/image" Target="../media/image119.JPG"/><Relationship Id="rId4" Type="http://schemas.openxmlformats.org/officeDocument/2006/relationships/image" Target="../media/image118.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124.png"/></Relationships>
</file>

<file path=ppt/slides/_rels/slide4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5.jpg"/><Relationship Id="rId1" Type="http://schemas.openxmlformats.org/officeDocument/2006/relationships/slideLayout" Target="../slideLayouts/slideLayout7.xml"/><Relationship Id="rId5" Type="http://schemas.openxmlformats.org/officeDocument/2006/relationships/image" Target="../media/image127.png"/><Relationship Id="rId4" Type="http://schemas.openxmlformats.org/officeDocument/2006/relationships/image" Target="../media/image126.png"/></Relationships>
</file>

<file path=ppt/slides/_rels/slide42.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7.xml"/><Relationship Id="rId5" Type="http://schemas.openxmlformats.org/officeDocument/2006/relationships/image" Target="../media/image123.png"/><Relationship Id="rId4" Type="http://schemas.openxmlformats.org/officeDocument/2006/relationships/image" Target="../media/image125.jp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8.JP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JP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different, clipart, several&#10;&#10;Description automatically generated">
            <a:extLst>
              <a:ext uri="{FF2B5EF4-FFF2-40B4-BE49-F238E27FC236}">
                <a16:creationId xmlns:a16="http://schemas.microsoft.com/office/drawing/2014/main" id="{DE06D388-ED98-A3AB-F922-692A2436AD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77" y="0"/>
            <a:ext cx="12098646" cy="6858000"/>
          </a:xfrm>
          <a:prstGeom prst="rect">
            <a:avLst/>
          </a:prstGeom>
        </p:spPr>
      </p:pic>
      <p:sp>
        <p:nvSpPr>
          <p:cNvPr id="2" name="Title 1">
            <a:extLst>
              <a:ext uri="{FF2B5EF4-FFF2-40B4-BE49-F238E27FC236}">
                <a16:creationId xmlns:a16="http://schemas.microsoft.com/office/drawing/2014/main" id="{A1F35FBA-454E-C904-AEEB-557308E40606}"/>
              </a:ext>
            </a:extLst>
          </p:cNvPr>
          <p:cNvSpPr>
            <a:spLocks noGrp="1"/>
          </p:cNvSpPr>
          <p:nvPr>
            <p:ph type="ctrTitle"/>
          </p:nvPr>
        </p:nvSpPr>
        <p:spPr>
          <a:xfrm>
            <a:off x="333755" y="356593"/>
            <a:ext cx="4498571" cy="756814"/>
          </a:xfrm>
        </p:spPr>
        <p:txBody>
          <a:bodyPr>
            <a:normAutofit fontScale="90000"/>
          </a:bodyPr>
          <a:lstStyle/>
          <a:p>
            <a:pPr algn="l"/>
            <a:r>
              <a:rPr lang="en-US" sz="3200" dirty="0"/>
              <a:t>Bifrost Workshop </a:t>
            </a:r>
            <a:br>
              <a:rPr lang="en-US" sz="3200" dirty="0"/>
            </a:br>
            <a:r>
              <a:rPr lang="en-US" sz="3200" dirty="0"/>
              <a:t>Week8</a:t>
            </a:r>
          </a:p>
        </p:txBody>
      </p:sp>
      <p:sp>
        <p:nvSpPr>
          <p:cNvPr id="9" name="Title 1">
            <a:extLst>
              <a:ext uri="{FF2B5EF4-FFF2-40B4-BE49-F238E27FC236}">
                <a16:creationId xmlns:a16="http://schemas.microsoft.com/office/drawing/2014/main" id="{4C498FDD-BF12-5025-1550-7D31669F8F4C}"/>
              </a:ext>
            </a:extLst>
          </p:cNvPr>
          <p:cNvSpPr txBox="1">
            <a:spLocks/>
          </p:cNvSpPr>
          <p:nvPr/>
        </p:nvSpPr>
        <p:spPr>
          <a:xfrm>
            <a:off x="373512" y="1183529"/>
            <a:ext cx="4198488" cy="482269"/>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dirty="0"/>
              <a:t>USD: Part I</a:t>
            </a:r>
          </a:p>
        </p:txBody>
      </p:sp>
    </p:spTree>
    <p:extLst>
      <p:ext uri="{BB962C8B-B14F-4D97-AF65-F5344CB8AC3E}">
        <p14:creationId xmlns:p14="http://schemas.microsoft.com/office/powerpoint/2010/main" val="644160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a:extLst>
              <a:ext uri="{FF2B5EF4-FFF2-40B4-BE49-F238E27FC236}">
                <a16:creationId xmlns:a16="http://schemas.microsoft.com/office/drawing/2014/main" id="{248C07AE-0B17-489E-8AB1-ABDD37172865}"/>
              </a:ext>
            </a:extLst>
          </p:cNvPr>
          <p:cNvSpPr txBox="1"/>
          <p:nvPr/>
        </p:nvSpPr>
        <p:spPr>
          <a:xfrm>
            <a:off x="156828" y="1779599"/>
            <a:ext cx="1528134" cy="230832"/>
          </a:xfrm>
          <a:prstGeom prst="rect">
            <a:avLst/>
          </a:prstGeom>
          <a:noFill/>
        </p:spPr>
        <p:txBody>
          <a:bodyPr wrap="square" rtlCol="0">
            <a:spAutoFit/>
          </a:bodyPr>
          <a:lstStyle/>
          <a:p>
            <a:r>
              <a:rPr lang="en-US" sz="900" dirty="0">
                <a:solidFill>
                  <a:srgbClr val="615464"/>
                </a:solidFill>
              </a:rPr>
              <a:t>/monster/eyes/left_eye</a:t>
            </a:r>
          </a:p>
        </p:txBody>
      </p:sp>
      <p:pic>
        <p:nvPicPr>
          <p:cNvPr id="38" name="Picture 37">
            <a:extLst>
              <a:ext uri="{FF2B5EF4-FFF2-40B4-BE49-F238E27FC236}">
                <a16:creationId xmlns:a16="http://schemas.microsoft.com/office/drawing/2014/main" id="{DC099AA4-B9CF-B156-FC64-935D81067E15}"/>
              </a:ext>
            </a:extLst>
          </p:cNvPr>
          <p:cNvPicPr>
            <a:picLocks noGrp="1" noRot="1" noChangeAspect="1" noMove="1" noResize="1" noEditPoints="1" noAdjustHandles="1" noChangeArrowheads="1" noChangeShapeType="1" noCrop="1"/>
          </p:cNvPicPr>
          <p:nvPr/>
        </p:nvPicPr>
        <p:blipFill rotWithShape="1">
          <a:blip r:embed="rId2"/>
          <a:srcRect t="927" b="1507"/>
          <a:stretch/>
        </p:blipFill>
        <p:spPr>
          <a:xfrm>
            <a:off x="5195698" y="0"/>
            <a:ext cx="7001124" cy="6862603"/>
          </a:xfrm>
          <a:prstGeom prst="rect">
            <a:avLst/>
          </a:prstGeom>
        </p:spPr>
      </p:pic>
      <p:sp>
        <p:nvSpPr>
          <p:cNvPr id="4" name="Rectangle 3">
            <a:extLst>
              <a:ext uri="{FF2B5EF4-FFF2-40B4-BE49-F238E27FC236}">
                <a16:creationId xmlns:a16="http://schemas.microsoft.com/office/drawing/2014/main" id="{F8FA173F-4144-8ED8-D792-66BE3AB047A7}"/>
              </a:ext>
            </a:extLst>
          </p:cNvPr>
          <p:cNvSpPr/>
          <p:nvPr/>
        </p:nvSpPr>
        <p:spPr>
          <a:xfrm>
            <a:off x="9126832" y="49818"/>
            <a:ext cx="978764" cy="106019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ectangle 8">
            <a:extLst>
              <a:ext uri="{FF2B5EF4-FFF2-40B4-BE49-F238E27FC236}">
                <a16:creationId xmlns:a16="http://schemas.microsoft.com/office/drawing/2014/main" id="{13DAA048-B8D7-54ED-2784-3AA040C37EA2}"/>
              </a:ext>
            </a:extLst>
          </p:cNvPr>
          <p:cNvSpPr/>
          <p:nvPr/>
        </p:nvSpPr>
        <p:spPr>
          <a:xfrm>
            <a:off x="10185885" y="783291"/>
            <a:ext cx="953414" cy="99842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F20EBD59-EC6B-37D3-9311-BC0FA6016424}"/>
              </a:ext>
            </a:extLst>
          </p:cNvPr>
          <p:cNvSpPr/>
          <p:nvPr/>
        </p:nvSpPr>
        <p:spPr>
          <a:xfrm>
            <a:off x="5295089" y="2695125"/>
            <a:ext cx="3671783" cy="4095917"/>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a:extLst>
              <a:ext uri="{FF2B5EF4-FFF2-40B4-BE49-F238E27FC236}">
                <a16:creationId xmlns:a16="http://schemas.microsoft.com/office/drawing/2014/main" id="{D77E9B41-3FB9-7D3A-82F9-3617822FE1D8}"/>
              </a:ext>
            </a:extLst>
          </p:cNvPr>
          <p:cNvSpPr/>
          <p:nvPr/>
        </p:nvSpPr>
        <p:spPr>
          <a:xfrm>
            <a:off x="6729766" y="1050187"/>
            <a:ext cx="2151362" cy="1482932"/>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2" name="Picture 11" descr="A picture containing icon&#10;&#10;Description automatically generated">
            <a:extLst>
              <a:ext uri="{FF2B5EF4-FFF2-40B4-BE49-F238E27FC236}">
                <a16:creationId xmlns:a16="http://schemas.microsoft.com/office/drawing/2014/main" id="{2C9C0325-25EF-6399-5793-6D7DAB92BB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5948" y="632793"/>
            <a:ext cx="544531" cy="652262"/>
          </a:xfrm>
          <a:prstGeom prst="rect">
            <a:avLst/>
          </a:prstGeom>
        </p:spPr>
      </p:pic>
      <p:pic>
        <p:nvPicPr>
          <p:cNvPr id="13" name="Picture 12">
            <a:extLst>
              <a:ext uri="{FF2B5EF4-FFF2-40B4-BE49-F238E27FC236}">
                <a16:creationId xmlns:a16="http://schemas.microsoft.com/office/drawing/2014/main" id="{A512D89C-452D-11C2-DEC5-829AA3DE8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2829" y="725944"/>
            <a:ext cx="927556" cy="1114801"/>
          </a:xfrm>
          <a:prstGeom prst="rect">
            <a:avLst/>
          </a:prstGeom>
        </p:spPr>
      </p:pic>
      <p:cxnSp>
        <p:nvCxnSpPr>
          <p:cNvPr id="14" name="Straight Connector 13">
            <a:extLst>
              <a:ext uri="{FF2B5EF4-FFF2-40B4-BE49-F238E27FC236}">
                <a16:creationId xmlns:a16="http://schemas.microsoft.com/office/drawing/2014/main" id="{AA0D84EC-3166-07AD-B97D-2733191D5C61}"/>
              </a:ext>
            </a:extLst>
          </p:cNvPr>
          <p:cNvCxnSpPr>
            <a:cxnSpLocks/>
          </p:cNvCxnSpPr>
          <p:nvPr/>
        </p:nvCxnSpPr>
        <p:spPr>
          <a:xfrm flipH="1">
            <a:off x="2677170" y="1301877"/>
            <a:ext cx="242761"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79BA9476-D003-488F-4D05-C83D11209CBD}"/>
              </a:ext>
            </a:extLst>
          </p:cNvPr>
          <p:cNvPicPr>
            <a:picLocks noChangeAspect="1"/>
          </p:cNvPicPr>
          <p:nvPr/>
        </p:nvPicPr>
        <p:blipFill>
          <a:blip r:embed="rId5">
            <a:alphaModFix/>
          </a:blip>
          <a:stretch>
            <a:fillRect/>
          </a:stretch>
        </p:blipFill>
        <p:spPr>
          <a:xfrm>
            <a:off x="1680063" y="1577240"/>
            <a:ext cx="762862" cy="385363"/>
          </a:xfrm>
          <a:prstGeom prst="rect">
            <a:avLst/>
          </a:prstGeom>
        </p:spPr>
      </p:pic>
      <p:sp>
        <p:nvSpPr>
          <p:cNvPr id="16" name="Rectangle 15">
            <a:extLst>
              <a:ext uri="{FF2B5EF4-FFF2-40B4-BE49-F238E27FC236}">
                <a16:creationId xmlns:a16="http://schemas.microsoft.com/office/drawing/2014/main" id="{964C09CD-AFAA-76F6-FBDE-0DAA3C7DA6FB}"/>
              </a:ext>
            </a:extLst>
          </p:cNvPr>
          <p:cNvSpPr/>
          <p:nvPr/>
        </p:nvSpPr>
        <p:spPr>
          <a:xfrm>
            <a:off x="2919931" y="748566"/>
            <a:ext cx="1228141" cy="1092180"/>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2F2470D-B80A-D018-D0A6-36431D6ACC4A}"/>
              </a:ext>
            </a:extLst>
          </p:cNvPr>
          <p:cNvSpPr/>
          <p:nvPr/>
        </p:nvSpPr>
        <p:spPr>
          <a:xfrm>
            <a:off x="1666775" y="640602"/>
            <a:ext cx="748007" cy="639398"/>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5722DF5-1EF9-1E80-3034-7DFEA10BF0EE}"/>
              </a:ext>
            </a:extLst>
          </p:cNvPr>
          <p:cNvSpPr/>
          <p:nvPr/>
        </p:nvSpPr>
        <p:spPr>
          <a:xfrm>
            <a:off x="1656057" y="1659788"/>
            <a:ext cx="767511" cy="270505"/>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46757633-B305-2B9B-F2B6-74E5216C21FE}"/>
              </a:ext>
            </a:extLst>
          </p:cNvPr>
          <p:cNvSpPr txBox="1"/>
          <p:nvPr/>
        </p:nvSpPr>
        <p:spPr>
          <a:xfrm>
            <a:off x="3228092" y="1863367"/>
            <a:ext cx="775178" cy="246221"/>
          </a:xfrm>
          <a:prstGeom prst="rect">
            <a:avLst/>
          </a:prstGeom>
          <a:noFill/>
        </p:spPr>
        <p:txBody>
          <a:bodyPr wrap="square" rtlCol="0">
            <a:spAutoFit/>
          </a:bodyPr>
          <a:lstStyle/>
          <a:p>
            <a:r>
              <a:rPr lang="en-US" sz="1000" dirty="0">
                <a:solidFill>
                  <a:srgbClr val="615464"/>
                </a:solidFill>
              </a:rPr>
              <a:t>/monster</a:t>
            </a:r>
          </a:p>
        </p:txBody>
      </p:sp>
      <p:sp>
        <p:nvSpPr>
          <p:cNvPr id="23" name="TextBox 22">
            <a:extLst>
              <a:ext uri="{FF2B5EF4-FFF2-40B4-BE49-F238E27FC236}">
                <a16:creationId xmlns:a16="http://schemas.microsoft.com/office/drawing/2014/main" id="{94B9D38C-EDB7-552A-230D-89560A017AC4}"/>
              </a:ext>
            </a:extLst>
          </p:cNvPr>
          <p:cNvSpPr txBox="1"/>
          <p:nvPr/>
        </p:nvSpPr>
        <p:spPr>
          <a:xfrm>
            <a:off x="1555434" y="1286203"/>
            <a:ext cx="1068833" cy="246221"/>
          </a:xfrm>
          <a:prstGeom prst="rect">
            <a:avLst/>
          </a:prstGeom>
          <a:noFill/>
        </p:spPr>
        <p:txBody>
          <a:bodyPr wrap="square" rtlCol="0">
            <a:spAutoFit/>
          </a:bodyPr>
          <a:lstStyle/>
          <a:p>
            <a:r>
              <a:rPr lang="en-US" sz="1000" dirty="0">
                <a:solidFill>
                  <a:srgbClr val="615464"/>
                </a:solidFill>
              </a:rPr>
              <a:t>/monster/body</a:t>
            </a:r>
          </a:p>
        </p:txBody>
      </p:sp>
      <p:sp>
        <p:nvSpPr>
          <p:cNvPr id="24" name="TextBox 23">
            <a:extLst>
              <a:ext uri="{FF2B5EF4-FFF2-40B4-BE49-F238E27FC236}">
                <a16:creationId xmlns:a16="http://schemas.microsoft.com/office/drawing/2014/main" id="{BC759690-E868-1E9F-D6C9-24E088B35CC5}"/>
              </a:ext>
            </a:extLst>
          </p:cNvPr>
          <p:cNvSpPr txBox="1"/>
          <p:nvPr/>
        </p:nvSpPr>
        <p:spPr>
          <a:xfrm>
            <a:off x="1573958" y="1941690"/>
            <a:ext cx="1184096" cy="246221"/>
          </a:xfrm>
          <a:prstGeom prst="rect">
            <a:avLst/>
          </a:prstGeom>
          <a:noFill/>
        </p:spPr>
        <p:txBody>
          <a:bodyPr wrap="square" rtlCol="0">
            <a:spAutoFit/>
          </a:bodyPr>
          <a:lstStyle/>
          <a:p>
            <a:r>
              <a:rPr lang="en-US" sz="1000" dirty="0">
                <a:solidFill>
                  <a:srgbClr val="615464"/>
                </a:solidFill>
              </a:rPr>
              <a:t>/monster/eyes</a:t>
            </a:r>
          </a:p>
        </p:txBody>
      </p:sp>
      <p:sp>
        <p:nvSpPr>
          <p:cNvPr id="25" name="Rectangle 24">
            <a:extLst>
              <a:ext uri="{FF2B5EF4-FFF2-40B4-BE49-F238E27FC236}">
                <a16:creationId xmlns:a16="http://schemas.microsoft.com/office/drawing/2014/main" id="{41E073F6-EB83-43AB-AF55-5CEE6AAE102F}"/>
              </a:ext>
            </a:extLst>
          </p:cNvPr>
          <p:cNvSpPr/>
          <p:nvPr/>
        </p:nvSpPr>
        <p:spPr>
          <a:xfrm>
            <a:off x="81396" y="209758"/>
            <a:ext cx="4292597" cy="2485282"/>
          </a:xfrm>
          <a:prstGeom prst="rect">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or: Elbow 25">
            <a:extLst>
              <a:ext uri="{FF2B5EF4-FFF2-40B4-BE49-F238E27FC236}">
                <a16:creationId xmlns:a16="http://schemas.microsoft.com/office/drawing/2014/main" id="{6C646D99-8A90-4F10-D5F5-5B8DC9ABB80D}"/>
              </a:ext>
            </a:extLst>
          </p:cNvPr>
          <p:cNvCxnSpPr>
            <a:stCxn id="17" idx="3"/>
            <a:endCxn id="18" idx="3"/>
          </p:cNvCxnSpPr>
          <p:nvPr/>
        </p:nvCxnSpPr>
        <p:spPr>
          <a:xfrm>
            <a:off x="2414783" y="960301"/>
            <a:ext cx="8786" cy="834740"/>
          </a:xfrm>
          <a:prstGeom prst="bentConnector3">
            <a:avLst>
              <a:gd name="adj1" fmla="val 2894474"/>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E06563A0-75A9-41B9-3824-093116F01B74}"/>
              </a:ext>
            </a:extLst>
          </p:cNvPr>
          <p:cNvSpPr/>
          <p:nvPr/>
        </p:nvSpPr>
        <p:spPr>
          <a:xfrm>
            <a:off x="4560937" y="1121200"/>
            <a:ext cx="575605" cy="258352"/>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STAGE</a:t>
            </a:r>
            <a:r>
              <a:rPr lang="en-US" sz="1400" dirty="0"/>
              <a:t> </a:t>
            </a:r>
          </a:p>
        </p:txBody>
      </p:sp>
      <p:cxnSp>
        <p:nvCxnSpPr>
          <p:cNvPr id="28" name="Straight Connector 27">
            <a:extLst>
              <a:ext uri="{FF2B5EF4-FFF2-40B4-BE49-F238E27FC236}">
                <a16:creationId xmlns:a16="http://schemas.microsoft.com/office/drawing/2014/main" id="{BF9D63C1-E183-3EDB-F177-75248A187C59}"/>
              </a:ext>
            </a:extLst>
          </p:cNvPr>
          <p:cNvCxnSpPr>
            <a:cxnSpLocks/>
            <a:stCxn id="27" idx="1"/>
          </p:cNvCxnSpPr>
          <p:nvPr/>
        </p:nvCxnSpPr>
        <p:spPr>
          <a:xfrm flipH="1">
            <a:off x="4376235" y="1250376"/>
            <a:ext cx="184702" cy="85"/>
          </a:xfrm>
          <a:prstGeom prst="line">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cxnSp>
      <p:sp>
        <p:nvSpPr>
          <p:cNvPr id="35" name="TextBox 34">
            <a:extLst>
              <a:ext uri="{FF2B5EF4-FFF2-40B4-BE49-F238E27FC236}">
                <a16:creationId xmlns:a16="http://schemas.microsoft.com/office/drawing/2014/main" id="{10F29718-DA84-49E5-F379-F37D2EBEFF07}"/>
              </a:ext>
            </a:extLst>
          </p:cNvPr>
          <p:cNvSpPr txBox="1"/>
          <p:nvPr/>
        </p:nvSpPr>
        <p:spPr>
          <a:xfrm>
            <a:off x="7988166" y="105958"/>
            <a:ext cx="1202754" cy="246221"/>
          </a:xfrm>
          <a:prstGeom prst="rect">
            <a:avLst/>
          </a:prstGeom>
          <a:noFill/>
        </p:spPr>
        <p:txBody>
          <a:bodyPr wrap="square" rtlCol="0">
            <a:spAutoFit/>
          </a:bodyPr>
          <a:lstStyle/>
          <a:p>
            <a:r>
              <a:rPr lang="en-US" sz="1000" dirty="0">
                <a:solidFill>
                  <a:schemeClr val="accent4"/>
                </a:solidFill>
              </a:rPr>
              <a:t>create_usd_stage</a:t>
            </a:r>
          </a:p>
        </p:txBody>
      </p:sp>
      <p:sp>
        <p:nvSpPr>
          <p:cNvPr id="48" name="TextBox 47">
            <a:extLst>
              <a:ext uri="{FF2B5EF4-FFF2-40B4-BE49-F238E27FC236}">
                <a16:creationId xmlns:a16="http://schemas.microsoft.com/office/drawing/2014/main" id="{9D39E2FB-0986-4F57-DF0B-2C03CB8BA80A}"/>
              </a:ext>
            </a:extLst>
          </p:cNvPr>
          <p:cNvSpPr txBox="1"/>
          <p:nvPr/>
        </p:nvSpPr>
        <p:spPr>
          <a:xfrm>
            <a:off x="10185885" y="517491"/>
            <a:ext cx="1202754" cy="246221"/>
          </a:xfrm>
          <a:prstGeom prst="rect">
            <a:avLst/>
          </a:prstGeom>
          <a:noFill/>
        </p:spPr>
        <p:txBody>
          <a:bodyPr wrap="square" rtlCol="0">
            <a:spAutoFit/>
          </a:bodyPr>
          <a:lstStyle/>
          <a:p>
            <a:r>
              <a:rPr lang="en-US" sz="1000" dirty="0">
                <a:solidFill>
                  <a:schemeClr val="accent4"/>
                </a:solidFill>
              </a:rPr>
              <a:t>add_to_stage</a:t>
            </a:r>
          </a:p>
        </p:txBody>
      </p:sp>
      <p:sp>
        <p:nvSpPr>
          <p:cNvPr id="52" name="TextBox 51">
            <a:extLst>
              <a:ext uri="{FF2B5EF4-FFF2-40B4-BE49-F238E27FC236}">
                <a16:creationId xmlns:a16="http://schemas.microsoft.com/office/drawing/2014/main" id="{DD9770D6-3A54-2E78-FB01-DFF120BDE433}"/>
              </a:ext>
            </a:extLst>
          </p:cNvPr>
          <p:cNvSpPr txBox="1"/>
          <p:nvPr/>
        </p:nvSpPr>
        <p:spPr>
          <a:xfrm>
            <a:off x="5214800" y="2305303"/>
            <a:ext cx="1399429" cy="400110"/>
          </a:xfrm>
          <a:prstGeom prst="rect">
            <a:avLst/>
          </a:prstGeom>
          <a:noFill/>
        </p:spPr>
        <p:txBody>
          <a:bodyPr wrap="square" rtlCol="0">
            <a:spAutoFit/>
          </a:bodyPr>
          <a:lstStyle/>
          <a:p>
            <a:r>
              <a:rPr lang="en-US" sz="1000" dirty="0">
                <a:solidFill>
                  <a:srgbClr val="D48CBE"/>
                </a:solidFill>
              </a:rPr>
              <a:t>Child prim: Eyes of the monster</a:t>
            </a:r>
          </a:p>
        </p:txBody>
      </p:sp>
      <p:sp>
        <p:nvSpPr>
          <p:cNvPr id="53" name="TextBox 52">
            <a:extLst>
              <a:ext uri="{FF2B5EF4-FFF2-40B4-BE49-F238E27FC236}">
                <a16:creationId xmlns:a16="http://schemas.microsoft.com/office/drawing/2014/main" id="{A624D4EA-FFDC-365C-487C-C204AF24013B}"/>
              </a:ext>
            </a:extLst>
          </p:cNvPr>
          <p:cNvSpPr txBox="1"/>
          <p:nvPr/>
        </p:nvSpPr>
        <p:spPr>
          <a:xfrm>
            <a:off x="7933552" y="3954426"/>
            <a:ext cx="947576" cy="646331"/>
          </a:xfrm>
          <a:prstGeom prst="rect">
            <a:avLst/>
          </a:prstGeom>
          <a:noFill/>
        </p:spPr>
        <p:txBody>
          <a:bodyPr wrap="square" rtlCol="0">
            <a:spAutoFit/>
          </a:bodyPr>
          <a:lstStyle/>
          <a:p>
            <a:r>
              <a:rPr lang="en-US" sz="900" dirty="0">
                <a:solidFill>
                  <a:schemeClr val="accent5">
                    <a:lumMod val="60000"/>
                    <a:lumOff val="40000"/>
                  </a:schemeClr>
                </a:solidFill>
              </a:rPr>
              <a:t>Create an Xform prim as the container for the eyes</a:t>
            </a:r>
          </a:p>
        </p:txBody>
      </p:sp>
      <p:sp>
        <p:nvSpPr>
          <p:cNvPr id="66" name="TextBox 65">
            <a:extLst>
              <a:ext uri="{FF2B5EF4-FFF2-40B4-BE49-F238E27FC236}">
                <a16:creationId xmlns:a16="http://schemas.microsoft.com/office/drawing/2014/main" id="{F3C19081-B89A-B92F-D219-276D1258D90B}"/>
              </a:ext>
            </a:extLst>
          </p:cNvPr>
          <p:cNvSpPr txBox="1"/>
          <p:nvPr/>
        </p:nvSpPr>
        <p:spPr>
          <a:xfrm>
            <a:off x="6829265" y="783291"/>
            <a:ext cx="1971573" cy="246221"/>
          </a:xfrm>
          <a:prstGeom prst="rect">
            <a:avLst/>
          </a:prstGeom>
          <a:noFill/>
        </p:spPr>
        <p:txBody>
          <a:bodyPr wrap="square" rtlCol="0">
            <a:spAutoFit/>
          </a:bodyPr>
          <a:lstStyle/>
          <a:p>
            <a:r>
              <a:rPr lang="en-US" sz="1000" dirty="0">
                <a:solidFill>
                  <a:srgbClr val="D48CBE"/>
                </a:solidFill>
              </a:rPr>
              <a:t>Child prim: body of the monster</a:t>
            </a:r>
          </a:p>
        </p:txBody>
      </p:sp>
      <p:sp>
        <p:nvSpPr>
          <p:cNvPr id="39" name="Rectangle 38">
            <a:extLst>
              <a:ext uri="{FF2B5EF4-FFF2-40B4-BE49-F238E27FC236}">
                <a16:creationId xmlns:a16="http://schemas.microsoft.com/office/drawing/2014/main" id="{0251AD4A-3D4B-AD7D-26D3-253A7AB99C35}"/>
              </a:ext>
            </a:extLst>
          </p:cNvPr>
          <p:cNvSpPr/>
          <p:nvPr/>
        </p:nvSpPr>
        <p:spPr>
          <a:xfrm>
            <a:off x="7988166" y="2767675"/>
            <a:ext cx="879048" cy="1192703"/>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a:extLst>
              <a:ext uri="{FF2B5EF4-FFF2-40B4-BE49-F238E27FC236}">
                <a16:creationId xmlns:a16="http://schemas.microsoft.com/office/drawing/2014/main" id="{84460A91-2F35-28FD-11D5-9905390A3F30}"/>
              </a:ext>
            </a:extLst>
          </p:cNvPr>
          <p:cNvSpPr/>
          <p:nvPr/>
        </p:nvSpPr>
        <p:spPr>
          <a:xfrm>
            <a:off x="6835227" y="3960378"/>
            <a:ext cx="879048" cy="1192703"/>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a:extLst>
              <a:ext uri="{FF2B5EF4-FFF2-40B4-BE49-F238E27FC236}">
                <a16:creationId xmlns:a16="http://schemas.microsoft.com/office/drawing/2014/main" id="{99C24011-C608-90B1-7AA8-A2ADD8E37F1A}"/>
              </a:ext>
            </a:extLst>
          </p:cNvPr>
          <p:cNvSpPr/>
          <p:nvPr/>
        </p:nvSpPr>
        <p:spPr>
          <a:xfrm>
            <a:off x="6829265" y="5355334"/>
            <a:ext cx="879048" cy="1192703"/>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2" name="Straight Connector 41">
            <a:extLst>
              <a:ext uri="{FF2B5EF4-FFF2-40B4-BE49-F238E27FC236}">
                <a16:creationId xmlns:a16="http://schemas.microsoft.com/office/drawing/2014/main" id="{E202FBED-0E64-0BD2-CB2D-6AD554379085}"/>
              </a:ext>
            </a:extLst>
          </p:cNvPr>
          <p:cNvCxnSpPr>
            <a:cxnSpLocks/>
          </p:cNvCxnSpPr>
          <p:nvPr/>
        </p:nvCxnSpPr>
        <p:spPr>
          <a:xfrm flipH="1">
            <a:off x="1462935" y="1797467"/>
            <a:ext cx="193122"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pic>
        <p:nvPicPr>
          <p:cNvPr id="46" name="Picture 45">
            <a:extLst>
              <a:ext uri="{FF2B5EF4-FFF2-40B4-BE49-F238E27FC236}">
                <a16:creationId xmlns:a16="http://schemas.microsoft.com/office/drawing/2014/main" id="{499734A1-9E0B-4D29-5349-71A722115275}"/>
              </a:ext>
            </a:extLst>
          </p:cNvPr>
          <p:cNvPicPr>
            <a:picLocks noChangeAspect="1"/>
          </p:cNvPicPr>
          <p:nvPr/>
        </p:nvPicPr>
        <p:blipFill rotWithShape="1">
          <a:blip r:embed="rId5">
            <a:alphaModFix/>
          </a:blip>
          <a:srcRect r="52576" b="8385"/>
          <a:stretch/>
        </p:blipFill>
        <p:spPr>
          <a:xfrm>
            <a:off x="907433" y="1433085"/>
            <a:ext cx="361777" cy="353053"/>
          </a:xfrm>
          <a:prstGeom prst="rect">
            <a:avLst/>
          </a:prstGeom>
        </p:spPr>
      </p:pic>
      <p:sp>
        <p:nvSpPr>
          <p:cNvPr id="47" name="Rectangle 46">
            <a:extLst>
              <a:ext uri="{FF2B5EF4-FFF2-40B4-BE49-F238E27FC236}">
                <a16:creationId xmlns:a16="http://schemas.microsoft.com/office/drawing/2014/main" id="{C610BC72-B6FE-337A-7A29-996CCCE878C6}"/>
              </a:ext>
            </a:extLst>
          </p:cNvPr>
          <p:cNvSpPr/>
          <p:nvPr/>
        </p:nvSpPr>
        <p:spPr>
          <a:xfrm>
            <a:off x="959196" y="1515633"/>
            <a:ext cx="269205" cy="270505"/>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49">
            <a:extLst>
              <a:ext uri="{FF2B5EF4-FFF2-40B4-BE49-F238E27FC236}">
                <a16:creationId xmlns:a16="http://schemas.microsoft.com/office/drawing/2014/main" id="{B168DCEF-26D7-0C26-615E-E27F431F7330}"/>
              </a:ext>
            </a:extLst>
          </p:cNvPr>
          <p:cNvPicPr>
            <a:picLocks noChangeAspect="1"/>
          </p:cNvPicPr>
          <p:nvPr/>
        </p:nvPicPr>
        <p:blipFill rotWithShape="1">
          <a:blip r:embed="rId5">
            <a:alphaModFix/>
          </a:blip>
          <a:srcRect r="52576" b="8385"/>
          <a:stretch/>
        </p:blipFill>
        <p:spPr>
          <a:xfrm>
            <a:off x="907433" y="1971953"/>
            <a:ext cx="361777" cy="353053"/>
          </a:xfrm>
          <a:prstGeom prst="rect">
            <a:avLst/>
          </a:prstGeom>
        </p:spPr>
      </p:pic>
      <p:sp>
        <p:nvSpPr>
          <p:cNvPr id="51" name="Rectangle 50">
            <a:extLst>
              <a:ext uri="{FF2B5EF4-FFF2-40B4-BE49-F238E27FC236}">
                <a16:creationId xmlns:a16="http://schemas.microsoft.com/office/drawing/2014/main" id="{BFCA4164-8B94-D028-A274-9B058AE3215E}"/>
              </a:ext>
            </a:extLst>
          </p:cNvPr>
          <p:cNvSpPr/>
          <p:nvPr/>
        </p:nvSpPr>
        <p:spPr>
          <a:xfrm>
            <a:off x="959196" y="2054501"/>
            <a:ext cx="269205" cy="270505"/>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3168685D-2602-B939-9BD9-1B9C6C7EC8F9}"/>
              </a:ext>
            </a:extLst>
          </p:cNvPr>
          <p:cNvSpPr txBox="1"/>
          <p:nvPr/>
        </p:nvSpPr>
        <p:spPr>
          <a:xfrm>
            <a:off x="136710" y="2340935"/>
            <a:ext cx="1528134" cy="230832"/>
          </a:xfrm>
          <a:prstGeom prst="rect">
            <a:avLst/>
          </a:prstGeom>
          <a:noFill/>
        </p:spPr>
        <p:txBody>
          <a:bodyPr wrap="square" rtlCol="0">
            <a:spAutoFit/>
          </a:bodyPr>
          <a:lstStyle/>
          <a:p>
            <a:r>
              <a:rPr lang="en-US" sz="900" dirty="0">
                <a:solidFill>
                  <a:srgbClr val="615464"/>
                </a:solidFill>
              </a:rPr>
              <a:t>/monster/eyes/right_eye</a:t>
            </a:r>
          </a:p>
        </p:txBody>
      </p:sp>
      <p:cxnSp>
        <p:nvCxnSpPr>
          <p:cNvPr id="58" name="Connector: Elbow 57">
            <a:extLst>
              <a:ext uri="{FF2B5EF4-FFF2-40B4-BE49-F238E27FC236}">
                <a16:creationId xmlns:a16="http://schemas.microsoft.com/office/drawing/2014/main" id="{B2D54506-B890-F0DA-2F0D-040E5A761297}"/>
              </a:ext>
            </a:extLst>
          </p:cNvPr>
          <p:cNvCxnSpPr>
            <a:stCxn id="47" idx="3"/>
            <a:endCxn id="51" idx="3"/>
          </p:cNvCxnSpPr>
          <p:nvPr/>
        </p:nvCxnSpPr>
        <p:spPr>
          <a:xfrm>
            <a:off x="1228401" y="1650886"/>
            <a:ext cx="12700" cy="538868"/>
          </a:xfrm>
          <a:prstGeom prst="bentConnector3">
            <a:avLst>
              <a:gd name="adj1" fmla="val 1799992"/>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63" name="Rectangle 62">
            <a:extLst>
              <a:ext uri="{FF2B5EF4-FFF2-40B4-BE49-F238E27FC236}">
                <a16:creationId xmlns:a16="http://schemas.microsoft.com/office/drawing/2014/main" id="{12D2E779-5357-6F33-463D-E7C7ABAB1D8D}"/>
              </a:ext>
            </a:extLst>
          </p:cNvPr>
          <p:cNvSpPr/>
          <p:nvPr/>
        </p:nvSpPr>
        <p:spPr>
          <a:xfrm>
            <a:off x="9126832" y="1192894"/>
            <a:ext cx="978764" cy="1427061"/>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TextBox 63">
            <a:extLst>
              <a:ext uri="{FF2B5EF4-FFF2-40B4-BE49-F238E27FC236}">
                <a16:creationId xmlns:a16="http://schemas.microsoft.com/office/drawing/2014/main" id="{84CD5CA3-1E34-E336-EF3E-261F4DC30D7E}"/>
              </a:ext>
            </a:extLst>
          </p:cNvPr>
          <p:cNvSpPr txBox="1"/>
          <p:nvPr/>
        </p:nvSpPr>
        <p:spPr>
          <a:xfrm>
            <a:off x="9240763" y="2619955"/>
            <a:ext cx="849014" cy="246221"/>
          </a:xfrm>
          <a:prstGeom prst="rect">
            <a:avLst/>
          </a:prstGeom>
          <a:noFill/>
        </p:spPr>
        <p:txBody>
          <a:bodyPr wrap="square" rtlCol="0">
            <a:spAutoFit/>
          </a:bodyPr>
          <a:lstStyle/>
          <a:p>
            <a:r>
              <a:rPr lang="en-US" sz="1000" dirty="0">
                <a:solidFill>
                  <a:srgbClr val="D48CBE"/>
                </a:solidFill>
              </a:rPr>
              <a:t>Parent prim</a:t>
            </a:r>
          </a:p>
        </p:txBody>
      </p:sp>
      <p:sp>
        <p:nvSpPr>
          <p:cNvPr id="65" name="Rectangle 64">
            <a:extLst>
              <a:ext uri="{FF2B5EF4-FFF2-40B4-BE49-F238E27FC236}">
                <a16:creationId xmlns:a16="http://schemas.microsoft.com/office/drawing/2014/main" id="{C4DD0248-8DC6-4043-0C4F-9D2E6A8543A5}"/>
              </a:ext>
            </a:extLst>
          </p:cNvPr>
          <p:cNvSpPr/>
          <p:nvPr/>
        </p:nvSpPr>
        <p:spPr>
          <a:xfrm>
            <a:off x="6829265" y="3009569"/>
            <a:ext cx="879048" cy="78880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7" name="TextBox 66">
            <a:extLst>
              <a:ext uri="{FF2B5EF4-FFF2-40B4-BE49-F238E27FC236}">
                <a16:creationId xmlns:a16="http://schemas.microsoft.com/office/drawing/2014/main" id="{CA57DC82-B5CD-F55F-28DC-F63D0FF85F93}"/>
              </a:ext>
            </a:extLst>
          </p:cNvPr>
          <p:cNvSpPr txBox="1"/>
          <p:nvPr/>
        </p:nvSpPr>
        <p:spPr>
          <a:xfrm>
            <a:off x="6729766" y="2671892"/>
            <a:ext cx="1135174" cy="369332"/>
          </a:xfrm>
          <a:prstGeom prst="rect">
            <a:avLst/>
          </a:prstGeom>
          <a:noFill/>
        </p:spPr>
        <p:txBody>
          <a:bodyPr wrap="square" rtlCol="0">
            <a:spAutoFit/>
          </a:bodyPr>
          <a:lstStyle/>
          <a:p>
            <a:r>
              <a:rPr lang="en-US" sz="900" dirty="0">
                <a:solidFill>
                  <a:schemeClr val="accent5">
                    <a:lumMod val="60000"/>
                    <a:lumOff val="40000"/>
                  </a:schemeClr>
                </a:solidFill>
              </a:rPr>
              <a:t>Transform attribute for the prim /eyes </a:t>
            </a:r>
          </a:p>
        </p:txBody>
      </p:sp>
      <p:sp>
        <p:nvSpPr>
          <p:cNvPr id="69" name="Rectangle 68">
            <a:extLst>
              <a:ext uri="{FF2B5EF4-FFF2-40B4-BE49-F238E27FC236}">
                <a16:creationId xmlns:a16="http://schemas.microsoft.com/office/drawing/2014/main" id="{A640CB22-4309-5B28-6BBC-BDEB72B8F5C2}"/>
              </a:ext>
            </a:extLst>
          </p:cNvPr>
          <p:cNvSpPr/>
          <p:nvPr/>
        </p:nvSpPr>
        <p:spPr>
          <a:xfrm>
            <a:off x="5379710" y="3315694"/>
            <a:ext cx="879048" cy="78880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 name="TextBox 69">
            <a:extLst>
              <a:ext uri="{FF2B5EF4-FFF2-40B4-BE49-F238E27FC236}">
                <a16:creationId xmlns:a16="http://schemas.microsoft.com/office/drawing/2014/main" id="{89431498-F2D3-3BC8-405A-C9C6EE961E98}"/>
              </a:ext>
            </a:extLst>
          </p:cNvPr>
          <p:cNvSpPr txBox="1"/>
          <p:nvPr/>
        </p:nvSpPr>
        <p:spPr>
          <a:xfrm>
            <a:off x="3351934" y="3057689"/>
            <a:ext cx="1943155" cy="230832"/>
          </a:xfrm>
          <a:prstGeom prst="rect">
            <a:avLst/>
          </a:prstGeom>
          <a:noFill/>
        </p:spPr>
        <p:txBody>
          <a:bodyPr wrap="square" rtlCol="0">
            <a:spAutoFit/>
          </a:bodyPr>
          <a:lstStyle/>
          <a:p>
            <a:r>
              <a:rPr lang="en-US" sz="900" dirty="0">
                <a:solidFill>
                  <a:srgbClr val="9C6296"/>
                </a:solidFill>
              </a:rPr>
              <a:t>Transform attribute for the left eye </a:t>
            </a:r>
          </a:p>
        </p:txBody>
      </p:sp>
      <p:sp>
        <p:nvSpPr>
          <p:cNvPr id="71" name="TextBox 70">
            <a:extLst>
              <a:ext uri="{FF2B5EF4-FFF2-40B4-BE49-F238E27FC236}">
                <a16:creationId xmlns:a16="http://schemas.microsoft.com/office/drawing/2014/main" id="{35125E45-9E19-C21B-223D-BEB7A21B8186}"/>
              </a:ext>
            </a:extLst>
          </p:cNvPr>
          <p:cNvSpPr txBox="1"/>
          <p:nvPr/>
        </p:nvSpPr>
        <p:spPr>
          <a:xfrm>
            <a:off x="3271796" y="5772211"/>
            <a:ext cx="2149445" cy="230832"/>
          </a:xfrm>
          <a:prstGeom prst="rect">
            <a:avLst/>
          </a:prstGeom>
          <a:noFill/>
        </p:spPr>
        <p:txBody>
          <a:bodyPr wrap="square" rtlCol="0">
            <a:spAutoFit/>
          </a:bodyPr>
          <a:lstStyle/>
          <a:p>
            <a:r>
              <a:rPr lang="en-US" sz="900" dirty="0">
                <a:solidFill>
                  <a:srgbClr val="9C6296"/>
                </a:solidFill>
              </a:rPr>
              <a:t>Transform attribute for the right eye </a:t>
            </a:r>
          </a:p>
        </p:txBody>
      </p:sp>
      <p:sp>
        <p:nvSpPr>
          <p:cNvPr id="72" name="Rectangle 71">
            <a:extLst>
              <a:ext uri="{FF2B5EF4-FFF2-40B4-BE49-F238E27FC236}">
                <a16:creationId xmlns:a16="http://schemas.microsoft.com/office/drawing/2014/main" id="{3E72D042-4654-30E4-AE69-BA33A2DED004}"/>
              </a:ext>
            </a:extLst>
          </p:cNvPr>
          <p:cNvSpPr/>
          <p:nvPr/>
        </p:nvSpPr>
        <p:spPr>
          <a:xfrm>
            <a:off x="5379710" y="5915771"/>
            <a:ext cx="879048" cy="78880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Rectangle 72">
            <a:extLst>
              <a:ext uri="{FF2B5EF4-FFF2-40B4-BE49-F238E27FC236}">
                <a16:creationId xmlns:a16="http://schemas.microsoft.com/office/drawing/2014/main" id="{F1E7AEED-016E-6C7A-D2E9-731CD176B3C0}"/>
              </a:ext>
            </a:extLst>
          </p:cNvPr>
          <p:cNvSpPr/>
          <p:nvPr/>
        </p:nvSpPr>
        <p:spPr>
          <a:xfrm>
            <a:off x="5379710" y="4209510"/>
            <a:ext cx="879048" cy="78880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Rectangle 74">
            <a:extLst>
              <a:ext uri="{FF2B5EF4-FFF2-40B4-BE49-F238E27FC236}">
                <a16:creationId xmlns:a16="http://schemas.microsoft.com/office/drawing/2014/main" id="{DF252B9E-A58E-4C84-21E2-FAE37545EAF5}"/>
              </a:ext>
            </a:extLst>
          </p:cNvPr>
          <p:cNvSpPr/>
          <p:nvPr/>
        </p:nvSpPr>
        <p:spPr>
          <a:xfrm>
            <a:off x="5379710" y="5153081"/>
            <a:ext cx="879048" cy="676223"/>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5C265DC9-C5C3-091B-22E6-94BC85208473}"/>
              </a:ext>
            </a:extLst>
          </p:cNvPr>
          <p:cNvCxnSpPr>
            <a:cxnSpLocks/>
          </p:cNvCxnSpPr>
          <p:nvPr/>
        </p:nvCxnSpPr>
        <p:spPr>
          <a:xfrm>
            <a:off x="5068446" y="3710096"/>
            <a:ext cx="311264" cy="0"/>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pic>
        <p:nvPicPr>
          <p:cNvPr id="80" name="Picture 79">
            <a:extLst>
              <a:ext uri="{FF2B5EF4-FFF2-40B4-BE49-F238E27FC236}">
                <a16:creationId xmlns:a16="http://schemas.microsoft.com/office/drawing/2014/main" id="{B75ECA75-06C1-8681-C2C8-65BA2E60689F}"/>
              </a:ext>
            </a:extLst>
          </p:cNvPr>
          <p:cNvPicPr>
            <a:picLocks noChangeAspect="1"/>
          </p:cNvPicPr>
          <p:nvPr/>
        </p:nvPicPr>
        <p:blipFill>
          <a:blip r:embed="rId6"/>
          <a:stretch>
            <a:fillRect/>
          </a:stretch>
        </p:blipFill>
        <p:spPr>
          <a:xfrm>
            <a:off x="3610315" y="6003043"/>
            <a:ext cx="1455518" cy="787999"/>
          </a:xfrm>
          <a:prstGeom prst="rect">
            <a:avLst/>
          </a:prstGeom>
        </p:spPr>
      </p:pic>
      <p:pic>
        <p:nvPicPr>
          <p:cNvPr id="78" name="Picture 77">
            <a:extLst>
              <a:ext uri="{FF2B5EF4-FFF2-40B4-BE49-F238E27FC236}">
                <a16:creationId xmlns:a16="http://schemas.microsoft.com/office/drawing/2014/main" id="{40649305-2FB1-7053-B1D8-DE7BD7E71363}"/>
              </a:ext>
            </a:extLst>
          </p:cNvPr>
          <p:cNvPicPr>
            <a:picLocks noChangeAspect="1"/>
          </p:cNvPicPr>
          <p:nvPr/>
        </p:nvPicPr>
        <p:blipFill>
          <a:blip r:embed="rId7"/>
          <a:stretch>
            <a:fillRect/>
          </a:stretch>
        </p:blipFill>
        <p:spPr>
          <a:xfrm>
            <a:off x="3610315" y="3293596"/>
            <a:ext cx="1458130" cy="807580"/>
          </a:xfrm>
          <a:prstGeom prst="rect">
            <a:avLst/>
          </a:prstGeom>
        </p:spPr>
      </p:pic>
      <p:cxnSp>
        <p:nvCxnSpPr>
          <p:cNvPr id="86" name="Straight Connector 85">
            <a:extLst>
              <a:ext uri="{FF2B5EF4-FFF2-40B4-BE49-F238E27FC236}">
                <a16:creationId xmlns:a16="http://schemas.microsoft.com/office/drawing/2014/main" id="{519B3AAE-AED8-2990-6AE6-35A134ACB819}"/>
              </a:ext>
            </a:extLst>
          </p:cNvPr>
          <p:cNvCxnSpPr>
            <a:cxnSpLocks/>
          </p:cNvCxnSpPr>
          <p:nvPr/>
        </p:nvCxnSpPr>
        <p:spPr>
          <a:xfrm>
            <a:off x="5068446" y="4600749"/>
            <a:ext cx="311264" cy="0"/>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99FB685E-D215-F3AC-66B0-97412ECFDECD}"/>
              </a:ext>
            </a:extLst>
          </p:cNvPr>
          <p:cNvCxnSpPr>
            <a:cxnSpLocks/>
          </p:cNvCxnSpPr>
          <p:nvPr/>
        </p:nvCxnSpPr>
        <p:spPr>
          <a:xfrm>
            <a:off x="5068446" y="5451539"/>
            <a:ext cx="311264" cy="0"/>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5F4332E8-438E-1488-77A5-903A49FD43D8}"/>
              </a:ext>
            </a:extLst>
          </p:cNvPr>
          <p:cNvCxnSpPr>
            <a:cxnSpLocks/>
          </p:cNvCxnSpPr>
          <p:nvPr/>
        </p:nvCxnSpPr>
        <p:spPr>
          <a:xfrm>
            <a:off x="5068446" y="6311093"/>
            <a:ext cx="311264" cy="0"/>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72D30B15-309F-9341-3E87-8989F595D169}"/>
              </a:ext>
            </a:extLst>
          </p:cNvPr>
          <p:cNvSpPr txBox="1"/>
          <p:nvPr/>
        </p:nvSpPr>
        <p:spPr>
          <a:xfrm>
            <a:off x="3346868" y="4470655"/>
            <a:ext cx="1943155" cy="230832"/>
          </a:xfrm>
          <a:prstGeom prst="rect">
            <a:avLst/>
          </a:prstGeom>
          <a:noFill/>
        </p:spPr>
        <p:txBody>
          <a:bodyPr wrap="square" rtlCol="0">
            <a:spAutoFit/>
          </a:bodyPr>
          <a:lstStyle/>
          <a:p>
            <a:r>
              <a:rPr lang="en-US" sz="900" dirty="0">
                <a:solidFill>
                  <a:srgbClr val="9C6296"/>
                </a:solidFill>
              </a:rPr>
              <a:t>Mesh sphere for creating the eyes</a:t>
            </a:r>
          </a:p>
        </p:txBody>
      </p:sp>
      <p:sp>
        <p:nvSpPr>
          <p:cNvPr id="90" name="TextBox 89">
            <a:extLst>
              <a:ext uri="{FF2B5EF4-FFF2-40B4-BE49-F238E27FC236}">
                <a16:creationId xmlns:a16="http://schemas.microsoft.com/office/drawing/2014/main" id="{A2CBB58F-384A-14BB-F153-06ECB69C9EB2}"/>
              </a:ext>
            </a:extLst>
          </p:cNvPr>
          <p:cNvSpPr txBox="1"/>
          <p:nvPr/>
        </p:nvSpPr>
        <p:spPr>
          <a:xfrm>
            <a:off x="3624279" y="4972582"/>
            <a:ext cx="1456373" cy="230832"/>
          </a:xfrm>
          <a:prstGeom prst="rect">
            <a:avLst/>
          </a:prstGeom>
          <a:noFill/>
        </p:spPr>
        <p:txBody>
          <a:bodyPr wrap="square" rtlCol="0">
            <a:spAutoFit/>
          </a:bodyPr>
          <a:lstStyle/>
          <a:p>
            <a:r>
              <a:rPr lang="en-US" sz="900" dirty="0">
                <a:solidFill>
                  <a:srgbClr val="9C6296"/>
                </a:solidFill>
              </a:rPr>
              <a:t>Color attribute for the eyes</a:t>
            </a:r>
          </a:p>
        </p:txBody>
      </p:sp>
      <p:pic>
        <p:nvPicPr>
          <p:cNvPr id="92" name="Picture 91">
            <a:extLst>
              <a:ext uri="{FF2B5EF4-FFF2-40B4-BE49-F238E27FC236}">
                <a16:creationId xmlns:a16="http://schemas.microsoft.com/office/drawing/2014/main" id="{868A383E-B568-0EE4-D756-0DF29293D622}"/>
              </a:ext>
            </a:extLst>
          </p:cNvPr>
          <p:cNvPicPr>
            <a:picLocks noChangeAspect="1"/>
          </p:cNvPicPr>
          <p:nvPr/>
        </p:nvPicPr>
        <p:blipFill>
          <a:blip r:embed="rId8"/>
          <a:stretch>
            <a:fillRect/>
          </a:stretch>
        </p:blipFill>
        <p:spPr>
          <a:xfrm>
            <a:off x="3628686" y="5197738"/>
            <a:ext cx="1418776" cy="518830"/>
          </a:xfrm>
          <a:prstGeom prst="rect">
            <a:avLst/>
          </a:prstGeom>
        </p:spPr>
      </p:pic>
      <p:pic>
        <p:nvPicPr>
          <p:cNvPr id="94" name="Picture 93">
            <a:extLst>
              <a:ext uri="{FF2B5EF4-FFF2-40B4-BE49-F238E27FC236}">
                <a16:creationId xmlns:a16="http://schemas.microsoft.com/office/drawing/2014/main" id="{9B63A881-6DD8-E085-C07C-546E48CED076}"/>
              </a:ext>
            </a:extLst>
          </p:cNvPr>
          <p:cNvPicPr>
            <a:picLocks noChangeAspect="1"/>
          </p:cNvPicPr>
          <p:nvPr/>
        </p:nvPicPr>
        <p:blipFill>
          <a:blip r:embed="rId9"/>
          <a:stretch>
            <a:fillRect/>
          </a:stretch>
        </p:blipFill>
        <p:spPr>
          <a:xfrm>
            <a:off x="273386" y="3165833"/>
            <a:ext cx="1492562" cy="1017656"/>
          </a:xfrm>
          <a:prstGeom prst="rect">
            <a:avLst/>
          </a:prstGeom>
        </p:spPr>
      </p:pic>
      <p:sp>
        <p:nvSpPr>
          <p:cNvPr id="95" name="TextBox 94">
            <a:extLst>
              <a:ext uri="{FF2B5EF4-FFF2-40B4-BE49-F238E27FC236}">
                <a16:creationId xmlns:a16="http://schemas.microsoft.com/office/drawing/2014/main" id="{5FCB698B-71BA-D0D1-C465-92267EE59E2B}"/>
              </a:ext>
            </a:extLst>
          </p:cNvPr>
          <p:cNvSpPr txBox="1"/>
          <p:nvPr/>
        </p:nvSpPr>
        <p:spPr>
          <a:xfrm>
            <a:off x="187070" y="2947129"/>
            <a:ext cx="1943155" cy="230832"/>
          </a:xfrm>
          <a:prstGeom prst="rect">
            <a:avLst/>
          </a:prstGeom>
          <a:noFill/>
        </p:spPr>
        <p:txBody>
          <a:bodyPr wrap="square" rtlCol="0">
            <a:spAutoFit/>
          </a:bodyPr>
          <a:lstStyle/>
          <a:p>
            <a:r>
              <a:rPr lang="en-US" sz="900" dirty="0">
                <a:solidFill>
                  <a:srgbClr val="9C6296"/>
                </a:solidFill>
              </a:rPr>
              <a:t>Outliner</a:t>
            </a:r>
          </a:p>
        </p:txBody>
      </p:sp>
    </p:spTree>
    <p:extLst>
      <p:ext uri="{BB962C8B-B14F-4D97-AF65-F5344CB8AC3E}">
        <p14:creationId xmlns:p14="http://schemas.microsoft.com/office/powerpoint/2010/main" val="23706028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34F66D-A556-587B-DB8B-987CAC36CF59}"/>
              </a:ext>
            </a:extLst>
          </p:cNvPr>
          <p:cNvPicPr>
            <a:picLocks noGrp="1" noRot="1" noChangeAspect="1" noMove="1" noResize="1" noEditPoints="1" noAdjustHandles="1" noChangeArrowheads="1" noChangeShapeType="1" noCrop="1"/>
          </p:cNvPicPr>
          <p:nvPr/>
        </p:nvPicPr>
        <p:blipFill>
          <a:blip r:embed="rId2"/>
          <a:stretch>
            <a:fillRect/>
          </a:stretch>
        </p:blipFill>
        <p:spPr>
          <a:xfrm>
            <a:off x="5474725" y="0"/>
            <a:ext cx="6726551" cy="6858000"/>
          </a:xfrm>
          <a:prstGeom prst="rect">
            <a:avLst/>
          </a:prstGeom>
        </p:spPr>
      </p:pic>
      <p:sp>
        <p:nvSpPr>
          <p:cNvPr id="54" name="TextBox 53">
            <a:extLst>
              <a:ext uri="{FF2B5EF4-FFF2-40B4-BE49-F238E27FC236}">
                <a16:creationId xmlns:a16="http://schemas.microsoft.com/office/drawing/2014/main" id="{248C07AE-0B17-489E-8AB1-ABDD37172865}"/>
              </a:ext>
            </a:extLst>
          </p:cNvPr>
          <p:cNvSpPr txBox="1"/>
          <p:nvPr/>
        </p:nvSpPr>
        <p:spPr>
          <a:xfrm>
            <a:off x="156828" y="1779599"/>
            <a:ext cx="1528134" cy="230832"/>
          </a:xfrm>
          <a:prstGeom prst="rect">
            <a:avLst/>
          </a:prstGeom>
          <a:noFill/>
        </p:spPr>
        <p:txBody>
          <a:bodyPr wrap="square" rtlCol="0">
            <a:spAutoFit/>
          </a:bodyPr>
          <a:lstStyle/>
          <a:p>
            <a:r>
              <a:rPr lang="en-US" sz="900" dirty="0">
                <a:solidFill>
                  <a:srgbClr val="615464"/>
                </a:solidFill>
              </a:rPr>
              <a:t>/monster/eyes/left_eye</a:t>
            </a:r>
          </a:p>
        </p:txBody>
      </p:sp>
      <p:sp>
        <p:nvSpPr>
          <p:cNvPr id="4" name="Rectangle 3">
            <a:extLst>
              <a:ext uri="{FF2B5EF4-FFF2-40B4-BE49-F238E27FC236}">
                <a16:creationId xmlns:a16="http://schemas.microsoft.com/office/drawing/2014/main" id="{F8FA173F-4144-8ED8-D792-66BE3AB047A7}"/>
              </a:ext>
            </a:extLst>
          </p:cNvPr>
          <p:cNvSpPr/>
          <p:nvPr/>
        </p:nvSpPr>
        <p:spPr>
          <a:xfrm>
            <a:off x="9271208" y="209758"/>
            <a:ext cx="864961" cy="90025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ectangle 8">
            <a:extLst>
              <a:ext uri="{FF2B5EF4-FFF2-40B4-BE49-F238E27FC236}">
                <a16:creationId xmlns:a16="http://schemas.microsoft.com/office/drawing/2014/main" id="{13DAA048-B8D7-54ED-2784-3AA040C37EA2}"/>
              </a:ext>
            </a:extLst>
          </p:cNvPr>
          <p:cNvSpPr/>
          <p:nvPr/>
        </p:nvSpPr>
        <p:spPr>
          <a:xfrm>
            <a:off x="10265133" y="826135"/>
            <a:ext cx="941193" cy="955585"/>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a:extLst>
              <a:ext uri="{FF2B5EF4-FFF2-40B4-BE49-F238E27FC236}">
                <a16:creationId xmlns:a16="http://schemas.microsoft.com/office/drawing/2014/main" id="{D77E9B41-3FB9-7D3A-82F9-3617822FE1D8}"/>
              </a:ext>
            </a:extLst>
          </p:cNvPr>
          <p:cNvSpPr/>
          <p:nvPr/>
        </p:nvSpPr>
        <p:spPr>
          <a:xfrm>
            <a:off x="6981244" y="1160889"/>
            <a:ext cx="2016621" cy="1459066"/>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2" name="Picture 11" descr="A picture containing icon&#10;&#10;Description automatically generated">
            <a:extLst>
              <a:ext uri="{FF2B5EF4-FFF2-40B4-BE49-F238E27FC236}">
                <a16:creationId xmlns:a16="http://schemas.microsoft.com/office/drawing/2014/main" id="{2C9C0325-25EF-6399-5793-6D7DAB92BB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5948" y="632793"/>
            <a:ext cx="544531" cy="652262"/>
          </a:xfrm>
          <a:prstGeom prst="rect">
            <a:avLst/>
          </a:prstGeom>
        </p:spPr>
      </p:pic>
      <p:pic>
        <p:nvPicPr>
          <p:cNvPr id="13" name="Picture 12">
            <a:extLst>
              <a:ext uri="{FF2B5EF4-FFF2-40B4-BE49-F238E27FC236}">
                <a16:creationId xmlns:a16="http://schemas.microsoft.com/office/drawing/2014/main" id="{A512D89C-452D-11C2-DEC5-829AA3DE8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2829" y="725944"/>
            <a:ext cx="927556" cy="1114801"/>
          </a:xfrm>
          <a:prstGeom prst="rect">
            <a:avLst/>
          </a:prstGeom>
        </p:spPr>
      </p:pic>
      <p:cxnSp>
        <p:nvCxnSpPr>
          <p:cNvPr id="14" name="Straight Connector 13">
            <a:extLst>
              <a:ext uri="{FF2B5EF4-FFF2-40B4-BE49-F238E27FC236}">
                <a16:creationId xmlns:a16="http://schemas.microsoft.com/office/drawing/2014/main" id="{AA0D84EC-3166-07AD-B97D-2733191D5C61}"/>
              </a:ext>
            </a:extLst>
          </p:cNvPr>
          <p:cNvCxnSpPr>
            <a:cxnSpLocks/>
          </p:cNvCxnSpPr>
          <p:nvPr/>
        </p:nvCxnSpPr>
        <p:spPr>
          <a:xfrm flipH="1">
            <a:off x="2677170" y="1301877"/>
            <a:ext cx="242761"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79BA9476-D003-488F-4D05-C83D11209CBD}"/>
              </a:ext>
            </a:extLst>
          </p:cNvPr>
          <p:cNvPicPr>
            <a:picLocks noChangeAspect="1"/>
          </p:cNvPicPr>
          <p:nvPr/>
        </p:nvPicPr>
        <p:blipFill>
          <a:blip r:embed="rId5">
            <a:alphaModFix/>
          </a:blip>
          <a:stretch>
            <a:fillRect/>
          </a:stretch>
        </p:blipFill>
        <p:spPr>
          <a:xfrm>
            <a:off x="1680063" y="1577240"/>
            <a:ext cx="762862" cy="385363"/>
          </a:xfrm>
          <a:prstGeom prst="rect">
            <a:avLst/>
          </a:prstGeom>
        </p:spPr>
      </p:pic>
      <p:sp>
        <p:nvSpPr>
          <p:cNvPr id="16" name="Rectangle 15">
            <a:extLst>
              <a:ext uri="{FF2B5EF4-FFF2-40B4-BE49-F238E27FC236}">
                <a16:creationId xmlns:a16="http://schemas.microsoft.com/office/drawing/2014/main" id="{964C09CD-AFAA-76F6-FBDE-0DAA3C7DA6FB}"/>
              </a:ext>
            </a:extLst>
          </p:cNvPr>
          <p:cNvSpPr/>
          <p:nvPr/>
        </p:nvSpPr>
        <p:spPr>
          <a:xfrm>
            <a:off x="2919931" y="748566"/>
            <a:ext cx="1228141" cy="1092180"/>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2F2470D-B80A-D018-D0A6-36431D6ACC4A}"/>
              </a:ext>
            </a:extLst>
          </p:cNvPr>
          <p:cNvSpPr/>
          <p:nvPr/>
        </p:nvSpPr>
        <p:spPr>
          <a:xfrm>
            <a:off x="1666775" y="640602"/>
            <a:ext cx="748007" cy="639398"/>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5722DF5-1EF9-1E80-3034-7DFEA10BF0EE}"/>
              </a:ext>
            </a:extLst>
          </p:cNvPr>
          <p:cNvSpPr/>
          <p:nvPr/>
        </p:nvSpPr>
        <p:spPr>
          <a:xfrm>
            <a:off x="1656057" y="1659788"/>
            <a:ext cx="767511" cy="270505"/>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46757633-B305-2B9B-F2B6-74E5216C21FE}"/>
              </a:ext>
            </a:extLst>
          </p:cNvPr>
          <p:cNvSpPr txBox="1"/>
          <p:nvPr/>
        </p:nvSpPr>
        <p:spPr>
          <a:xfrm>
            <a:off x="3228092" y="1863367"/>
            <a:ext cx="775178" cy="246221"/>
          </a:xfrm>
          <a:prstGeom prst="rect">
            <a:avLst/>
          </a:prstGeom>
          <a:noFill/>
        </p:spPr>
        <p:txBody>
          <a:bodyPr wrap="square" rtlCol="0">
            <a:spAutoFit/>
          </a:bodyPr>
          <a:lstStyle/>
          <a:p>
            <a:r>
              <a:rPr lang="en-US" sz="1000" dirty="0">
                <a:solidFill>
                  <a:srgbClr val="615464"/>
                </a:solidFill>
              </a:rPr>
              <a:t>/monster</a:t>
            </a:r>
          </a:p>
        </p:txBody>
      </p:sp>
      <p:sp>
        <p:nvSpPr>
          <p:cNvPr id="23" name="TextBox 22">
            <a:extLst>
              <a:ext uri="{FF2B5EF4-FFF2-40B4-BE49-F238E27FC236}">
                <a16:creationId xmlns:a16="http://schemas.microsoft.com/office/drawing/2014/main" id="{94B9D38C-EDB7-552A-230D-89560A017AC4}"/>
              </a:ext>
            </a:extLst>
          </p:cNvPr>
          <p:cNvSpPr txBox="1"/>
          <p:nvPr/>
        </p:nvSpPr>
        <p:spPr>
          <a:xfrm>
            <a:off x="1555434" y="1286203"/>
            <a:ext cx="1068833" cy="246221"/>
          </a:xfrm>
          <a:prstGeom prst="rect">
            <a:avLst/>
          </a:prstGeom>
          <a:noFill/>
        </p:spPr>
        <p:txBody>
          <a:bodyPr wrap="square" rtlCol="0">
            <a:spAutoFit/>
          </a:bodyPr>
          <a:lstStyle/>
          <a:p>
            <a:r>
              <a:rPr lang="en-US" sz="1000" dirty="0">
                <a:solidFill>
                  <a:srgbClr val="615464"/>
                </a:solidFill>
              </a:rPr>
              <a:t>/monster/body</a:t>
            </a:r>
          </a:p>
        </p:txBody>
      </p:sp>
      <p:sp>
        <p:nvSpPr>
          <p:cNvPr id="24" name="TextBox 23">
            <a:extLst>
              <a:ext uri="{FF2B5EF4-FFF2-40B4-BE49-F238E27FC236}">
                <a16:creationId xmlns:a16="http://schemas.microsoft.com/office/drawing/2014/main" id="{BC759690-E868-1E9F-D6C9-24E088B35CC5}"/>
              </a:ext>
            </a:extLst>
          </p:cNvPr>
          <p:cNvSpPr txBox="1"/>
          <p:nvPr/>
        </p:nvSpPr>
        <p:spPr>
          <a:xfrm>
            <a:off x="1573958" y="1941690"/>
            <a:ext cx="1184096" cy="246221"/>
          </a:xfrm>
          <a:prstGeom prst="rect">
            <a:avLst/>
          </a:prstGeom>
          <a:noFill/>
        </p:spPr>
        <p:txBody>
          <a:bodyPr wrap="square" rtlCol="0">
            <a:spAutoFit/>
          </a:bodyPr>
          <a:lstStyle/>
          <a:p>
            <a:r>
              <a:rPr lang="en-US" sz="1000" dirty="0">
                <a:solidFill>
                  <a:srgbClr val="615464"/>
                </a:solidFill>
              </a:rPr>
              <a:t>/monster/eyes</a:t>
            </a:r>
          </a:p>
        </p:txBody>
      </p:sp>
      <p:sp>
        <p:nvSpPr>
          <p:cNvPr id="25" name="Rectangle 24">
            <a:extLst>
              <a:ext uri="{FF2B5EF4-FFF2-40B4-BE49-F238E27FC236}">
                <a16:creationId xmlns:a16="http://schemas.microsoft.com/office/drawing/2014/main" id="{41E073F6-EB83-43AB-AF55-5CEE6AAE102F}"/>
              </a:ext>
            </a:extLst>
          </p:cNvPr>
          <p:cNvSpPr/>
          <p:nvPr/>
        </p:nvSpPr>
        <p:spPr>
          <a:xfrm>
            <a:off x="81396" y="209758"/>
            <a:ext cx="4292597" cy="2485282"/>
          </a:xfrm>
          <a:prstGeom prst="rect">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or: Elbow 25">
            <a:extLst>
              <a:ext uri="{FF2B5EF4-FFF2-40B4-BE49-F238E27FC236}">
                <a16:creationId xmlns:a16="http://schemas.microsoft.com/office/drawing/2014/main" id="{6C646D99-8A90-4F10-D5F5-5B8DC9ABB80D}"/>
              </a:ext>
            </a:extLst>
          </p:cNvPr>
          <p:cNvCxnSpPr>
            <a:stCxn id="17" idx="3"/>
            <a:endCxn id="18" idx="3"/>
          </p:cNvCxnSpPr>
          <p:nvPr/>
        </p:nvCxnSpPr>
        <p:spPr>
          <a:xfrm>
            <a:off x="2414783" y="960301"/>
            <a:ext cx="8786" cy="834740"/>
          </a:xfrm>
          <a:prstGeom prst="bentConnector3">
            <a:avLst>
              <a:gd name="adj1" fmla="val 2894474"/>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E06563A0-75A9-41B9-3824-093116F01B74}"/>
              </a:ext>
            </a:extLst>
          </p:cNvPr>
          <p:cNvSpPr/>
          <p:nvPr/>
        </p:nvSpPr>
        <p:spPr>
          <a:xfrm>
            <a:off x="4560937" y="1121200"/>
            <a:ext cx="575605" cy="258352"/>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STAGE</a:t>
            </a:r>
            <a:r>
              <a:rPr lang="en-US" sz="1400" dirty="0"/>
              <a:t> </a:t>
            </a:r>
          </a:p>
        </p:txBody>
      </p:sp>
      <p:cxnSp>
        <p:nvCxnSpPr>
          <p:cNvPr id="28" name="Straight Connector 27">
            <a:extLst>
              <a:ext uri="{FF2B5EF4-FFF2-40B4-BE49-F238E27FC236}">
                <a16:creationId xmlns:a16="http://schemas.microsoft.com/office/drawing/2014/main" id="{BF9D63C1-E183-3EDB-F177-75248A187C59}"/>
              </a:ext>
            </a:extLst>
          </p:cNvPr>
          <p:cNvCxnSpPr>
            <a:cxnSpLocks/>
            <a:stCxn id="27" idx="1"/>
          </p:cNvCxnSpPr>
          <p:nvPr/>
        </p:nvCxnSpPr>
        <p:spPr>
          <a:xfrm flipH="1">
            <a:off x="4376235" y="1250376"/>
            <a:ext cx="184702" cy="85"/>
          </a:xfrm>
          <a:prstGeom prst="line">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cxnSp>
      <p:sp>
        <p:nvSpPr>
          <p:cNvPr id="35" name="TextBox 34">
            <a:extLst>
              <a:ext uri="{FF2B5EF4-FFF2-40B4-BE49-F238E27FC236}">
                <a16:creationId xmlns:a16="http://schemas.microsoft.com/office/drawing/2014/main" id="{10F29718-DA84-49E5-F379-F37D2EBEFF07}"/>
              </a:ext>
            </a:extLst>
          </p:cNvPr>
          <p:cNvSpPr txBox="1"/>
          <p:nvPr/>
        </p:nvSpPr>
        <p:spPr>
          <a:xfrm>
            <a:off x="9148220" y="-19616"/>
            <a:ext cx="1202754" cy="246221"/>
          </a:xfrm>
          <a:prstGeom prst="rect">
            <a:avLst/>
          </a:prstGeom>
          <a:noFill/>
        </p:spPr>
        <p:txBody>
          <a:bodyPr wrap="square" rtlCol="0">
            <a:spAutoFit/>
          </a:bodyPr>
          <a:lstStyle/>
          <a:p>
            <a:r>
              <a:rPr lang="en-US" sz="1000" dirty="0">
                <a:solidFill>
                  <a:schemeClr val="accent4"/>
                </a:solidFill>
              </a:rPr>
              <a:t>create_usd_stage</a:t>
            </a:r>
          </a:p>
        </p:txBody>
      </p:sp>
      <p:sp>
        <p:nvSpPr>
          <p:cNvPr id="48" name="TextBox 47">
            <a:extLst>
              <a:ext uri="{FF2B5EF4-FFF2-40B4-BE49-F238E27FC236}">
                <a16:creationId xmlns:a16="http://schemas.microsoft.com/office/drawing/2014/main" id="{9D39E2FB-0986-4F57-DF0B-2C03CB8BA80A}"/>
              </a:ext>
            </a:extLst>
          </p:cNvPr>
          <p:cNvSpPr txBox="1"/>
          <p:nvPr/>
        </p:nvSpPr>
        <p:spPr>
          <a:xfrm>
            <a:off x="10305154" y="570106"/>
            <a:ext cx="1202754" cy="246221"/>
          </a:xfrm>
          <a:prstGeom prst="rect">
            <a:avLst/>
          </a:prstGeom>
          <a:noFill/>
        </p:spPr>
        <p:txBody>
          <a:bodyPr wrap="square" rtlCol="0">
            <a:spAutoFit/>
          </a:bodyPr>
          <a:lstStyle/>
          <a:p>
            <a:r>
              <a:rPr lang="en-US" sz="1000" dirty="0">
                <a:solidFill>
                  <a:schemeClr val="accent4"/>
                </a:solidFill>
              </a:rPr>
              <a:t>add_to_stage</a:t>
            </a:r>
          </a:p>
        </p:txBody>
      </p:sp>
      <p:sp>
        <p:nvSpPr>
          <p:cNvPr id="66" name="TextBox 65">
            <a:extLst>
              <a:ext uri="{FF2B5EF4-FFF2-40B4-BE49-F238E27FC236}">
                <a16:creationId xmlns:a16="http://schemas.microsoft.com/office/drawing/2014/main" id="{F3C19081-B89A-B92F-D219-276D1258D90B}"/>
              </a:ext>
            </a:extLst>
          </p:cNvPr>
          <p:cNvSpPr txBox="1"/>
          <p:nvPr/>
        </p:nvSpPr>
        <p:spPr>
          <a:xfrm>
            <a:off x="6898323" y="919987"/>
            <a:ext cx="1554321" cy="246221"/>
          </a:xfrm>
          <a:prstGeom prst="rect">
            <a:avLst/>
          </a:prstGeom>
          <a:noFill/>
        </p:spPr>
        <p:txBody>
          <a:bodyPr wrap="square" rtlCol="0">
            <a:spAutoFit/>
          </a:bodyPr>
          <a:lstStyle/>
          <a:p>
            <a:r>
              <a:rPr lang="en-US" sz="1000" dirty="0">
                <a:solidFill>
                  <a:srgbClr val="D48CBE"/>
                </a:solidFill>
              </a:rPr>
              <a:t>Body of the monster</a:t>
            </a:r>
          </a:p>
        </p:txBody>
      </p:sp>
      <p:sp>
        <p:nvSpPr>
          <p:cNvPr id="39" name="Rectangle 38">
            <a:extLst>
              <a:ext uri="{FF2B5EF4-FFF2-40B4-BE49-F238E27FC236}">
                <a16:creationId xmlns:a16="http://schemas.microsoft.com/office/drawing/2014/main" id="{0251AD4A-3D4B-AD7D-26D3-253A7AB99C35}"/>
              </a:ext>
            </a:extLst>
          </p:cNvPr>
          <p:cNvSpPr/>
          <p:nvPr/>
        </p:nvSpPr>
        <p:spPr>
          <a:xfrm>
            <a:off x="5593743" y="2767675"/>
            <a:ext cx="3442913" cy="4026715"/>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2" name="Straight Connector 41">
            <a:extLst>
              <a:ext uri="{FF2B5EF4-FFF2-40B4-BE49-F238E27FC236}">
                <a16:creationId xmlns:a16="http://schemas.microsoft.com/office/drawing/2014/main" id="{E202FBED-0E64-0BD2-CB2D-6AD554379085}"/>
              </a:ext>
            </a:extLst>
          </p:cNvPr>
          <p:cNvCxnSpPr>
            <a:cxnSpLocks/>
          </p:cNvCxnSpPr>
          <p:nvPr/>
        </p:nvCxnSpPr>
        <p:spPr>
          <a:xfrm flipH="1">
            <a:off x="1462935" y="1797467"/>
            <a:ext cx="193122"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pic>
        <p:nvPicPr>
          <p:cNvPr id="46" name="Picture 45">
            <a:extLst>
              <a:ext uri="{FF2B5EF4-FFF2-40B4-BE49-F238E27FC236}">
                <a16:creationId xmlns:a16="http://schemas.microsoft.com/office/drawing/2014/main" id="{499734A1-9E0B-4D29-5349-71A722115275}"/>
              </a:ext>
            </a:extLst>
          </p:cNvPr>
          <p:cNvPicPr>
            <a:picLocks noChangeAspect="1"/>
          </p:cNvPicPr>
          <p:nvPr/>
        </p:nvPicPr>
        <p:blipFill rotWithShape="1">
          <a:blip r:embed="rId5">
            <a:alphaModFix/>
          </a:blip>
          <a:srcRect r="52576" b="8385"/>
          <a:stretch/>
        </p:blipFill>
        <p:spPr>
          <a:xfrm>
            <a:off x="907433" y="1433085"/>
            <a:ext cx="361777" cy="353053"/>
          </a:xfrm>
          <a:prstGeom prst="rect">
            <a:avLst/>
          </a:prstGeom>
        </p:spPr>
      </p:pic>
      <p:sp>
        <p:nvSpPr>
          <p:cNvPr id="47" name="Rectangle 46">
            <a:extLst>
              <a:ext uri="{FF2B5EF4-FFF2-40B4-BE49-F238E27FC236}">
                <a16:creationId xmlns:a16="http://schemas.microsoft.com/office/drawing/2014/main" id="{C610BC72-B6FE-337A-7A29-996CCCE878C6}"/>
              </a:ext>
            </a:extLst>
          </p:cNvPr>
          <p:cNvSpPr/>
          <p:nvPr/>
        </p:nvSpPr>
        <p:spPr>
          <a:xfrm>
            <a:off x="959196" y="1515633"/>
            <a:ext cx="269205" cy="270505"/>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49">
            <a:extLst>
              <a:ext uri="{FF2B5EF4-FFF2-40B4-BE49-F238E27FC236}">
                <a16:creationId xmlns:a16="http://schemas.microsoft.com/office/drawing/2014/main" id="{B168DCEF-26D7-0C26-615E-E27F431F7330}"/>
              </a:ext>
            </a:extLst>
          </p:cNvPr>
          <p:cNvPicPr>
            <a:picLocks noChangeAspect="1"/>
          </p:cNvPicPr>
          <p:nvPr/>
        </p:nvPicPr>
        <p:blipFill rotWithShape="1">
          <a:blip r:embed="rId5">
            <a:alphaModFix/>
          </a:blip>
          <a:srcRect r="52576" b="8385"/>
          <a:stretch/>
        </p:blipFill>
        <p:spPr>
          <a:xfrm>
            <a:off x="907433" y="1971953"/>
            <a:ext cx="361777" cy="353053"/>
          </a:xfrm>
          <a:prstGeom prst="rect">
            <a:avLst/>
          </a:prstGeom>
        </p:spPr>
      </p:pic>
      <p:sp>
        <p:nvSpPr>
          <p:cNvPr id="51" name="Rectangle 50">
            <a:extLst>
              <a:ext uri="{FF2B5EF4-FFF2-40B4-BE49-F238E27FC236}">
                <a16:creationId xmlns:a16="http://schemas.microsoft.com/office/drawing/2014/main" id="{BFCA4164-8B94-D028-A274-9B058AE3215E}"/>
              </a:ext>
            </a:extLst>
          </p:cNvPr>
          <p:cNvSpPr/>
          <p:nvPr/>
        </p:nvSpPr>
        <p:spPr>
          <a:xfrm>
            <a:off x="959196" y="2054501"/>
            <a:ext cx="269205" cy="270505"/>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3168685D-2602-B939-9BD9-1B9C6C7EC8F9}"/>
              </a:ext>
            </a:extLst>
          </p:cNvPr>
          <p:cNvSpPr txBox="1"/>
          <p:nvPr/>
        </p:nvSpPr>
        <p:spPr>
          <a:xfrm>
            <a:off x="136710" y="2340935"/>
            <a:ext cx="1528134" cy="230832"/>
          </a:xfrm>
          <a:prstGeom prst="rect">
            <a:avLst/>
          </a:prstGeom>
          <a:noFill/>
        </p:spPr>
        <p:txBody>
          <a:bodyPr wrap="square" rtlCol="0">
            <a:spAutoFit/>
          </a:bodyPr>
          <a:lstStyle/>
          <a:p>
            <a:r>
              <a:rPr lang="en-US" sz="900" dirty="0">
                <a:solidFill>
                  <a:srgbClr val="615464"/>
                </a:solidFill>
              </a:rPr>
              <a:t>/monster/eyes/right_eye</a:t>
            </a:r>
          </a:p>
        </p:txBody>
      </p:sp>
      <p:cxnSp>
        <p:nvCxnSpPr>
          <p:cNvPr id="58" name="Connector: Elbow 57">
            <a:extLst>
              <a:ext uri="{FF2B5EF4-FFF2-40B4-BE49-F238E27FC236}">
                <a16:creationId xmlns:a16="http://schemas.microsoft.com/office/drawing/2014/main" id="{B2D54506-B890-F0DA-2F0D-040E5A761297}"/>
              </a:ext>
            </a:extLst>
          </p:cNvPr>
          <p:cNvCxnSpPr>
            <a:stCxn id="47" idx="3"/>
            <a:endCxn id="51" idx="3"/>
          </p:cNvCxnSpPr>
          <p:nvPr/>
        </p:nvCxnSpPr>
        <p:spPr>
          <a:xfrm>
            <a:off x="1228401" y="1650886"/>
            <a:ext cx="12700" cy="538868"/>
          </a:xfrm>
          <a:prstGeom prst="bentConnector3">
            <a:avLst>
              <a:gd name="adj1" fmla="val 1799992"/>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63" name="Rectangle 62">
            <a:extLst>
              <a:ext uri="{FF2B5EF4-FFF2-40B4-BE49-F238E27FC236}">
                <a16:creationId xmlns:a16="http://schemas.microsoft.com/office/drawing/2014/main" id="{12D2E779-5357-6F33-463D-E7C7ABAB1D8D}"/>
              </a:ext>
            </a:extLst>
          </p:cNvPr>
          <p:cNvSpPr/>
          <p:nvPr/>
        </p:nvSpPr>
        <p:spPr>
          <a:xfrm>
            <a:off x="9126831" y="1192894"/>
            <a:ext cx="1009337" cy="1427061"/>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TextBox 63">
            <a:extLst>
              <a:ext uri="{FF2B5EF4-FFF2-40B4-BE49-F238E27FC236}">
                <a16:creationId xmlns:a16="http://schemas.microsoft.com/office/drawing/2014/main" id="{84CD5CA3-1E34-E336-EF3E-261F4DC30D7E}"/>
              </a:ext>
            </a:extLst>
          </p:cNvPr>
          <p:cNvSpPr txBox="1"/>
          <p:nvPr/>
        </p:nvSpPr>
        <p:spPr>
          <a:xfrm>
            <a:off x="9325090" y="2671892"/>
            <a:ext cx="849014" cy="246221"/>
          </a:xfrm>
          <a:prstGeom prst="rect">
            <a:avLst/>
          </a:prstGeom>
          <a:noFill/>
        </p:spPr>
        <p:txBody>
          <a:bodyPr wrap="square" rtlCol="0">
            <a:spAutoFit/>
          </a:bodyPr>
          <a:lstStyle/>
          <a:p>
            <a:r>
              <a:rPr lang="en-US" sz="1000" dirty="0">
                <a:solidFill>
                  <a:srgbClr val="D48CBE"/>
                </a:solidFill>
              </a:rPr>
              <a:t>Parent prim</a:t>
            </a:r>
          </a:p>
        </p:txBody>
      </p:sp>
      <p:sp>
        <p:nvSpPr>
          <p:cNvPr id="5" name="TextBox 4">
            <a:extLst>
              <a:ext uri="{FF2B5EF4-FFF2-40B4-BE49-F238E27FC236}">
                <a16:creationId xmlns:a16="http://schemas.microsoft.com/office/drawing/2014/main" id="{506B279A-3F59-338A-DB29-E6369FC66875}"/>
              </a:ext>
            </a:extLst>
          </p:cNvPr>
          <p:cNvSpPr txBox="1"/>
          <p:nvPr/>
        </p:nvSpPr>
        <p:spPr>
          <a:xfrm>
            <a:off x="5515209" y="2511646"/>
            <a:ext cx="1554321" cy="246221"/>
          </a:xfrm>
          <a:prstGeom prst="rect">
            <a:avLst/>
          </a:prstGeom>
          <a:noFill/>
        </p:spPr>
        <p:txBody>
          <a:bodyPr wrap="square" rtlCol="0">
            <a:spAutoFit/>
          </a:bodyPr>
          <a:lstStyle/>
          <a:p>
            <a:r>
              <a:rPr lang="en-US" sz="1000" dirty="0">
                <a:solidFill>
                  <a:srgbClr val="D48CBE"/>
                </a:solidFill>
              </a:rPr>
              <a:t>Eyes of the monster</a:t>
            </a:r>
          </a:p>
        </p:txBody>
      </p:sp>
      <p:sp>
        <p:nvSpPr>
          <p:cNvPr id="6" name="Rectangle 5">
            <a:extLst>
              <a:ext uri="{FF2B5EF4-FFF2-40B4-BE49-F238E27FC236}">
                <a16:creationId xmlns:a16="http://schemas.microsoft.com/office/drawing/2014/main" id="{613BB7C3-1159-4CDC-4768-9708ED5BF288}"/>
              </a:ext>
            </a:extLst>
          </p:cNvPr>
          <p:cNvSpPr/>
          <p:nvPr/>
        </p:nvSpPr>
        <p:spPr>
          <a:xfrm>
            <a:off x="8126528" y="350126"/>
            <a:ext cx="864961" cy="74715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7E892593-1E11-4D78-4AF0-E37EC97FA27C}"/>
              </a:ext>
            </a:extLst>
          </p:cNvPr>
          <p:cNvSpPr txBox="1"/>
          <p:nvPr/>
        </p:nvSpPr>
        <p:spPr>
          <a:xfrm>
            <a:off x="5667103" y="264252"/>
            <a:ext cx="1933785" cy="553998"/>
          </a:xfrm>
          <a:prstGeom prst="rect">
            <a:avLst/>
          </a:prstGeom>
          <a:noFill/>
        </p:spPr>
        <p:txBody>
          <a:bodyPr wrap="square" rtlCol="0">
            <a:spAutoFit/>
          </a:bodyPr>
          <a:lstStyle/>
          <a:p>
            <a:r>
              <a:rPr lang="en-US" sz="1000" dirty="0">
                <a:solidFill>
                  <a:schemeClr val="accent5">
                    <a:lumMod val="60000"/>
                    <a:lumOff val="40000"/>
                  </a:schemeClr>
                </a:solidFill>
              </a:rPr>
              <a:t>Add a transform attribute to the parent prim to allow moving the body and the eyes together</a:t>
            </a:r>
          </a:p>
        </p:txBody>
      </p:sp>
      <p:cxnSp>
        <p:nvCxnSpPr>
          <p:cNvPr id="8" name="Straight Connector 7">
            <a:extLst>
              <a:ext uri="{FF2B5EF4-FFF2-40B4-BE49-F238E27FC236}">
                <a16:creationId xmlns:a16="http://schemas.microsoft.com/office/drawing/2014/main" id="{FA42B68F-3297-5FD6-D3F6-967E13713294}"/>
              </a:ext>
            </a:extLst>
          </p:cNvPr>
          <p:cNvCxnSpPr>
            <a:cxnSpLocks/>
          </p:cNvCxnSpPr>
          <p:nvPr/>
        </p:nvCxnSpPr>
        <p:spPr>
          <a:xfrm>
            <a:off x="7527528" y="570106"/>
            <a:ext cx="599000" cy="0"/>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9EB8F647-70A7-9F1D-A0C5-F4671CDF58FD}"/>
              </a:ext>
            </a:extLst>
          </p:cNvPr>
          <p:cNvPicPr>
            <a:picLocks noChangeAspect="1"/>
          </p:cNvPicPr>
          <p:nvPr/>
        </p:nvPicPr>
        <p:blipFill>
          <a:blip r:embed="rId6"/>
          <a:stretch>
            <a:fillRect/>
          </a:stretch>
        </p:blipFill>
        <p:spPr>
          <a:xfrm>
            <a:off x="959196" y="3264356"/>
            <a:ext cx="2902372" cy="3093082"/>
          </a:xfrm>
          <a:prstGeom prst="rect">
            <a:avLst/>
          </a:prstGeom>
        </p:spPr>
      </p:pic>
    </p:spTree>
    <p:extLst>
      <p:ext uri="{BB962C8B-B14F-4D97-AF65-F5344CB8AC3E}">
        <p14:creationId xmlns:p14="http://schemas.microsoft.com/office/powerpoint/2010/main" val="18043906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34F66D-A556-587B-DB8B-987CAC36CF59}"/>
              </a:ext>
            </a:extLst>
          </p:cNvPr>
          <p:cNvPicPr>
            <a:picLocks noGrp="1" noRot="1" noChangeAspect="1" noMove="1" noResize="1" noEditPoints="1" noAdjustHandles="1" noChangeArrowheads="1" noChangeShapeType="1" noCrop="1"/>
          </p:cNvPicPr>
          <p:nvPr/>
        </p:nvPicPr>
        <p:blipFill>
          <a:blip r:embed="rId2"/>
          <a:stretch>
            <a:fillRect/>
          </a:stretch>
        </p:blipFill>
        <p:spPr>
          <a:xfrm>
            <a:off x="5474725" y="0"/>
            <a:ext cx="6726551" cy="6858000"/>
          </a:xfrm>
          <a:prstGeom prst="rect">
            <a:avLst/>
          </a:prstGeom>
        </p:spPr>
      </p:pic>
      <p:sp>
        <p:nvSpPr>
          <p:cNvPr id="4" name="Rectangle 3">
            <a:extLst>
              <a:ext uri="{FF2B5EF4-FFF2-40B4-BE49-F238E27FC236}">
                <a16:creationId xmlns:a16="http://schemas.microsoft.com/office/drawing/2014/main" id="{F8FA173F-4144-8ED8-D792-66BE3AB047A7}"/>
              </a:ext>
            </a:extLst>
          </p:cNvPr>
          <p:cNvSpPr/>
          <p:nvPr/>
        </p:nvSpPr>
        <p:spPr>
          <a:xfrm>
            <a:off x="9271208" y="209758"/>
            <a:ext cx="864961" cy="90025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ectangle 8">
            <a:extLst>
              <a:ext uri="{FF2B5EF4-FFF2-40B4-BE49-F238E27FC236}">
                <a16:creationId xmlns:a16="http://schemas.microsoft.com/office/drawing/2014/main" id="{13DAA048-B8D7-54ED-2784-3AA040C37EA2}"/>
              </a:ext>
            </a:extLst>
          </p:cNvPr>
          <p:cNvSpPr/>
          <p:nvPr/>
        </p:nvSpPr>
        <p:spPr>
          <a:xfrm>
            <a:off x="10265133" y="826135"/>
            <a:ext cx="941193" cy="955585"/>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a:extLst>
              <a:ext uri="{FF2B5EF4-FFF2-40B4-BE49-F238E27FC236}">
                <a16:creationId xmlns:a16="http://schemas.microsoft.com/office/drawing/2014/main" id="{D77E9B41-3FB9-7D3A-82F9-3617822FE1D8}"/>
              </a:ext>
            </a:extLst>
          </p:cNvPr>
          <p:cNvSpPr/>
          <p:nvPr/>
        </p:nvSpPr>
        <p:spPr>
          <a:xfrm>
            <a:off x="8087737" y="1192893"/>
            <a:ext cx="948918" cy="1427061"/>
          </a:xfrm>
          <a:prstGeom prst="rect">
            <a:avLst/>
          </a:prstGeom>
          <a:solidFill>
            <a:srgbClr val="86C8DA">
              <a:alpha val="30196"/>
            </a:srgbClr>
          </a:solidFill>
          <a:ln w="9525">
            <a:solidFill>
              <a:srgbClr val="86C8DA"/>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TextBox 34">
            <a:extLst>
              <a:ext uri="{FF2B5EF4-FFF2-40B4-BE49-F238E27FC236}">
                <a16:creationId xmlns:a16="http://schemas.microsoft.com/office/drawing/2014/main" id="{10F29718-DA84-49E5-F379-F37D2EBEFF07}"/>
              </a:ext>
            </a:extLst>
          </p:cNvPr>
          <p:cNvSpPr txBox="1"/>
          <p:nvPr/>
        </p:nvSpPr>
        <p:spPr>
          <a:xfrm>
            <a:off x="9148220" y="-19616"/>
            <a:ext cx="1202754" cy="246221"/>
          </a:xfrm>
          <a:prstGeom prst="rect">
            <a:avLst/>
          </a:prstGeom>
          <a:noFill/>
        </p:spPr>
        <p:txBody>
          <a:bodyPr wrap="square" rtlCol="0">
            <a:spAutoFit/>
          </a:bodyPr>
          <a:lstStyle/>
          <a:p>
            <a:r>
              <a:rPr lang="en-US" sz="1000" dirty="0">
                <a:solidFill>
                  <a:schemeClr val="accent4"/>
                </a:solidFill>
              </a:rPr>
              <a:t>create_usd_stage</a:t>
            </a:r>
          </a:p>
        </p:txBody>
      </p:sp>
      <p:sp>
        <p:nvSpPr>
          <p:cNvPr id="48" name="TextBox 47">
            <a:extLst>
              <a:ext uri="{FF2B5EF4-FFF2-40B4-BE49-F238E27FC236}">
                <a16:creationId xmlns:a16="http://schemas.microsoft.com/office/drawing/2014/main" id="{9D39E2FB-0986-4F57-DF0B-2C03CB8BA80A}"/>
              </a:ext>
            </a:extLst>
          </p:cNvPr>
          <p:cNvSpPr txBox="1"/>
          <p:nvPr/>
        </p:nvSpPr>
        <p:spPr>
          <a:xfrm>
            <a:off x="10305154" y="570106"/>
            <a:ext cx="1202754" cy="246221"/>
          </a:xfrm>
          <a:prstGeom prst="rect">
            <a:avLst/>
          </a:prstGeom>
          <a:noFill/>
        </p:spPr>
        <p:txBody>
          <a:bodyPr wrap="square" rtlCol="0">
            <a:spAutoFit/>
          </a:bodyPr>
          <a:lstStyle/>
          <a:p>
            <a:r>
              <a:rPr lang="en-US" sz="1000" dirty="0">
                <a:solidFill>
                  <a:schemeClr val="accent4"/>
                </a:solidFill>
              </a:rPr>
              <a:t>add_to_stage</a:t>
            </a:r>
          </a:p>
        </p:txBody>
      </p:sp>
      <p:sp>
        <p:nvSpPr>
          <p:cNvPr id="66" name="TextBox 65">
            <a:extLst>
              <a:ext uri="{FF2B5EF4-FFF2-40B4-BE49-F238E27FC236}">
                <a16:creationId xmlns:a16="http://schemas.microsoft.com/office/drawing/2014/main" id="{F3C19081-B89A-B92F-D219-276D1258D90B}"/>
              </a:ext>
            </a:extLst>
          </p:cNvPr>
          <p:cNvSpPr txBox="1"/>
          <p:nvPr/>
        </p:nvSpPr>
        <p:spPr>
          <a:xfrm>
            <a:off x="8027408" y="1138755"/>
            <a:ext cx="1554321" cy="230832"/>
          </a:xfrm>
          <a:prstGeom prst="rect">
            <a:avLst/>
          </a:prstGeom>
          <a:noFill/>
        </p:spPr>
        <p:txBody>
          <a:bodyPr wrap="square" rtlCol="0">
            <a:spAutoFit/>
          </a:bodyPr>
          <a:lstStyle/>
          <a:p>
            <a:r>
              <a:rPr lang="en-US" sz="900" b="1" dirty="0">
                <a:solidFill>
                  <a:srgbClr val="86C8DA"/>
                </a:solidFill>
              </a:rPr>
              <a:t>/body</a:t>
            </a:r>
          </a:p>
        </p:txBody>
      </p:sp>
      <p:sp>
        <p:nvSpPr>
          <p:cNvPr id="39" name="Rectangle 38">
            <a:extLst>
              <a:ext uri="{FF2B5EF4-FFF2-40B4-BE49-F238E27FC236}">
                <a16:creationId xmlns:a16="http://schemas.microsoft.com/office/drawing/2014/main" id="{0251AD4A-3D4B-AD7D-26D3-253A7AB99C35}"/>
              </a:ext>
            </a:extLst>
          </p:cNvPr>
          <p:cNvSpPr/>
          <p:nvPr/>
        </p:nvSpPr>
        <p:spPr>
          <a:xfrm>
            <a:off x="8087737" y="2674092"/>
            <a:ext cx="948919" cy="1355108"/>
          </a:xfrm>
          <a:prstGeom prst="rect">
            <a:avLst/>
          </a:prstGeom>
          <a:solidFill>
            <a:srgbClr val="86C8DA">
              <a:alpha val="30196"/>
            </a:srgbClr>
          </a:solidFill>
          <a:ln w="9525">
            <a:solidFill>
              <a:srgbClr val="86C8DA"/>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Rectangle 62">
            <a:extLst>
              <a:ext uri="{FF2B5EF4-FFF2-40B4-BE49-F238E27FC236}">
                <a16:creationId xmlns:a16="http://schemas.microsoft.com/office/drawing/2014/main" id="{12D2E779-5357-6F33-463D-E7C7ABAB1D8D}"/>
              </a:ext>
            </a:extLst>
          </p:cNvPr>
          <p:cNvSpPr/>
          <p:nvPr/>
        </p:nvSpPr>
        <p:spPr>
          <a:xfrm>
            <a:off x="9126831" y="1192894"/>
            <a:ext cx="1009337" cy="1427061"/>
          </a:xfrm>
          <a:prstGeom prst="rect">
            <a:avLst/>
          </a:prstGeom>
          <a:solidFill>
            <a:srgbClr val="D48CBE">
              <a:alpha val="30196"/>
            </a:srgbClr>
          </a:solidFill>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TextBox 63">
            <a:extLst>
              <a:ext uri="{FF2B5EF4-FFF2-40B4-BE49-F238E27FC236}">
                <a16:creationId xmlns:a16="http://schemas.microsoft.com/office/drawing/2014/main" id="{84CD5CA3-1E34-E336-EF3E-261F4DC30D7E}"/>
              </a:ext>
            </a:extLst>
          </p:cNvPr>
          <p:cNvSpPr txBox="1"/>
          <p:nvPr/>
        </p:nvSpPr>
        <p:spPr>
          <a:xfrm>
            <a:off x="9074417" y="1142013"/>
            <a:ext cx="849014" cy="230832"/>
          </a:xfrm>
          <a:prstGeom prst="rect">
            <a:avLst/>
          </a:prstGeom>
          <a:noFill/>
        </p:spPr>
        <p:txBody>
          <a:bodyPr wrap="square" rtlCol="0">
            <a:spAutoFit/>
          </a:bodyPr>
          <a:lstStyle/>
          <a:p>
            <a:r>
              <a:rPr lang="en-US" sz="900" b="1" dirty="0">
                <a:solidFill>
                  <a:srgbClr val="D48CBE"/>
                </a:solidFill>
              </a:rPr>
              <a:t>/monster</a:t>
            </a:r>
          </a:p>
        </p:txBody>
      </p:sp>
      <p:sp>
        <p:nvSpPr>
          <p:cNvPr id="5" name="TextBox 4">
            <a:extLst>
              <a:ext uri="{FF2B5EF4-FFF2-40B4-BE49-F238E27FC236}">
                <a16:creationId xmlns:a16="http://schemas.microsoft.com/office/drawing/2014/main" id="{506B279A-3F59-338A-DB29-E6369FC66875}"/>
              </a:ext>
            </a:extLst>
          </p:cNvPr>
          <p:cNvSpPr txBox="1"/>
          <p:nvPr/>
        </p:nvSpPr>
        <p:spPr>
          <a:xfrm>
            <a:off x="8031047" y="2623930"/>
            <a:ext cx="527961" cy="230832"/>
          </a:xfrm>
          <a:prstGeom prst="rect">
            <a:avLst/>
          </a:prstGeom>
          <a:noFill/>
        </p:spPr>
        <p:txBody>
          <a:bodyPr wrap="square" rtlCol="0">
            <a:spAutoFit/>
          </a:bodyPr>
          <a:lstStyle>
            <a:defPPr>
              <a:defRPr lang="en-US"/>
            </a:defPPr>
            <a:lvl1pPr>
              <a:defRPr sz="1000">
                <a:solidFill>
                  <a:srgbClr val="86C8DA"/>
                </a:solidFill>
              </a:defRPr>
            </a:lvl1pPr>
          </a:lstStyle>
          <a:p>
            <a:r>
              <a:rPr lang="en-US" sz="900" b="1" dirty="0"/>
              <a:t>/eyes</a:t>
            </a:r>
          </a:p>
        </p:txBody>
      </p:sp>
      <p:sp>
        <p:nvSpPr>
          <p:cNvPr id="6" name="Rectangle 5">
            <a:extLst>
              <a:ext uri="{FF2B5EF4-FFF2-40B4-BE49-F238E27FC236}">
                <a16:creationId xmlns:a16="http://schemas.microsoft.com/office/drawing/2014/main" id="{613BB7C3-1159-4CDC-4768-9708ED5BF288}"/>
              </a:ext>
            </a:extLst>
          </p:cNvPr>
          <p:cNvSpPr/>
          <p:nvPr/>
        </p:nvSpPr>
        <p:spPr>
          <a:xfrm>
            <a:off x="8126528" y="350126"/>
            <a:ext cx="864961" cy="74715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7E892593-1E11-4D78-4AF0-E37EC97FA27C}"/>
              </a:ext>
            </a:extLst>
          </p:cNvPr>
          <p:cNvSpPr txBox="1"/>
          <p:nvPr/>
        </p:nvSpPr>
        <p:spPr>
          <a:xfrm>
            <a:off x="5667103" y="264252"/>
            <a:ext cx="1933785" cy="553998"/>
          </a:xfrm>
          <a:prstGeom prst="rect">
            <a:avLst/>
          </a:prstGeom>
          <a:noFill/>
        </p:spPr>
        <p:txBody>
          <a:bodyPr wrap="square" rtlCol="0">
            <a:spAutoFit/>
          </a:bodyPr>
          <a:lstStyle/>
          <a:p>
            <a:r>
              <a:rPr lang="en-US" sz="1000" dirty="0">
                <a:solidFill>
                  <a:schemeClr val="accent5">
                    <a:lumMod val="60000"/>
                    <a:lumOff val="40000"/>
                  </a:schemeClr>
                </a:solidFill>
              </a:rPr>
              <a:t>Add a transform attribute to the parent prim to allow moving the body and the eyes together</a:t>
            </a:r>
          </a:p>
        </p:txBody>
      </p:sp>
      <p:cxnSp>
        <p:nvCxnSpPr>
          <p:cNvPr id="8" name="Straight Connector 7">
            <a:extLst>
              <a:ext uri="{FF2B5EF4-FFF2-40B4-BE49-F238E27FC236}">
                <a16:creationId xmlns:a16="http://schemas.microsoft.com/office/drawing/2014/main" id="{FA42B68F-3297-5FD6-D3F6-967E13713294}"/>
              </a:ext>
            </a:extLst>
          </p:cNvPr>
          <p:cNvCxnSpPr>
            <a:cxnSpLocks/>
          </p:cNvCxnSpPr>
          <p:nvPr/>
        </p:nvCxnSpPr>
        <p:spPr>
          <a:xfrm>
            <a:off x="7527528" y="570106"/>
            <a:ext cx="599000" cy="0"/>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2D6BD18-FA6E-9C9C-FF43-C719D2EC3695}"/>
              </a:ext>
            </a:extLst>
          </p:cNvPr>
          <p:cNvPicPr>
            <a:picLocks noGrp="1" noRot="1" noChangeAspect="1" noMove="1" noResize="1" noEditPoints="1" noAdjustHandles="1" noChangeArrowheads="1" noChangeShapeType="1" noCrop="1"/>
          </p:cNvPicPr>
          <p:nvPr/>
        </p:nvPicPr>
        <p:blipFill rotWithShape="1">
          <a:blip r:embed="rId3"/>
          <a:srcRect t="452" r="21958" b="1897"/>
          <a:stretch/>
        </p:blipFill>
        <p:spPr>
          <a:xfrm>
            <a:off x="1026110" y="1486894"/>
            <a:ext cx="4183626" cy="5371106"/>
          </a:xfrm>
          <a:prstGeom prst="rect">
            <a:avLst/>
          </a:prstGeom>
        </p:spPr>
      </p:pic>
      <p:cxnSp>
        <p:nvCxnSpPr>
          <p:cNvPr id="30" name="Straight Arrow Connector 29">
            <a:extLst>
              <a:ext uri="{FF2B5EF4-FFF2-40B4-BE49-F238E27FC236}">
                <a16:creationId xmlns:a16="http://schemas.microsoft.com/office/drawing/2014/main" id="{6F568585-53BB-CBD1-30A3-3DD6D261DD3B}"/>
              </a:ext>
            </a:extLst>
          </p:cNvPr>
          <p:cNvCxnSpPr>
            <a:cxnSpLocks/>
          </p:cNvCxnSpPr>
          <p:nvPr/>
        </p:nvCxnSpPr>
        <p:spPr>
          <a:xfrm>
            <a:off x="4262637" y="1307903"/>
            <a:ext cx="0" cy="302779"/>
          </a:xfrm>
          <a:prstGeom prst="straightConnector1">
            <a:avLst/>
          </a:prstGeom>
          <a:ln w="12700">
            <a:solidFill>
              <a:schemeClr val="accent5">
                <a:lumMod val="75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5E4E53EA-27BF-5A3D-BCDD-14395813D2D3}"/>
              </a:ext>
            </a:extLst>
          </p:cNvPr>
          <p:cNvPicPr>
            <a:picLocks noChangeAspect="1"/>
          </p:cNvPicPr>
          <p:nvPr/>
        </p:nvPicPr>
        <p:blipFill rotWithShape="1">
          <a:blip r:embed="rId4"/>
          <a:srcRect b="12445"/>
          <a:stretch/>
        </p:blipFill>
        <p:spPr>
          <a:xfrm>
            <a:off x="3330269" y="0"/>
            <a:ext cx="1864737" cy="1350157"/>
          </a:xfrm>
          <a:prstGeom prst="rect">
            <a:avLst/>
          </a:prstGeom>
        </p:spPr>
      </p:pic>
      <p:sp>
        <p:nvSpPr>
          <p:cNvPr id="32" name="Subtitle 2">
            <a:extLst>
              <a:ext uri="{FF2B5EF4-FFF2-40B4-BE49-F238E27FC236}">
                <a16:creationId xmlns:a16="http://schemas.microsoft.com/office/drawing/2014/main" id="{5FCA89DE-2012-191F-6D2C-74B428F5AC1C}"/>
              </a:ext>
            </a:extLst>
          </p:cNvPr>
          <p:cNvSpPr txBox="1">
            <a:spLocks/>
          </p:cNvSpPr>
          <p:nvPr/>
        </p:nvSpPr>
        <p:spPr>
          <a:xfrm>
            <a:off x="3221" y="71217"/>
            <a:ext cx="2747930"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100" dirty="0"/>
              <a:t>Print to script editor to view the commands</a:t>
            </a:r>
          </a:p>
        </p:txBody>
      </p:sp>
      <p:sp>
        <p:nvSpPr>
          <p:cNvPr id="33" name="Rectangle: Rounded Corners 32">
            <a:extLst>
              <a:ext uri="{FF2B5EF4-FFF2-40B4-BE49-F238E27FC236}">
                <a16:creationId xmlns:a16="http://schemas.microsoft.com/office/drawing/2014/main" id="{ED693833-E9E8-3029-EE1A-A3C75EDB5E1D}"/>
              </a:ext>
            </a:extLst>
          </p:cNvPr>
          <p:cNvSpPr/>
          <p:nvPr/>
        </p:nvSpPr>
        <p:spPr>
          <a:xfrm>
            <a:off x="1133061" y="2190584"/>
            <a:ext cx="874643" cy="115294"/>
          </a:xfrm>
          <a:prstGeom prst="roundRect">
            <a:avLst/>
          </a:prstGeom>
          <a:solidFill>
            <a:srgbClr val="D48CBE">
              <a:alpha val="30196"/>
            </a:srgbClr>
          </a:solidFill>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
        <p:nvSpPr>
          <p:cNvPr id="34" name="Rectangle: Rounded Corners 33">
            <a:extLst>
              <a:ext uri="{FF2B5EF4-FFF2-40B4-BE49-F238E27FC236}">
                <a16:creationId xmlns:a16="http://schemas.microsoft.com/office/drawing/2014/main" id="{78918D51-A425-C890-F20B-8D0CA39BB1B0}"/>
              </a:ext>
            </a:extLst>
          </p:cNvPr>
          <p:cNvSpPr/>
          <p:nvPr/>
        </p:nvSpPr>
        <p:spPr>
          <a:xfrm>
            <a:off x="1304015" y="2710028"/>
            <a:ext cx="713882" cy="115294"/>
          </a:xfrm>
          <a:prstGeom prst="roundRect">
            <a:avLst/>
          </a:prstGeom>
          <a:solidFill>
            <a:srgbClr val="86C8DA">
              <a:alpha val="30196"/>
            </a:srgbClr>
          </a:solidFill>
          <a:ln w="9525">
            <a:solidFill>
              <a:srgbClr val="86C8DA"/>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BD0B328D-9521-3871-3CB1-96F79AB4A821}"/>
              </a:ext>
            </a:extLst>
          </p:cNvPr>
          <p:cNvSpPr/>
          <p:nvPr/>
        </p:nvSpPr>
        <p:spPr>
          <a:xfrm>
            <a:off x="1304015" y="4029199"/>
            <a:ext cx="713882" cy="115294"/>
          </a:xfrm>
          <a:prstGeom prst="roundRect">
            <a:avLst/>
          </a:prstGeom>
          <a:solidFill>
            <a:srgbClr val="86C8DA">
              <a:alpha val="30196"/>
            </a:srgbClr>
          </a:solidFill>
          <a:ln w="9525">
            <a:solidFill>
              <a:srgbClr val="86C8DA"/>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10F536AD-5F48-A59A-0BA4-3F8A3C613FB4}"/>
              </a:ext>
            </a:extLst>
          </p:cNvPr>
          <p:cNvSpPr/>
          <p:nvPr/>
        </p:nvSpPr>
        <p:spPr>
          <a:xfrm>
            <a:off x="1490870" y="4561937"/>
            <a:ext cx="819234" cy="115294"/>
          </a:xfrm>
          <a:prstGeom prst="roundRect">
            <a:avLst/>
          </a:prstGeom>
          <a:solidFill>
            <a:srgbClr val="F4B183">
              <a:alpha val="30196"/>
            </a:srgbClr>
          </a:solidFill>
          <a:ln w="9525">
            <a:solidFill>
              <a:srgbClr val="F4B18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B05B14F0-ED77-6A87-9C1E-5DA0291D02EC}"/>
              </a:ext>
            </a:extLst>
          </p:cNvPr>
          <p:cNvSpPr/>
          <p:nvPr/>
        </p:nvSpPr>
        <p:spPr>
          <a:xfrm>
            <a:off x="1490869" y="5652321"/>
            <a:ext cx="819235" cy="115294"/>
          </a:xfrm>
          <a:prstGeom prst="roundRect">
            <a:avLst/>
          </a:prstGeom>
          <a:solidFill>
            <a:srgbClr val="F4B183">
              <a:alpha val="30196"/>
            </a:srgbClr>
          </a:solidFill>
          <a:ln w="9525">
            <a:solidFill>
              <a:srgbClr val="F4B18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a:extLst>
              <a:ext uri="{FF2B5EF4-FFF2-40B4-BE49-F238E27FC236}">
                <a16:creationId xmlns:a16="http://schemas.microsoft.com/office/drawing/2014/main" id="{8DBC5EA9-6B73-3F00-6469-E50D9AD90BEF}"/>
              </a:ext>
            </a:extLst>
          </p:cNvPr>
          <p:cNvSpPr/>
          <p:nvPr/>
        </p:nvSpPr>
        <p:spPr>
          <a:xfrm>
            <a:off x="7008663" y="3873657"/>
            <a:ext cx="910128" cy="1319042"/>
          </a:xfrm>
          <a:prstGeom prst="rect">
            <a:avLst/>
          </a:prstGeom>
          <a:solidFill>
            <a:srgbClr val="F4B183">
              <a:alpha val="30196"/>
            </a:srgbClr>
          </a:solidFill>
          <a:ln w="9525">
            <a:solidFill>
              <a:srgbClr val="F4B18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a:extLst>
              <a:ext uri="{FF2B5EF4-FFF2-40B4-BE49-F238E27FC236}">
                <a16:creationId xmlns:a16="http://schemas.microsoft.com/office/drawing/2014/main" id="{E07FD406-A381-AEDB-DA57-54E068622E4B}"/>
              </a:ext>
            </a:extLst>
          </p:cNvPr>
          <p:cNvSpPr/>
          <p:nvPr/>
        </p:nvSpPr>
        <p:spPr>
          <a:xfrm>
            <a:off x="7008663" y="5227270"/>
            <a:ext cx="910128" cy="1400142"/>
          </a:xfrm>
          <a:prstGeom prst="rect">
            <a:avLst/>
          </a:prstGeom>
          <a:solidFill>
            <a:srgbClr val="F4B183">
              <a:alpha val="30196"/>
            </a:srgbClr>
          </a:solidFill>
          <a:ln w="9525">
            <a:solidFill>
              <a:srgbClr val="F4B18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TextBox 42">
            <a:extLst>
              <a:ext uri="{FF2B5EF4-FFF2-40B4-BE49-F238E27FC236}">
                <a16:creationId xmlns:a16="http://schemas.microsoft.com/office/drawing/2014/main" id="{05B29321-5195-8471-FC9F-03C3D1AF46FF}"/>
              </a:ext>
            </a:extLst>
          </p:cNvPr>
          <p:cNvSpPr txBox="1"/>
          <p:nvPr/>
        </p:nvSpPr>
        <p:spPr>
          <a:xfrm>
            <a:off x="6963359" y="3833914"/>
            <a:ext cx="693270" cy="230832"/>
          </a:xfrm>
          <a:prstGeom prst="rect">
            <a:avLst/>
          </a:prstGeom>
          <a:noFill/>
        </p:spPr>
        <p:txBody>
          <a:bodyPr wrap="square" rtlCol="0">
            <a:spAutoFit/>
          </a:bodyPr>
          <a:lstStyle/>
          <a:p>
            <a:r>
              <a:rPr lang="en-US" sz="900" b="1" dirty="0">
                <a:solidFill>
                  <a:schemeClr val="accent2">
                    <a:lumMod val="60000"/>
                    <a:lumOff val="40000"/>
                  </a:schemeClr>
                </a:solidFill>
              </a:rPr>
              <a:t>/left_eye</a:t>
            </a:r>
          </a:p>
        </p:txBody>
      </p:sp>
      <p:sp>
        <p:nvSpPr>
          <p:cNvPr id="44" name="TextBox 43">
            <a:extLst>
              <a:ext uri="{FF2B5EF4-FFF2-40B4-BE49-F238E27FC236}">
                <a16:creationId xmlns:a16="http://schemas.microsoft.com/office/drawing/2014/main" id="{B255A382-227D-9306-1BEB-E316D5FAD68E}"/>
              </a:ext>
            </a:extLst>
          </p:cNvPr>
          <p:cNvSpPr txBox="1"/>
          <p:nvPr/>
        </p:nvSpPr>
        <p:spPr>
          <a:xfrm>
            <a:off x="6958623" y="5168979"/>
            <a:ext cx="784710" cy="230832"/>
          </a:xfrm>
          <a:prstGeom prst="rect">
            <a:avLst/>
          </a:prstGeom>
          <a:noFill/>
        </p:spPr>
        <p:txBody>
          <a:bodyPr wrap="square" rtlCol="0">
            <a:spAutoFit/>
          </a:bodyPr>
          <a:lstStyle/>
          <a:p>
            <a:r>
              <a:rPr lang="en-US" sz="900" b="1" dirty="0">
                <a:solidFill>
                  <a:schemeClr val="accent2">
                    <a:lumMod val="60000"/>
                    <a:lumOff val="40000"/>
                  </a:schemeClr>
                </a:solidFill>
              </a:rPr>
              <a:t>/right_eye</a:t>
            </a:r>
          </a:p>
        </p:txBody>
      </p:sp>
    </p:spTree>
    <p:extLst>
      <p:ext uri="{BB962C8B-B14F-4D97-AF65-F5344CB8AC3E}">
        <p14:creationId xmlns:p14="http://schemas.microsoft.com/office/powerpoint/2010/main" val="4060084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21944AA-737F-EDFB-A6B0-7D90B0DA9A17}"/>
              </a:ext>
            </a:extLst>
          </p:cNvPr>
          <p:cNvPicPr>
            <a:picLocks noGrp="1" noRot="1" noChangeAspect="1" noMove="1" noResize="1" noEditPoints="1" noAdjustHandles="1" noChangeArrowheads="1" noChangeShapeType="1" noCrop="1"/>
          </p:cNvPicPr>
          <p:nvPr/>
        </p:nvPicPr>
        <p:blipFill rotWithShape="1">
          <a:blip r:embed="rId2"/>
          <a:srcRect l="15481"/>
          <a:stretch/>
        </p:blipFill>
        <p:spPr>
          <a:xfrm>
            <a:off x="5321244" y="0"/>
            <a:ext cx="6915157" cy="6858000"/>
          </a:xfrm>
          <a:prstGeom prst="rect">
            <a:avLst/>
          </a:prstGeom>
        </p:spPr>
      </p:pic>
      <p:sp>
        <p:nvSpPr>
          <p:cNvPr id="54" name="TextBox 53">
            <a:extLst>
              <a:ext uri="{FF2B5EF4-FFF2-40B4-BE49-F238E27FC236}">
                <a16:creationId xmlns:a16="http://schemas.microsoft.com/office/drawing/2014/main" id="{248C07AE-0B17-489E-8AB1-ABDD37172865}"/>
              </a:ext>
            </a:extLst>
          </p:cNvPr>
          <p:cNvSpPr txBox="1"/>
          <p:nvPr/>
        </p:nvSpPr>
        <p:spPr>
          <a:xfrm>
            <a:off x="156828" y="1779599"/>
            <a:ext cx="1528134" cy="230832"/>
          </a:xfrm>
          <a:prstGeom prst="rect">
            <a:avLst/>
          </a:prstGeom>
          <a:noFill/>
        </p:spPr>
        <p:txBody>
          <a:bodyPr wrap="square" rtlCol="0">
            <a:spAutoFit/>
          </a:bodyPr>
          <a:lstStyle/>
          <a:p>
            <a:r>
              <a:rPr lang="en-US" sz="900" dirty="0">
                <a:solidFill>
                  <a:srgbClr val="615464"/>
                </a:solidFill>
              </a:rPr>
              <a:t>/monster/eyes/left_eye</a:t>
            </a:r>
          </a:p>
        </p:txBody>
      </p:sp>
      <p:sp>
        <p:nvSpPr>
          <p:cNvPr id="9" name="Rectangle 8">
            <a:extLst>
              <a:ext uri="{FF2B5EF4-FFF2-40B4-BE49-F238E27FC236}">
                <a16:creationId xmlns:a16="http://schemas.microsoft.com/office/drawing/2014/main" id="{13DAA048-B8D7-54ED-2784-3AA040C37EA2}"/>
              </a:ext>
            </a:extLst>
          </p:cNvPr>
          <p:cNvSpPr/>
          <p:nvPr/>
        </p:nvSpPr>
        <p:spPr>
          <a:xfrm>
            <a:off x="10149841" y="826135"/>
            <a:ext cx="1056486" cy="955585"/>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a:extLst>
              <a:ext uri="{FF2B5EF4-FFF2-40B4-BE49-F238E27FC236}">
                <a16:creationId xmlns:a16="http://schemas.microsoft.com/office/drawing/2014/main" id="{D77E9B41-3FB9-7D3A-82F9-3617822FE1D8}"/>
              </a:ext>
            </a:extLst>
          </p:cNvPr>
          <p:cNvSpPr/>
          <p:nvPr/>
        </p:nvSpPr>
        <p:spPr>
          <a:xfrm>
            <a:off x="5607749" y="1116896"/>
            <a:ext cx="2124896" cy="1503059"/>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2" name="Picture 11" descr="A picture containing icon&#10;&#10;Description automatically generated">
            <a:extLst>
              <a:ext uri="{FF2B5EF4-FFF2-40B4-BE49-F238E27FC236}">
                <a16:creationId xmlns:a16="http://schemas.microsoft.com/office/drawing/2014/main" id="{2C9C0325-25EF-6399-5793-6D7DAB92BB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5948" y="632793"/>
            <a:ext cx="544531" cy="652262"/>
          </a:xfrm>
          <a:prstGeom prst="rect">
            <a:avLst/>
          </a:prstGeom>
        </p:spPr>
      </p:pic>
      <p:pic>
        <p:nvPicPr>
          <p:cNvPr id="13" name="Picture 12">
            <a:extLst>
              <a:ext uri="{FF2B5EF4-FFF2-40B4-BE49-F238E27FC236}">
                <a16:creationId xmlns:a16="http://schemas.microsoft.com/office/drawing/2014/main" id="{A512D89C-452D-11C2-DEC5-829AA3DE8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2829" y="725944"/>
            <a:ext cx="927556" cy="1114801"/>
          </a:xfrm>
          <a:prstGeom prst="rect">
            <a:avLst/>
          </a:prstGeom>
        </p:spPr>
      </p:pic>
      <p:cxnSp>
        <p:nvCxnSpPr>
          <p:cNvPr id="14" name="Straight Connector 13">
            <a:extLst>
              <a:ext uri="{FF2B5EF4-FFF2-40B4-BE49-F238E27FC236}">
                <a16:creationId xmlns:a16="http://schemas.microsoft.com/office/drawing/2014/main" id="{AA0D84EC-3166-07AD-B97D-2733191D5C61}"/>
              </a:ext>
            </a:extLst>
          </p:cNvPr>
          <p:cNvCxnSpPr>
            <a:cxnSpLocks/>
          </p:cNvCxnSpPr>
          <p:nvPr/>
        </p:nvCxnSpPr>
        <p:spPr>
          <a:xfrm flipH="1">
            <a:off x="2677170" y="1301877"/>
            <a:ext cx="242761"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79BA9476-D003-488F-4D05-C83D11209CBD}"/>
              </a:ext>
            </a:extLst>
          </p:cNvPr>
          <p:cNvPicPr>
            <a:picLocks noChangeAspect="1"/>
          </p:cNvPicPr>
          <p:nvPr/>
        </p:nvPicPr>
        <p:blipFill>
          <a:blip r:embed="rId5">
            <a:alphaModFix/>
          </a:blip>
          <a:stretch>
            <a:fillRect/>
          </a:stretch>
        </p:blipFill>
        <p:spPr>
          <a:xfrm>
            <a:off x="1680063" y="1577240"/>
            <a:ext cx="762862" cy="385363"/>
          </a:xfrm>
          <a:prstGeom prst="rect">
            <a:avLst/>
          </a:prstGeom>
        </p:spPr>
      </p:pic>
      <p:sp>
        <p:nvSpPr>
          <p:cNvPr id="16" name="Rectangle 15">
            <a:extLst>
              <a:ext uri="{FF2B5EF4-FFF2-40B4-BE49-F238E27FC236}">
                <a16:creationId xmlns:a16="http://schemas.microsoft.com/office/drawing/2014/main" id="{964C09CD-AFAA-76F6-FBDE-0DAA3C7DA6FB}"/>
              </a:ext>
            </a:extLst>
          </p:cNvPr>
          <p:cNvSpPr/>
          <p:nvPr/>
        </p:nvSpPr>
        <p:spPr>
          <a:xfrm>
            <a:off x="2919931" y="748566"/>
            <a:ext cx="1228141" cy="1092180"/>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2F2470D-B80A-D018-D0A6-36431D6ACC4A}"/>
              </a:ext>
            </a:extLst>
          </p:cNvPr>
          <p:cNvSpPr/>
          <p:nvPr/>
        </p:nvSpPr>
        <p:spPr>
          <a:xfrm>
            <a:off x="1666775" y="640602"/>
            <a:ext cx="748007" cy="639398"/>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5722DF5-1EF9-1E80-3034-7DFEA10BF0EE}"/>
              </a:ext>
            </a:extLst>
          </p:cNvPr>
          <p:cNvSpPr/>
          <p:nvPr/>
        </p:nvSpPr>
        <p:spPr>
          <a:xfrm>
            <a:off x="1656057" y="1659788"/>
            <a:ext cx="767511" cy="270505"/>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46757633-B305-2B9B-F2B6-74E5216C21FE}"/>
              </a:ext>
            </a:extLst>
          </p:cNvPr>
          <p:cNvSpPr txBox="1"/>
          <p:nvPr/>
        </p:nvSpPr>
        <p:spPr>
          <a:xfrm>
            <a:off x="3228092" y="1863367"/>
            <a:ext cx="775178" cy="246221"/>
          </a:xfrm>
          <a:prstGeom prst="rect">
            <a:avLst/>
          </a:prstGeom>
          <a:noFill/>
        </p:spPr>
        <p:txBody>
          <a:bodyPr wrap="square" rtlCol="0">
            <a:spAutoFit/>
          </a:bodyPr>
          <a:lstStyle/>
          <a:p>
            <a:r>
              <a:rPr lang="en-US" sz="1000" dirty="0">
                <a:solidFill>
                  <a:srgbClr val="615464"/>
                </a:solidFill>
              </a:rPr>
              <a:t>/monster</a:t>
            </a:r>
          </a:p>
        </p:txBody>
      </p:sp>
      <p:sp>
        <p:nvSpPr>
          <p:cNvPr id="23" name="TextBox 22">
            <a:extLst>
              <a:ext uri="{FF2B5EF4-FFF2-40B4-BE49-F238E27FC236}">
                <a16:creationId xmlns:a16="http://schemas.microsoft.com/office/drawing/2014/main" id="{94B9D38C-EDB7-552A-230D-89560A017AC4}"/>
              </a:ext>
            </a:extLst>
          </p:cNvPr>
          <p:cNvSpPr txBox="1"/>
          <p:nvPr/>
        </p:nvSpPr>
        <p:spPr>
          <a:xfrm>
            <a:off x="1555434" y="1286203"/>
            <a:ext cx="1068833" cy="246221"/>
          </a:xfrm>
          <a:prstGeom prst="rect">
            <a:avLst/>
          </a:prstGeom>
          <a:noFill/>
        </p:spPr>
        <p:txBody>
          <a:bodyPr wrap="square" rtlCol="0">
            <a:spAutoFit/>
          </a:bodyPr>
          <a:lstStyle/>
          <a:p>
            <a:r>
              <a:rPr lang="en-US" sz="1000" dirty="0">
                <a:solidFill>
                  <a:srgbClr val="615464"/>
                </a:solidFill>
              </a:rPr>
              <a:t>/monster/body</a:t>
            </a:r>
          </a:p>
        </p:txBody>
      </p:sp>
      <p:sp>
        <p:nvSpPr>
          <p:cNvPr id="24" name="TextBox 23">
            <a:extLst>
              <a:ext uri="{FF2B5EF4-FFF2-40B4-BE49-F238E27FC236}">
                <a16:creationId xmlns:a16="http://schemas.microsoft.com/office/drawing/2014/main" id="{BC759690-E868-1E9F-D6C9-24E088B35CC5}"/>
              </a:ext>
            </a:extLst>
          </p:cNvPr>
          <p:cNvSpPr txBox="1"/>
          <p:nvPr/>
        </p:nvSpPr>
        <p:spPr>
          <a:xfrm>
            <a:off x="1573958" y="1941690"/>
            <a:ext cx="1184096" cy="246221"/>
          </a:xfrm>
          <a:prstGeom prst="rect">
            <a:avLst/>
          </a:prstGeom>
          <a:noFill/>
        </p:spPr>
        <p:txBody>
          <a:bodyPr wrap="square" rtlCol="0">
            <a:spAutoFit/>
          </a:bodyPr>
          <a:lstStyle/>
          <a:p>
            <a:r>
              <a:rPr lang="en-US" sz="1000" dirty="0">
                <a:solidFill>
                  <a:srgbClr val="615464"/>
                </a:solidFill>
              </a:rPr>
              <a:t>/monster/eyes</a:t>
            </a:r>
          </a:p>
        </p:txBody>
      </p:sp>
      <p:sp>
        <p:nvSpPr>
          <p:cNvPr id="25" name="Rectangle 24">
            <a:extLst>
              <a:ext uri="{FF2B5EF4-FFF2-40B4-BE49-F238E27FC236}">
                <a16:creationId xmlns:a16="http://schemas.microsoft.com/office/drawing/2014/main" id="{41E073F6-EB83-43AB-AF55-5CEE6AAE102F}"/>
              </a:ext>
            </a:extLst>
          </p:cNvPr>
          <p:cNvSpPr/>
          <p:nvPr/>
        </p:nvSpPr>
        <p:spPr>
          <a:xfrm>
            <a:off x="81396" y="209758"/>
            <a:ext cx="4292597" cy="2485282"/>
          </a:xfrm>
          <a:prstGeom prst="rect">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or: Elbow 25">
            <a:extLst>
              <a:ext uri="{FF2B5EF4-FFF2-40B4-BE49-F238E27FC236}">
                <a16:creationId xmlns:a16="http://schemas.microsoft.com/office/drawing/2014/main" id="{6C646D99-8A90-4F10-D5F5-5B8DC9ABB80D}"/>
              </a:ext>
            </a:extLst>
          </p:cNvPr>
          <p:cNvCxnSpPr>
            <a:stCxn id="17" idx="3"/>
            <a:endCxn id="18" idx="3"/>
          </p:cNvCxnSpPr>
          <p:nvPr/>
        </p:nvCxnSpPr>
        <p:spPr>
          <a:xfrm>
            <a:off x="2414783" y="960301"/>
            <a:ext cx="8786" cy="834740"/>
          </a:xfrm>
          <a:prstGeom prst="bentConnector3">
            <a:avLst>
              <a:gd name="adj1" fmla="val 2894474"/>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E06563A0-75A9-41B9-3824-093116F01B74}"/>
              </a:ext>
            </a:extLst>
          </p:cNvPr>
          <p:cNvSpPr/>
          <p:nvPr/>
        </p:nvSpPr>
        <p:spPr>
          <a:xfrm>
            <a:off x="4560937" y="1121200"/>
            <a:ext cx="575605" cy="258352"/>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STAGE</a:t>
            </a:r>
            <a:r>
              <a:rPr lang="en-US" sz="1400" dirty="0"/>
              <a:t> </a:t>
            </a:r>
          </a:p>
        </p:txBody>
      </p:sp>
      <p:cxnSp>
        <p:nvCxnSpPr>
          <p:cNvPr id="28" name="Straight Connector 27">
            <a:extLst>
              <a:ext uri="{FF2B5EF4-FFF2-40B4-BE49-F238E27FC236}">
                <a16:creationId xmlns:a16="http://schemas.microsoft.com/office/drawing/2014/main" id="{BF9D63C1-E183-3EDB-F177-75248A187C59}"/>
              </a:ext>
            </a:extLst>
          </p:cNvPr>
          <p:cNvCxnSpPr>
            <a:cxnSpLocks/>
            <a:stCxn id="27" idx="1"/>
          </p:cNvCxnSpPr>
          <p:nvPr/>
        </p:nvCxnSpPr>
        <p:spPr>
          <a:xfrm flipH="1">
            <a:off x="4376235" y="1250376"/>
            <a:ext cx="184702" cy="85"/>
          </a:xfrm>
          <a:prstGeom prst="line">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66" name="TextBox 65">
            <a:extLst>
              <a:ext uri="{FF2B5EF4-FFF2-40B4-BE49-F238E27FC236}">
                <a16:creationId xmlns:a16="http://schemas.microsoft.com/office/drawing/2014/main" id="{F3C19081-B89A-B92F-D219-276D1258D90B}"/>
              </a:ext>
            </a:extLst>
          </p:cNvPr>
          <p:cNvSpPr txBox="1"/>
          <p:nvPr/>
        </p:nvSpPr>
        <p:spPr>
          <a:xfrm>
            <a:off x="5542132" y="869170"/>
            <a:ext cx="1554321" cy="246221"/>
          </a:xfrm>
          <a:prstGeom prst="rect">
            <a:avLst/>
          </a:prstGeom>
          <a:noFill/>
        </p:spPr>
        <p:txBody>
          <a:bodyPr wrap="square" rtlCol="0">
            <a:spAutoFit/>
          </a:bodyPr>
          <a:lstStyle/>
          <a:p>
            <a:r>
              <a:rPr lang="en-US" sz="1000" dirty="0">
                <a:solidFill>
                  <a:srgbClr val="D48CBE"/>
                </a:solidFill>
              </a:rPr>
              <a:t>Body of the monster</a:t>
            </a:r>
          </a:p>
        </p:txBody>
      </p:sp>
      <p:sp>
        <p:nvSpPr>
          <p:cNvPr id="39" name="Rectangle 38">
            <a:extLst>
              <a:ext uri="{FF2B5EF4-FFF2-40B4-BE49-F238E27FC236}">
                <a16:creationId xmlns:a16="http://schemas.microsoft.com/office/drawing/2014/main" id="{0251AD4A-3D4B-AD7D-26D3-253A7AB99C35}"/>
              </a:ext>
            </a:extLst>
          </p:cNvPr>
          <p:cNvSpPr/>
          <p:nvPr/>
        </p:nvSpPr>
        <p:spPr>
          <a:xfrm>
            <a:off x="5593744" y="2767676"/>
            <a:ext cx="2138900" cy="3919372"/>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2" name="Straight Connector 41">
            <a:extLst>
              <a:ext uri="{FF2B5EF4-FFF2-40B4-BE49-F238E27FC236}">
                <a16:creationId xmlns:a16="http://schemas.microsoft.com/office/drawing/2014/main" id="{E202FBED-0E64-0BD2-CB2D-6AD554379085}"/>
              </a:ext>
            </a:extLst>
          </p:cNvPr>
          <p:cNvCxnSpPr>
            <a:cxnSpLocks/>
          </p:cNvCxnSpPr>
          <p:nvPr/>
        </p:nvCxnSpPr>
        <p:spPr>
          <a:xfrm flipH="1">
            <a:off x="1462935" y="1797467"/>
            <a:ext cx="193122"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pic>
        <p:nvPicPr>
          <p:cNvPr id="46" name="Picture 45">
            <a:extLst>
              <a:ext uri="{FF2B5EF4-FFF2-40B4-BE49-F238E27FC236}">
                <a16:creationId xmlns:a16="http://schemas.microsoft.com/office/drawing/2014/main" id="{499734A1-9E0B-4D29-5349-71A722115275}"/>
              </a:ext>
            </a:extLst>
          </p:cNvPr>
          <p:cNvPicPr>
            <a:picLocks noChangeAspect="1"/>
          </p:cNvPicPr>
          <p:nvPr/>
        </p:nvPicPr>
        <p:blipFill rotWithShape="1">
          <a:blip r:embed="rId5">
            <a:alphaModFix/>
          </a:blip>
          <a:srcRect r="52576" b="8385"/>
          <a:stretch/>
        </p:blipFill>
        <p:spPr>
          <a:xfrm>
            <a:off x="907433" y="1433085"/>
            <a:ext cx="361777" cy="353053"/>
          </a:xfrm>
          <a:prstGeom prst="rect">
            <a:avLst/>
          </a:prstGeom>
        </p:spPr>
      </p:pic>
      <p:sp>
        <p:nvSpPr>
          <p:cNvPr id="47" name="Rectangle 46">
            <a:extLst>
              <a:ext uri="{FF2B5EF4-FFF2-40B4-BE49-F238E27FC236}">
                <a16:creationId xmlns:a16="http://schemas.microsoft.com/office/drawing/2014/main" id="{C610BC72-B6FE-337A-7A29-996CCCE878C6}"/>
              </a:ext>
            </a:extLst>
          </p:cNvPr>
          <p:cNvSpPr/>
          <p:nvPr/>
        </p:nvSpPr>
        <p:spPr>
          <a:xfrm>
            <a:off x="959196" y="1515633"/>
            <a:ext cx="269205" cy="270505"/>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49">
            <a:extLst>
              <a:ext uri="{FF2B5EF4-FFF2-40B4-BE49-F238E27FC236}">
                <a16:creationId xmlns:a16="http://schemas.microsoft.com/office/drawing/2014/main" id="{B168DCEF-26D7-0C26-615E-E27F431F7330}"/>
              </a:ext>
            </a:extLst>
          </p:cNvPr>
          <p:cNvPicPr>
            <a:picLocks noChangeAspect="1"/>
          </p:cNvPicPr>
          <p:nvPr/>
        </p:nvPicPr>
        <p:blipFill rotWithShape="1">
          <a:blip r:embed="rId5">
            <a:alphaModFix/>
          </a:blip>
          <a:srcRect r="52576" b="8385"/>
          <a:stretch/>
        </p:blipFill>
        <p:spPr>
          <a:xfrm>
            <a:off x="907433" y="1971953"/>
            <a:ext cx="361777" cy="353053"/>
          </a:xfrm>
          <a:prstGeom prst="rect">
            <a:avLst/>
          </a:prstGeom>
        </p:spPr>
      </p:pic>
      <p:sp>
        <p:nvSpPr>
          <p:cNvPr id="51" name="Rectangle 50">
            <a:extLst>
              <a:ext uri="{FF2B5EF4-FFF2-40B4-BE49-F238E27FC236}">
                <a16:creationId xmlns:a16="http://schemas.microsoft.com/office/drawing/2014/main" id="{BFCA4164-8B94-D028-A274-9B058AE3215E}"/>
              </a:ext>
            </a:extLst>
          </p:cNvPr>
          <p:cNvSpPr/>
          <p:nvPr/>
        </p:nvSpPr>
        <p:spPr>
          <a:xfrm>
            <a:off x="959196" y="2054501"/>
            <a:ext cx="269205" cy="270505"/>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3168685D-2602-B939-9BD9-1B9C6C7EC8F9}"/>
              </a:ext>
            </a:extLst>
          </p:cNvPr>
          <p:cNvSpPr txBox="1"/>
          <p:nvPr/>
        </p:nvSpPr>
        <p:spPr>
          <a:xfrm>
            <a:off x="136710" y="2340935"/>
            <a:ext cx="1528134" cy="230832"/>
          </a:xfrm>
          <a:prstGeom prst="rect">
            <a:avLst/>
          </a:prstGeom>
          <a:noFill/>
        </p:spPr>
        <p:txBody>
          <a:bodyPr wrap="square" rtlCol="0">
            <a:spAutoFit/>
          </a:bodyPr>
          <a:lstStyle/>
          <a:p>
            <a:r>
              <a:rPr lang="en-US" sz="900" dirty="0">
                <a:solidFill>
                  <a:srgbClr val="615464"/>
                </a:solidFill>
              </a:rPr>
              <a:t>/monster/eyes/right_eye</a:t>
            </a:r>
          </a:p>
        </p:txBody>
      </p:sp>
      <p:cxnSp>
        <p:nvCxnSpPr>
          <p:cNvPr id="58" name="Connector: Elbow 57">
            <a:extLst>
              <a:ext uri="{FF2B5EF4-FFF2-40B4-BE49-F238E27FC236}">
                <a16:creationId xmlns:a16="http://schemas.microsoft.com/office/drawing/2014/main" id="{B2D54506-B890-F0DA-2F0D-040E5A761297}"/>
              </a:ext>
            </a:extLst>
          </p:cNvPr>
          <p:cNvCxnSpPr>
            <a:stCxn id="47" idx="3"/>
            <a:endCxn id="51" idx="3"/>
          </p:cNvCxnSpPr>
          <p:nvPr/>
        </p:nvCxnSpPr>
        <p:spPr>
          <a:xfrm>
            <a:off x="1228401" y="1650886"/>
            <a:ext cx="12700" cy="538868"/>
          </a:xfrm>
          <a:prstGeom prst="bentConnector3">
            <a:avLst>
              <a:gd name="adj1" fmla="val 1799992"/>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63" name="Rectangle 62">
            <a:extLst>
              <a:ext uri="{FF2B5EF4-FFF2-40B4-BE49-F238E27FC236}">
                <a16:creationId xmlns:a16="http://schemas.microsoft.com/office/drawing/2014/main" id="{12D2E779-5357-6F33-463D-E7C7ABAB1D8D}"/>
              </a:ext>
            </a:extLst>
          </p:cNvPr>
          <p:cNvSpPr/>
          <p:nvPr/>
        </p:nvSpPr>
        <p:spPr>
          <a:xfrm>
            <a:off x="7910484" y="1228159"/>
            <a:ext cx="1009337" cy="1503059"/>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TextBox 63">
            <a:extLst>
              <a:ext uri="{FF2B5EF4-FFF2-40B4-BE49-F238E27FC236}">
                <a16:creationId xmlns:a16="http://schemas.microsoft.com/office/drawing/2014/main" id="{84CD5CA3-1E34-E336-EF3E-261F4DC30D7E}"/>
              </a:ext>
            </a:extLst>
          </p:cNvPr>
          <p:cNvSpPr txBox="1"/>
          <p:nvPr/>
        </p:nvSpPr>
        <p:spPr>
          <a:xfrm>
            <a:off x="8017072" y="2734930"/>
            <a:ext cx="849014" cy="246221"/>
          </a:xfrm>
          <a:prstGeom prst="rect">
            <a:avLst/>
          </a:prstGeom>
          <a:noFill/>
        </p:spPr>
        <p:txBody>
          <a:bodyPr wrap="square" rtlCol="0">
            <a:spAutoFit/>
          </a:bodyPr>
          <a:lstStyle/>
          <a:p>
            <a:r>
              <a:rPr lang="en-US" sz="1000" dirty="0">
                <a:solidFill>
                  <a:srgbClr val="D48CBE"/>
                </a:solidFill>
              </a:rPr>
              <a:t>Parent prim</a:t>
            </a:r>
          </a:p>
        </p:txBody>
      </p:sp>
      <p:sp>
        <p:nvSpPr>
          <p:cNvPr id="5" name="TextBox 4">
            <a:extLst>
              <a:ext uri="{FF2B5EF4-FFF2-40B4-BE49-F238E27FC236}">
                <a16:creationId xmlns:a16="http://schemas.microsoft.com/office/drawing/2014/main" id="{506B279A-3F59-338A-DB29-E6369FC66875}"/>
              </a:ext>
            </a:extLst>
          </p:cNvPr>
          <p:cNvSpPr txBox="1"/>
          <p:nvPr/>
        </p:nvSpPr>
        <p:spPr>
          <a:xfrm>
            <a:off x="5593744" y="2770685"/>
            <a:ext cx="1554321" cy="246221"/>
          </a:xfrm>
          <a:prstGeom prst="rect">
            <a:avLst/>
          </a:prstGeom>
          <a:noFill/>
        </p:spPr>
        <p:txBody>
          <a:bodyPr wrap="square" rtlCol="0">
            <a:spAutoFit/>
          </a:bodyPr>
          <a:lstStyle/>
          <a:p>
            <a:r>
              <a:rPr lang="en-US" sz="1000" dirty="0">
                <a:solidFill>
                  <a:srgbClr val="D48CBE"/>
                </a:solidFill>
              </a:rPr>
              <a:t>Eyes of the monster</a:t>
            </a:r>
          </a:p>
        </p:txBody>
      </p:sp>
      <p:pic>
        <p:nvPicPr>
          <p:cNvPr id="21" name="Picture 20">
            <a:extLst>
              <a:ext uri="{FF2B5EF4-FFF2-40B4-BE49-F238E27FC236}">
                <a16:creationId xmlns:a16="http://schemas.microsoft.com/office/drawing/2014/main" id="{9EB8F647-70A7-9F1D-A0C5-F4671CDF58FD}"/>
              </a:ext>
            </a:extLst>
          </p:cNvPr>
          <p:cNvPicPr>
            <a:picLocks noChangeAspect="1"/>
          </p:cNvPicPr>
          <p:nvPr/>
        </p:nvPicPr>
        <p:blipFill>
          <a:blip r:embed="rId6"/>
          <a:stretch>
            <a:fillRect/>
          </a:stretch>
        </p:blipFill>
        <p:spPr>
          <a:xfrm>
            <a:off x="959196" y="3264356"/>
            <a:ext cx="2902372" cy="3093082"/>
          </a:xfrm>
          <a:prstGeom prst="rect">
            <a:avLst/>
          </a:prstGeom>
        </p:spPr>
      </p:pic>
      <p:sp>
        <p:nvSpPr>
          <p:cNvPr id="19" name="TextBox 18">
            <a:extLst>
              <a:ext uri="{FF2B5EF4-FFF2-40B4-BE49-F238E27FC236}">
                <a16:creationId xmlns:a16="http://schemas.microsoft.com/office/drawing/2014/main" id="{FBCC1841-C6F6-97DD-852A-5D49C77AE7F2}"/>
              </a:ext>
            </a:extLst>
          </p:cNvPr>
          <p:cNvSpPr txBox="1"/>
          <p:nvPr/>
        </p:nvSpPr>
        <p:spPr>
          <a:xfrm>
            <a:off x="10189595" y="567961"/>
            <a:ext cx="1202754" cy="246221"/>
          </a:xfrm>
          <a:prstGeom prst="rect">
            <a:avLst/>
          </a:prstGeom>
          <a:noFill/>
        </p:spPr>
        <p:txBody>
          <a:bodyPr wrap="square" rtlCol="0">
            <a:spAutoFit/>
          </a:bodyPr>
          <a:lstStyle/>
          <a:p>
            <a:r>
              <a:rPr lang="en-US" sz="1000" dirty="0">
                <a:solidFill>
                  <a:schemeClr val="accent4"/>
                </a:solidFill>
              </a:rPr>
              <a:t>Save USD stage</a:t>
            </a:r>
          </a:p>
        </p:txBody>
      </p:sp>
      <p:pic>
        <p:nvPicPr>
          <p:cNvPr id="29" name="Picture 28">
            <a:extLst>
              <a:ext uri="{FF2B5EF4-FFF2-40B4-BE49-F238E27FC236}">
                <a16:creationId xmlns:a16="http://schemas.microsoft.com/office/drawing/2014/main" id="{D8B5F94C-A075-0B02-31F1-A5DB6D0F9EE9}"/>
              </a:ext>
            </a:extLst>
          </p:cNvPr>
          <p:cNvPicPr>
            <a:picLocks noChangeAspect="1"/>
          </p:cNvPicPr>
          <p:nvPr/>
        </p:nvPicPr>
        <p:blipFill>
          <a:blip r:embed="rId7"/>
          <a:stretch>
            <a:fillRect/>
          </a:stretch>
        </p:blipFill>
        <p:spPr>
          <a:xfrm>
            <a:off x="9722101" y="1971953"/>
            <a:ext cx="1893548" cy="2485282"/>
          </a:xfrm>
          <a:prstGeom prst="rect">
            <a:avLst/>
          </a:prstGeom>
        </p:spPr>
      </p:pic>
      <p:sp>
        <p:nvSpPr>
          <p:cNvPr id="30" name="Rectangle 29">
            <a:extLst>
              <a:ext uri="{FF2B5EF4-FFF2-40B4-BE49-F238E27FC236}">
                <a16:creationId xmlns:a16="http://schemas.microsoft.com/office/drawing/2014/main" id="{3ED4B690-43CF-65AE-0578-B169072D54E0}"/>
              </a:ext>
            </a:extLst>
          </p:cNvPr>
          <p:cNvSpPr/>
          <p:nvPr/>
        </p:nvSpPr>
        <p:spPr>
          <a:xfrm>
            <a:off x="9788828" y="2630217"/>
            <a:ext cx="1066715" cy="156713"/>
          </a:xfrm>
          <a:prstGeom prst="rect">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cxnSp>
        <p:nvCxnSpPr>
          <p:cNvPr id="32" name="Connector: Elbow 31">
            <a:extLst>
              <a:ext uri="{FF2B5EF4-FFF2-40B4-BE49-F238E27FC236}">
                <a16:creationId xmlns:a16="http://schemas.microsoft.com/office/drawing/2014/main" id="{3660A9B1-0B9D-8F35-6DF5-C3169800395E}"/>
              </a:ext>
            </a:extLst>
          </p:cNvPr>
          <p:cNvCxnSpPr>
            <a:stCxn id="30" idx="1"/>
          </p:cNvCxnSpPr>
          <p:nvPr/>
        </p:nvCxnSpPr>
        <p:spPr>
          <a:xfrm rot="10800000" flipV="1">
            <a:off x="9514830" y="2708574"/>
            <a:ext cx="273998" cy="1998598"/>
          </a:xfrm>
          <a:prstGeom prst="bentConnector2">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3" name="TextBox 32">
            <a:extLst>
              <a:ext uri="{FF2B5EF4-FFF2-40B4-BE49-F238E27FC236}">
                <a16:creationId xmlns:a16="http://schemas.microsoft.com/office/drawing/2014/main" id="{ED573D4E-4E3A-6E1E-EED4-0DE583DC393B}"/>
              </a:ext>
            </a:extLst>
          </p:cNvPr>
          <p:cNvSpPr txBox="1"/>
          <p:nvPr/>
        </p:nvSpPr>
        <p:spPr>
          <a:xfrm>
            <a:off x="9292053" y="4727362"/>
            <a:ext cx="2323596" cy="507831"/>
          </a:xfrm>
          <a:prstGeom prst="rect">
            <a:avLst/>
          </a:prstGeom>
          <a:noFill/>
        </p:spPr>
        <p:txBody>
          <a:bodyPr wrap="square" rtlCol="0">
            <a:spAutoFit/>
          </a:bodyPr>
          <a:lstStyle/>
          <a:p>
            <a:r>
              <a:rPr lang="en-US" sz="900" dirty="0">
                <a:solidFill>
                  <a:srgbClr val="D48CBE"/>
                </a:solidFill>
              </a:rPr>
              <a:t>Check “Enable” to save the .usd file to the folder specified in the “create_usd_stage” node</a:t>
            </a:r>
          </a:p>
        </p:txBody>
      </p:sp>
      <p:sp>
        <p:nvSpPr>
          <p:cNvPr id="34" name="Rectangle 33">
            <a:extLst>
              <a:ext uri="{FF2B5EF4-FFF2-40B4-BE49-F238E27FC236}">
                <a16:creationId xmlns:a16="http://schemas.microsoft.com/office/drawing/2014/main" id="{556EBE20-17CC-B227-FACD-F97A9B23F6D9}"/>
              </a:ext>
            </a:extLst>
          </p:cNvPr>
          <p:cNvSpPr/>
          <p:nvPr/>
        </p:nvSpPr>
        <p:spPr>
          <a:xfrm>
            <a:off x="79154" y="201101"/>
            <a:ext cx="4292596" cy="245877"/>
          </a:xfrm>
          <a:prstGeom prst="rect">
            <a:avLst/>
          </a:prstGeom>
          <a:solidFill>
            <a:srgbClr val="3078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monster.usd</a:t>
            </a:r>
          </a:p>
        </p:txBody>
      </p:sp>
    </p:spTree>
    <p:extLst>
      <p:ext uri="{BB962C8B-B14F-4D97-AF65-F5344CB8AC3E}">
        <p14:creationId xmlns:p14="http://schemas.microsoft.com/office/powerpoint/2010/main" val="995226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42E061AC-6501-375F-B9F0-019C48E7587C}"/>
              </a:ext>
            </a:extLst>
          </p:cNvPr>
          <p:cNvSpPr txBox="1">
            <a:spLocks/>
          </p:cNvSpPr>
          <p:nvPr/>
        </p:nvSpPr>
        <p:spPr>
          <a:xfrm>
            <a:off x="5079077" y="3050593"/>
            <a:ext cx="2033845" cy="3784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a:t>Variant Sets</a:t>
            </a:r>
          </a:p>
        </p:txBody>
      </p:sp>
    </p:spTree>
    <p:extLst>
      <p:ext uri="{BB962C8B-B14F-4D97-AF65-F5344CB8AC3E}">
        <p14:creationId xmlns:p14="http://schemas.microsoft.com/office/powerpoint/2010/main" val="3052792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CC90B35-0C50-1152-5CAE-C5A7524C3D15}"/>
              </a:ext>
            </a:extLst>
          </p:cNvPr>
          <p:cNvPicPr>
            <a:picLocks noChangeAspect="1"/>
          </p:cNvPicPr>
          <p:nvPr/>
        </p:nvPicPr>
        <p:blipFill rotWithShape="1">
          <a:blip r:embed="rId2"/>
          <a:srcRect l="38476" r="39271"/>
          <a:stretch/>
        </p:blipFill>
        <p:spPr>
          <a:xfrm>
            <a:off x="3445191" y="1042407"/>
            <a:ext cx="984676" cy="1517625"/>
          </a:xfrm>
          <a:prstGeom prst="rect">
            <a:avLst/>
          </a:prstGeom>
        </p:spPr>
      </p:pic>
      <p:sp>
        <p:nvSpPr>
          <p:cNvPr id="3" name="Rectangle 2">
            <a:extLst>
              <a:ext uri="{FF2B5EF4-FFF2-40B4-BE49-F238E27FC236}">
                <a16:creationId xmlns:a16="http://schemas.microsoft.com/office/drawing/2014/main" id="{293504C3-AD65-36B8-35AD-8616869D76F1}"/>
              </a:ext>
            </a:extLst>
          </p:cNvPr>
          <p:cNvSpPr/>
          <p:nvPr/>
        </p:nvSpPr>
        <p:spPr>
          <a:xfrm>
            <a:off x="3868554" y="2422751"/>
            <a:ext cx="136711" cy="136711"/>
          </a:xfrm>
          <a:prstGeom prst="rect">
            <a:avLst/>
          </a:prstGeom>
          <a:solidFill>
            <a:schemeClr val="bg2"/>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F61AE51-E5DA-B78C-9E03-2C79D28D4B4E}"/>
              </a:ext>
            </a:extLst>
          </p:cNvPr>
          <p:cNvSpPr txBox="1"/>
          <p:nvPr/>
        </p:nvSpPr>
        <p:spPr>
          <a:xfrm>
            <a:off x="3784833" y="2372226"/>
            <a:ext cx="331718" cy="276999"/>
          </a:xfrm>
          <a:prstGeom prst="rect">
            <a:avLst/>
          </a:prstGeom>
          <a:noFill/>
          <a:ln w="19050">
            <a:noFill/>
          </a:ln>
        </p:spPr>
        <p:txBody>
          <a:bodyPr wrap="square" rtlCol="0">
            <a:spAutoFit/>
          </a:bodyPr>
          <a:lstStyle/>
          <a:p>
            <a:r>
              <a:rPr lang="en-US" sz="1200" dirty="0">
                <a:ln>
                  <a:solidFill>
                    <a:schemeClr val="bg2">
                      <a:lumMod val="50000"/>
                    </a:schemeClr>
                  </a:solidFill>
                </a:ln>
                <a:solidFill>
                  <a:schemeClr val="bg2">
                    <a:lumMod val="50000"/>
                  </a:schemeClr>
                </a:solidFill>
                <a:sym typeface="Wingdings" panose="05000000000000000000" pitchFamily="2" charset="2"/>
              </a:rPr>
              <a:t></a:t>
            </a:r>
            <a:endParaRPr lang="en-US" sz="1200" dirty="0">
              <a:ln>
                <a:solidFill>
                  <a:schemeClr val="bg2">
                    <a:lumMod val="50000"/>
                  </a:schemeClr>
                </a:solidFill>
              </a:ln>
              <a:solidFill>
                <a:schemeClr val="bg2">
                  <a:lumMod val="50000"/>
                </a:schemeClr>
              </a:solidFill>
            </a:endParaRPr>
          </a:p>
        </p:txBody>
      </p:sp>
      <p:pic>
        <p:nvPicPr>
          <p:cNvPr id="5" name="Picture 4">
            <a:extLst>
              <a:ext uri="{FF2B5EF4-FFF2-40B4-BE49-F238E27FC236}">
                <a16:creationId xmlns:a16="http://schemas.microsoft.com/office/drawing/2014/main" id="{6152D347-0CE9-06A0-4AAA-8D2FCD78E553}"/>
              </a:ext>
            </a:extLst>
          </p:cNvPr>
          <p:cNvPicPr>
            <a:picLocks noChangeAspect="1"/>
          </p:cNvPicPr>
          <p:nvPr/>
        </p:nvPicPr>
        <p:blipFill rotWithShape="1">
          <a:blip r:embed="rId2">
            <a:alphaModFix amt="35000"/>
          </a:blip>
          <a:srcRect l="2693" r="74171"/>
          <a:stretch/>
        </p:blipFill>
        <p:spPr>
          <a:xfrm>
            <a:off x="5940630" y="1046331"/>
            <a:ext cx="1023812" cy="1517625"/>
          </a:xfrm>
          <a:prstGeom prst="rect">
            <a:avLst/>
          </a:prstGeom>
        </p:spPr>
      </p:pic>
      <p:sp>
        <p:nvSpPr>
          <p:cNvPr id="6" name="Rectangle 5">
            <a:extLst>
              <a:ext uri="{FF2B5EF4-FFF2-40B4-BE49-F238E27FC236}">
                <a16:creationId xmlns:a16="http://schemas.microsoft.com/office/drawing/2014/main" id="{FB8F14BA-2A85-54BF-6AAE-4DF87F1ED75C}"/>
              </a:ext>
            </a:extLst>
          </p:cNvPr>
          <p:cNvSpPr/>
          <p:nvPr/>
        </p:nvSpPr>
        <p:spPr>
          <a:xfrm>
            <a:off x="6399138" y="2422751"/>
            <a:ext cx="136711" cy="136711"/>
          </a:xfrm>
          <a:prstGeom prst="rect">
            <a:avLst/>
          </a:prstGeom>
          <a:no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F3385869-3272-EA0E-96CC-4557B732F5F8}"/>
              </a:ext>
            </a:extLst>
          </p:cNvPr>
          <p:cNvPicPr>
            <a:picLocks noChangeAspect="1"/>
          </p:cNvPicPr>
          <p:nvPr/>
        </p:nvPicPr>
        <p:blipFill rotWithShape="1">
          <a:blip r:embed="rId2"/>
          <a:srcRect l="38476" r="39271"/>
          <a:stretch/>
        </p:blipFill>
        <p:spPr>
          <a:xfrm>
            <a:off x="1423375" y="422075"/>
            <a:ext cx="867185" cy="1336543"/>
          </a:xfrm>
          <a:prstGeom prst="rect">
            <a:avLst/>
          </a:prstGeom>
        </p:spPr>
      </p:pic>
      <p:pic>
        <p:nvPicPr>
          <p:cNvPr id="8" name="Picture 7">
            <a:extLst>
              <a:ext uri="{FF2B5EF4-FFF2-40B4-BE49-F238E27FC236}">
                <a16:creationId xmlns:a16="http://schemas.microsoft.com/office/drawing/2014/main" id="{F3457778-5C23-1D84-C8B7-7EC33AC14FDA}"/>
              </a:ext>
            </a:extLst>
          </p:cNvPr>
          <p:cNvPicPr>
            <a:picLocks noChangeAspect="1"/>
          </p:cNvPicPr>
          <p:nvPr/>
        </p:nvPicPr>
        <p:blipFill rotWithShape="1">
          <a:blip r:embed="rId2"/>
          <a:srcRect l="74068" r="2903"/>
          <a:stretch/>
        </p:blipFill>
        <p:spPr>
          <a:xfrm>
            <a:off x="1453138" y="2157238"/>
            <a:ext cx="897416" cy="1336543"/>
          </a:xfrm>
          <a:prstGeom prst="rect">
            <a:avLst/>
          </a:prstGeom>
        </p:spPr>
      </p:pic>
      <p:pic>
        <p:nvPicPr>
          <p:cNvPr id="9" name="Picture 8">
            <a:extLst>
              <a:ext uri="{FF2B5EF4-FFF2-40B4-BE49-F238E27FC236}">
                <a16:creationId xmlns:a16="http://schemas.microsoft.com/office/drawing/2014/main" id="{E080D959-B0AD-F7EA-1284-F72621F69DA8}"/>
              </a:ext>
            </a:extLst>
          </p:cNvPr>
          <p:cNvPicPr>
            <a:picLocks noChangeAspect="1"/>
          </p:cNvPicPr>
          <p:nvPr/>
        </p:nvPicPr>
        <p:blipFill rotWithShape="1">
          <a:blip r:embed="rId2"/>
          <a:srcRect l="2693" r="74171"/>
          <a:stretch/>
        </p:blipFill>
        <p:spPr>
          <a:xfrm>
            <a:off x="1406486" y="3835572"/>
            <a:ext cx="901651" cy="1336542"/>
          </a:xfrm>
          <a:prstGeom prst="rect">
            <a:avLst/>
          </a:prstGeom>
        </p:spPr>
      </p:pic>
      <p:pic>
        <p:nvPicPr>
          <p:cNvPr id="10" name="Picture 9">
            <a:extLst>
              <a:ext uri="{FF2B5EF4-FFF2-40B4-BE49-F238E27FC236}">
                <a16:creationId xmlns:a16="http://schemas.microsoft.com/office/drawing/2014/main" id="{79176DDA-1CDC-5FE8-9184-301F9DB0FB90}"/>
              </a:ext>
            </a:extLst>
          </p:cNvPr>
          <p:cNvPicPr>
            <a:picLocks noChangeAspect="1"/>
          </p:cNvPicPr>
          <p:nvPr/>
        </p:nvPicPr>
        <p:blipFill rotWithShape="1">
          <a:blip r:embed="rId2">
            <a:alphaModFix amt="35000"/>
          </a:blip>
          <a:srcRect l="74068" r="2903"/>
          <a:stretch/>
        </p:blipFill>
        <p:spPr>
          <a:xfrm>
            <a:off x="4703688" y="1042445"/>
            <a:ext cx="1019003" cy="1517625"/>
          </a:xfrm>
          <a:prstGeom prst="rect">
            <a:avLst/>
          </a:prstGeom>
        </p:spPr>
      </p:pic>
      <p:pic>
        <p:nvPicPr>
          <p:cNvPr id="11" name="Picture 10">
            <a:extLst>
              <a:ext uri="{FF2B5EF4-FFF2-40B4-BE49-F238E27FC236}">
                <a16:creationId xmlns:a16="http://schemas.microsoft.com/office/drawing/2014/main" id="{040FD06C-2D31-701F-9DF9-80FD0134D15B}"/>
              </a:ext>
            </a:extLst>
          </p:cNvPr>
          <p:cNvPicPr>
            <a:picLocks noChangeAspect="1"/>
          </p:cNvPicPr>
          <p:nvPr/>
        </p:nvPicPr>
        <p:blipFill rotWithShape="1">
          <a:blip r:embed="rId3"/>
          <a:srcRect l="35627" r="37315"/>
          <a:stretch/>
        </p:blipFill>
        <p:spPr>
          <a:xfrm>
            <a:off x="8052760" y="1806072"/>
            <a:ext cx="1481113" cy="1836226"/>
          </a:xfrm>
          <a:prstGeom prst="rect">
            <a:avLst/>
          </a:prstGeom>
        </p:spPr>
      </p:pic>
      <p:pic>
        <p:nvPicPr>
          <p:cNvPr id="12" name="Picture 11">
            <a:extLst>
              <a:ext uri="{FF2B5EF4-FFF2-40B4-BE49-F238E27FC236}">
                <a16:creationId xmlns:a16="http://schemas.microsoft.com/office/drawing/2014/main" id="{6E62B29C-A7CE-41EB-EBFE-11BA8B6C1FBB}"/>
              </a:ext>
            </a:extLst>
          </p:cNvPr>
          <p:cNvPicPr>
            <a:picLocks noChangeAspect="1"/>
          </p:cNvPicPr>
          <p:nvPr/>
        </p:nvPicPr>
        <p:blipFill>
          <a:blip r:embed="rId4"/>
          <a:stretch>
            <a:fillRect/>
          </a:stretch>
        </p:blipFill>
        <p:spPr>
          <a:xfrm>
            <a:off x="5962406" y="3230572"/>
            <a:ext cx="1173706" cy="592903"/>
          </a:xfrm>
          <a:prstGeom prst="rect">
            <a:avLst/>
          </a:prstGeom>
        </p:spPr>
      </p:pic>
      <p:cxnSp>
        <p:nvCxnSpPr>
          <p:cNvPr id="13" name="Straight Connector 12">
            <a:extLst>
              <a:ext uri="{FF2B5EF4-FFF2-40B4-BE49-F238E27FC236}">
                <a16:creationId xmlns:a16="http://schemas.microsoft.com/office/drawing/2014/main" id="{A6FB167F-38AD-789D-1E2C-859D4DE34DC5}"/>
              </a:ext>
            </a:extLst>
          </p:cNvPr>
          <p:cNvCxnSpPr>
            <a:cxnSpLocks/>
          </p:cNvCxnSpPr>
          <p:nvPr/>
        </p:nvCxnSpPr>
        <p:spPr>
          <a:xfrm flipH="1">
            <a:off x="7496512" y="2724185"/>
            <a:ext cx="373502"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185A869-1BAC-3230-13A6-445CF105A791}"/>
              </a:ext>
            </a:extLst>
          </p:cNvPr>
          <p:cNvSpPr/>
          <p:nvPr/>
        </p:nvSpPr>
        <p:spPr>
          <a:xfrm>
            <a:off x="7870014" y="1872884"/>
            <a:ext cx="1889565" cy="1680381"/>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79A38D5-0CA5-CEE6-FE6D-933CFAF00390}"/>
              </a:ext>
            </a:extLst>
          </p:cNvPr>
          <p:cNvSpPr/>
          <p:nvPr/>
        </p:nvSpPr>
        <p:spPr>
          <a:xfrm>
            <a:off x="3269079" y="1085473"/>
            <a:ext cx="3823736" cy="1605054"/>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E25A856-96D2-D6FF-E4F1-65504CE8282B}"/>
              </a:ext>
            </a:extLst>
          </p:cNvPr>
          <p:cNvSpPr/>
          <p:nvPr/>
        </p:nvSpPr>
        <p:spPr>
          <a:xfrm>
            <a:off x="5925471" y="3357577"/>
            <a:ext cx="1180860" cy="416187"/>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60E5A0AF-7626-9836-F240-BDEBA2A715AE}"/>
              </a:ext>
            </a:extLst>
          </p:cNvPr>
          <p:cNvSpPr txBox="1"/>
          <p:nvPr/>
        </p:nvSpPr>
        <p:spPr>
          <a:xfrm>
            <a:off x="8344136" y="3588070"/>
            <a:ext cx="1192655" cy="307777"/>
          </a:xfrm>
          <a:prstGeom prst="rect">
            <a:avLst/>
          </a:prstGeom>
          <a:noFill/>
        </p:spPr>
        <p:txBody>
          <a:bodyPr wrap="square" rtlCol="0">
            <a:spAutoFit/>
          </a:bodyPr>
          <a:lstStyle/>
          <a:p>
            <a:r>
              <a:rPr lang="en-US" sz="1400" dirty="0">
                <a:solidFill>
                  <a:srgbClr val="615464"/>
                </a:solidFill>
              </a:rPr>
              <a:t>/monster</a:t>
            </a:r>
          </a:p>
        </p:txBody>
      </p:sp>
      <p:sp>
        <p:nvSpPr>
          <p:cNvPr id="18" name="TextBox 17">
            <a:extLst>
              <a:ext uri="{FF2B5EF4-FFF2-40B4-BE49-F238E27FC236}">
                <a16:creationId xmlns:a16="http://schemas.microsoft.com/office/drawing/2014/main" id="{F0CE2048-F551-8386-68F0-CD3A90700F89}"/>
              </a:ext>
            </a:extLst>
          </p:cNvPr>
          <p:cNvSpPr txBox="1"/>
          <p:nvPr/>
        </p:nvSpPr>
        <p:spPr>
          <a:xfrm>
            <a:off x="5896249" y="2698720"/>
            <a:ext cx="1644460" cy="307777"/>
          </a:xfrm>
          <a:prstGeom prst="rect">
            <a:avLst/>
          </a:prstGeom>
          <a:noFill/>
        </p:spPr>
        <p:txBody>
          <a:bodyPr wrap="square" rtlCol="0">
            <a:spAutoFit/>
          </a:bodyPr>
          <a:lstStyle/>
          <a:p>
            <a:r>
              <a:rPr lang="en-US" sz="1400" dirty="0">
                <a:solidFill>
                  <a:srgbClr val="615464"/>
                </a:solidFill>
              </a:rPr>
              <a:t>/monster/body</a:t>
            </a:r>
          </a:p>
        </p:txBody>
      </p:sp>
      <p:sp>
        <p:nvSpPr>
          <p:cNvPr id="19" name="TextBox 18">
            <a:extLst>
              <a:ext uri="{FF2B5EF4-FFF2-40B4-BE49-F238E27FC236}">
                <a16:creationId xmlns:a16="http://schemas.microsoft.com/office/drawing/2014/main" id="{E99F17B2-A70C-5799-3F99-7136DDCBDF27}"/>
              </a:ext>
            </a:extLst>
          </p:cNvPr>
          <p:cNvSpPr txBox="1"/>
          <p:nvPr/>
        </p:nvSpPr>
        <p:spPr>
          <a:xfrm>
            <a:off x="5925471" y="3787667"/>
            <a:ext cx="1821799" cy="307777"/>
          </a:xfrm>
          <a:prstGeom prst="rect">
            <a:avLst/>
          </a:prstGeom>
          <a:noFill/>
        </p:spPr>
        <p:txBody>
          <a:bodyPr wrap="square" rtlCol="0">
            <a:spAutoFit/>
          </a:bodyPr>
          <a:lstStyle/>
          <a:p>
            <a:r>
              <a:rPr lang="en-US" sz="1400" dirty="0">
                <a:solidFill>
                  <a:srgbClr val="615464"/>
                </a:solidFill>
              </a:rPr>
              <a:t>/monster/eyes</a:t>
            </a:r>
          </a:p>
        </p:txBody>
      </p:sp>
      <p:sp>
        <p:nvSpPr>
          <p:cNvPr id="20" name="Rectangle 19">
            <a:extLst>
              <a:ext uri="{FF2B5EF4-FFF2-40B4-BE49-F238E27FC236}">
                <a16:creationId xmlns:a16="http://schemas.microsoft.com/office/drawing/2014/main" id="{8C7B7644-01C0-7DB6-7A77-8B41C4368593}"/>
              </a:ext>
            </a:extLst>
          </p:cNvPr>
          <p:cNvSpPr/>
          <p:nvPr/>
        </p:nvSpPr>
        <p:spPr>
          <a:xfrm>
            <a:off x="262940" y="204063"/>
            <a:ext cx="9960288" cy="6455742"/>
          </a:xfrm>
          <a:prstGeom prst="rect">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9E10104C-651E-8EC0-A33D-4673F63292F3}"/>
              </a:ext>
            </a:extLst>
          </p:cNvPr>
          <p:cNvSpPr txBox="1"/>
          <p:nvPr/>
        </p:nvSpPr>
        <p:spPr>
          <a:xfrm>
            <a:off x="5748117" y="5559668"/>
            <a:ext cx="1821799" cy="307777"/>
          </a:xfrm>
          <a:prstGeom prst="rect">
            <a:avLst/>
          </a:prstGeom>
          <a:noFill/>
        </p:spPr>
        <p:txBody>
          <a:bodyPr wrap="square" rtlCol="0">
            <a:spAutoFit/>
          </a:bodyPr>
          <a:lstStyle/>
          <a:p>
            <a:r>
              <a:rPr lang="en-US" sz="1400" dirty="0">
                <a:solidFill>
                  <a:srgbClr val="615464"/>
                </a:solidFill>
              </a:rPr>
              <a:t>/monster/flowers</a:t>
            </a:r>
          </a:p>
        </p:txBody>
      </p:sp>
      <p:sp>
        <p:nvSpPr>
          <p:cNvPr id="22" name="Rectangle 21">
            <a:extLst>
              <a:ext uri="{FF2B5EF4-FFF2-40B4-BE49-F238E27FC236}">
                <a16:creationId xmlns:a16="http://schemas.microsoft.com/office/drawing/2014/main" id="{70C20FD8-8476-447A-50E6-5A2F1BFA799C}"/>
              </a:ext>
            </a:extLst>
          </p:cNvPr>
          <p:cNvSpPr/>
          <p:nvPr/>
        </p:nvSpPr>
        <p:spPr>
          <a:xfrm>
            <a:off x="5918616" y="4604645"/>
            <a:ext cx="1167343" cy="931294"/>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9477EBC-4DDB-D068-A6F9-72167F9A324C}"/>
              </a:ext>
            </a:extLst>
          </p:cNvPr>
          <p:cNvSpPr/>
          <p:nvPr/>
        </p:nvSpPr>
        <p:spPr>
          <a:xfrm>
            <a:off x="6208297" y="5315641"/>
            <a:ext cx="136711" cy="136711"/>
          </a:xfrm>
          <a:prstGeom prst="rect">
            <a:avLst/>
          </a:prstGeom>
          <a:solidFill>
            <a:schemeClr val="bg2"/>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78A8630-710B-612E-BC71-FBBBCB3E9DF1}"/>
              </a:ext>
            </a:extLst>
          </p:cNvPr>
          <p:cNvSpPr txBox="1"/>
          <p:nvPr/>
        </p:nvSpPr>
        <p:spPr>
          <a:xfrm>
            <a:off x="6126666" y="5265116"/>
            <a:ext cx="331718" cy="276999"/>
          </a:xfrm>
          <a:prstGeom prst="rect">
            <a:avLst/>
          </a:prstGeom>
          <a:noFill/>
          <a:ln w="19050">
            <a:noFill/>
          </a:ln>
        </p:spPr>
        <p:txBody>
          <a:bodyPr wrap="square" rtlCol="0">
            <a:spAutoFit/>
          </a:bodyPr>
          <a:lstStyle/>
          <a:p>
            <a:r>
              <a:rPr lang="en-US" sz="1200" dirty="0">
                <a:ln>
                  <a:solidFill>
                    <a:schemeClr val="bg2">
                      <a:lumMod val="50000"/>
                    </a:schemeClr>
                  </a:solidFill>
                </a:ln>
                <a:solidFill>
                  <a:schemeClr val="bg2">
                    <a:lumMod val="50000"/>
                  </a:schemeClr>
                </a:solidFill>
                <a:sym typeface="Wingdings" panose="05000000000000000000" pitchFamily="2" charset="2"/>
              </a:rPr>
              <a:t></a:t>
            </a:r>
            <a:endParaRPr lang="en-US" sz="1200" dirty="0">
              <a:ln>
                <a:solidFill>
                  <a:schemeClr val="bg2">
                    <a:lumMod val="50000"/>
                  </a:schemeClr>
                </a:solidFill>
              </a:ln>
              <a:solidFill>
                <a:schemeClr val="bg2">
                  <a:lumMod val="50000"/>
                </a:schemeClr>
              </a:solidFill>
            </a:endParaRPr>
          </a:p>
        </p:txBody>
      </p:sp>
      <p:sp>
        <p:nvSpPr>
          <p:cNvPr id="25" name="Rectangle 24">
            <a:extLst>
              <a:ext uri="{FF2B5EF4-FFF2-40B4-BE49-F238E27FC236}">
                <a16:creationId xmlns:a16="http://schemas.microsoft.com/office/drawing/2014/main" id="{3036C761-D20B-F204-A049-F9E8F3986368}"/>
              </a:ext>
            </a:extLst>
          </p:cNvPr>
          <p:cNvSpPr/>
          <p:nvPr/>
        </p:nvSpPr>
        <p:spPr>
          <a:xfrm>
            <a:off x="6740713" y="5315641"/>
            <a:ext cx="136711" cy="136711"/>
          </a:xfrm>
          <a:prstGeom prst="rect">
            <a:avLst/>
          </a:prstGeom>
          <a:no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or: Elbow 25">
            <a:extLst>
              <a:ext uri="{FF2B5EF4-FFF2-40B4-BE49-F238E27FC236}">
                <a16:creationId xmlns:a16="http://schemas.microsoft.com/office/drawing/2014/main" id="{BE830A79-7506-EE42-57CB-1FFC0C723F74}"/>
              </a:ext>
            </a:extLst>
          </p:cNvPr>
          <p:cNvCxnSpPr>
            <a:cxnSpLocks/>
            <a:stCxn id="15" idx="3"/>
            <a:endCxn id="22" idx="3"/>
          </p:cNvCxnSpPr>
          <p:nvPr/>
        </p:nvCxnSpPr>
        <p:spPr>
          <a:xfrm flipH="1">
            <a:off x="7085959" y="1888000"/>
            <a:ext cx="6856" cy="3182292"/>
          </a:xfrm>
          <a:prstGeom prst="bentConnector3">
            <a:avLst>
              <a:gd name="adj1" fmla="val -5852917"/>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85F6C73-FD6D-6E90-86DA-1C8853441B14}"/>
              </a:ext>
            </a:extLst>
          </p:cNvPr>
          <p:cNvCxnSpPr>
            <a:cxnSpLocks/>
            <a:stCxn id="16" idx="3"/>
          </p:cNvCxnSpPr>
          <p:nvPr/>
        </p:nvCxnSpPr>
        <p:spPr>
          <a:xfrm>
            <a:off x="7106331" y="3565671"/>
            <a:ext cx="390181"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sp>
        <p:nvSpPr>
          <p:cNvPr id="28" name="Rectangle: Rounded Corners 27">
            <a:extLst>
              <a:ext uri="{FF2B5EF4-FFF2-40B4-BE49-F238E27FC236}">
                <a16:creationId xmlns:a16="http://schemas.microsoft.com/office/drawing/2014/main" id="{8E6BC259-15D4-7FA3-A8AA-C5896D8AB61C}"/>
              </a:ext>
            </a:extLst>
          </p:cNvPr>
          <p:cNvSpPr/>
          <p:nvPr/>
        </p:nvSpPr>
        <p:spPr>
          <a:xfrm>
            <a:off x="10510853" y="2446202"/>
            <a:ext cx="1195821" cy="397752"/>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monster.usd </a:t>
            </a:r>
          </a:p>
        </p:txBody>
      </p:sp>
      <p:cxnSp>
        <p:nvCxnSpPr>
          <p:cNvPr id="29" name="Straight Connector 28">
            <a:extLst>
              <a:ext uri="{FF2B5EF4-FFF2-40B4-BE49-F238E27FC236}">
                <a16:creationId xmlns:a16="http://schemas.microsoft.com/office/drawing/2014/main" id="{63639FDE-FCAB-3A09-29E7-FB8E4105875E}"/>
              </a:ext>
            </a:extLst>
          </p:cNvPr>
          <p:cNvCxnSpPr>
            <a:cxnSpLocks/>
            <a:stCxn id="28" idx="1"/>
          </p:cNvCxnSpPr>
          <p:nvPr/>
        </p:nvCxnSpPr>
        <p:spPr>
          <a:xfrm flipH="1">
            <a:off x="10226676" y="2645078"/>
            <a:ext cx="284177" cy="0"/>
          </a:xfrm>
          <a:prstGeom prst="line">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cxnSp>
      <p:pic>
        <p:nvPicPr>
          <p:cNvPr id="30" name="Picture 29" descr="A close-up of a flower&#10;&#10;Description automatically generated with medium confidence">
            <a:extLst>
              <a:ext uri="{FF2B5EF4-FFF2-40B4-BE49-F238E27FC236}">
                <a16:creationId xmlns:a16="http://schemas.microsoft.com/office/drawing/2014/main" id="{3085448E-3D1F-9875-DCDE-08BE8CF839AC}"/>
              </a:ext>
            </a:extLst>
          </p:cNvPr>
          <p:cNvPicPr>
            <a:picLocks noChangeAspect="1"/>
          </p:cNvPicPr>
          <p:nvPr/>
        </p:nvPicPr>
        <p:blipFill rotWithShape="1">
          <a:blip r:embed="rId5">
            <a:alphaModFix amt="35000"/>
            <a:extLst>
              <a:ext uri="{28A0092B-C50C-407E-A947-70E740481C1C}">
                <a14:useLocalDpi xmlns:a14="http://schemas.microsoft.com/office/drawing/2010/main" val="0"/>
              </a:ext>
            </a:extLst>
          </a:blip>
          <a:srcRect l="15053" t="13143" r="18893" b="23687"/>
          <a:stretch/>
        </p:blipFill>
        <p:spPr>
          <a:xfrm>
            <a:off x="6536761" y="4667563"/>
            <a:ext cx="444820" cy="532793"/>
          </a:xfrm>
          <a:prstGeom prst="rect">
            <a:avLst/>
          </a:prstGeom>
        </p:spPr>
      </p:pic>
      <p:pic>
        <p:nvPicPr>
          <p:cNvPr id="31" name="Picture 30" descr="A close-up of a flower&#10;&#10;Description automatically generated">
            <a:extLst>
              <a:ext uri="{FF2B5EF4-FFF2-40B4-BE49-F238E27FC236}">
                <a16:creationId xmlns:a16="http://schemas.microsoft.com/office/drawing/2014/main" id="{D8A007E9-9098-6A34-91B9-696BC264D1A4}"/>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17033" t="12905" r="15835" b="8198"/>
          <a:stretch/>
        </p:blipFill>
        <p:spPr>
          <a:xfrm>
            <a:off x="5947626" y="4651171"/>
            <a:ext cx="576425" cy="625328"/>
          </a:xfrm>
          <a:prstGeom prst="rect">
            <a:avLst/>
          </a:prstGeom>
        </p:spPr>
      </p:pic>
      <p:sp>
        <p:nvSpPr>
          <p:cNvPr id="32" name="Rectangle 31">
            <a:extLst>
              <a:ext uri="{FF2B5EF4-FFF2-40B4-BE49-F238E27FC236}">
                <a16:creationId xmlns:a16="http://schemas.microsoft.com/office/drawing/2014/main" id="{FD392F06-7B6B-DFA7-77CC-57588C2B5D14}"/>
              </a:ext>
            </a:extLst>
          </p:cNvPr>
          <p:cNvSpPr/>
          <p:nvPr/>
        </p:nvSpPr>
        <p:spPr>
          <a:xfrm>
            <a:off x="1278561" y="3914452"/>
            <a:ext cx="1150852" cy="1187027"/>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2EC1F625-41B6-39CC-4D42-919B34D4E093}"/>
              </a:ext>
            </a:extLst>
          </p:cNvPr>
          <p:cNvSpPr/>
          <p:nvPr/>
        </p:nvSpPr>
        <p:spPr>
          <a:xfrm>
            <a:off x="4715837" y="4267151"/>
            <a:ext cx="680894" cy="671854"/>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39062D0-811D-03A8-BE47-FA8485FC95C7}"/>
              </a:ext>
            </a:extLst>
          </p:cNvPr>
          <p:cNvSpPr/>
          <p:nvPr/>
        </p:nvSpPr>
        <p:spPr>
          <a:xfrm>
            <a:off x="4714702" y="5457222"/>
            <a:ext cx="682030" cy="658050"/>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descr="A close-up of a flower&#10;&#10;Description automatically generated">
            <a:extLst>
              <a:ext uri="{FF2B5EF4-FFF2-40B4-BE49-F238E27FC236}">
                <a16:creationId xmlns:a16="http://schemas.microsoft.com/office/drawing/2014/main" id="{3EE3C20C-180F-A5BA-F608-0E54E4FAC803}"/>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17033" t="12905" r="15835" b="8198"/>
          <a:stretch/>
        </p:blipFill>
        <p:spPr>
          <a:xfrm>
            <a:off x="4810906" y="4330069"/>
            <a:ext cx="498173" cy="540437"/>
          </a:xfrm>
          <a:prstGeom prst="rect">
            <a:avLst/>
          </a:prstGeom>
        </p:spPr>
      </p:pic>
      <p:pic>
        <p:nvPicPr>
          <p:cNvPr id="36" name="Picture 35" descr="A close-up of a flower&#10;&#10;Description automatically generated with medium confidence">
            <a:extLst>
              <a:ext uri="{FF2B5EF4-FFF2-40B4-BE49-F238E27FC236}">
                <a16:creationId xmlns:a16="http://schemas.microsoft.com/office/drawing/2014/main" id="{47FFCAF0-43C1-368F-44F1-DCBB4AA5D937}"/>
              </a:ext>
            </a:extLst>
          </p:cNvPr>
          <p:cNvPicPr>
            <a:picLocks noChangeAspect="1"/>
          </p:cNvPicPr>
          <p:nvPr/>
        </p:nvPicPr>
        <p:blipFill rotWithShape="1">
          <a:blip r:embed="rId5">
            <a:extLst>
              <a:ext uri="{28A0092B-C50C-407E-A947-70E740481C1C}">
                <a14:useLocalDpi xmlns:a14="http://schemas.microsoft.com/office/drawing/2010/main" val="0"/>
              </a:ext>
            </a:extLst>
          </a:blip>
          <a:srcRect l="15053" t="13143" r="18893" b="23687"/>
          <a:stretch/>
        </p:blipFill>
        <p:spPr>
          <a:xfrm>
            <a:off x="4835102" y="5523105"/>
            <a:ext cx="384434" cy="460464"/>
          </a:xfrm>
          <a:prstGeom prst="rect">
            <a:avLst/>
          </a:prstGeom>
        </p:spPr>
      </p:pic>
      <p:sp>
        <p:nvSpPr>
          <p:cNvPr id="37" name="Rectangle 36">
            <a:extLst>
              <a:ext uri="{FF2B5EF4-FFF2-40B4-BE49-F238E27FC236}">
                <a16:creationId xmlns:a16="http://schemas.microsoft.com/office/drawing/2014/main" id="{FD9F14A7-ED8F-8730-7A69-F2896102C2A3}"/>
              </a:ext>
            </a:extLst>
          </p:cNvPr>
          <p:cNvSpPr/>
          <p:nvPr/>
        </p:nvSpPr>
        <p:spPr>
          <a:xfrm>
            <a:off x="5138874" y="2422751"/>
            <a:ext cx="136711" cy="136711"/>
          </a:xfrm>
          <a:prstGeom prst="rect">
            <a:avLst/>
          </a:prstGeom>
          <a:no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D0385672-399D-48C5-5A7A-1691E685A503}"/>
              </a:ext>
            </a:extLst>
          </p:cNvPr>
          <p:cNvSpPr txBox="1"/>
          <p:nvPr/>
        </p:nvSpPr>
        <p:spPr>
          <a:xfrm>
            <a:off x="3271314" y="4962615"/>
            <a:ext cx="2311437" cy="307777"/>
          </a:xfrm>
          <a:prstGeom prst="rect">
            <a:avLst/>
          </a:prstGeom>
          <a:noFill/>
        </p:spPr>
        <p:txBody>
          <a:bodyPr wrap="square" rtlCol="0">
            <a:spAutoFit/>
          </a:bodyPr>
          <a:lstStyle/>
          <a:p>
            <a:r>
              <a:rPr lang="en-US" sz="1400" dirty="0">
                <a:solidFill>
                  <a:srgbClr val="615464"/>
                </a:solidFill>
              </a:rPr>
              <a:t>/monster/flowers/dandelion</a:t>
            </a:r>
          </a:p>
        </p:txBody>
      </p:sp>
      <p:sp>
        <p:nvSpPr>
          <p:cNvPr id="39" name="TextBox 38">
            <a:extLst>
              <a:ext uri="{FF2B5EF4-FFF2-40B4-BE49-F238E27FC236}">
                <a16:creationId xmlns:a16="http://schemas.microsoft.com/office/drawing/2014/main" id="{77A675C5-07AC-4F63-361B-0F7CE4065E55}"/>
              </a:ext>
            </a:extLst>
          </p:cNvPr>
          <p:cNvSpPr txBox="1"/>
          <p:nvPr/>
        </p:nvSpPr>
        <p:spPr>
          <a:xfrm>
            <a:off x="3659059" y="6137345"/>
            <a:ext cx="1876610" cy="307777"/>
          </a:xfrm>
          <a:prstGeom prst="rect">
            <a:avLst/>
          </a:prstGeom>
          <a:noFill/>
        </p:spPr>
        <p:txBody>
          <a:bodyPr wrap="square" rtlCol="0">
            <a:spAutoFit/>
          </a:bodyPr>
          <a:lstStyle/>
          <a:p>
            <a:r>
              <a:rPr lang="en-US" sz="1400" dirty="0">
                <a:solidFill>
                  <a:srgbClr val="615464"/>
                </a:solidFill>
              </a:rPr>
              <a:t>/monster/flowers/tulip</a:t>
            </a:r>
          </a:p>
        </p:txBody>
      </p:sp>
      <p:sp>
        <p:nvSpPr>
          <p:cNvPr id="40" name="TextBox 39">
            <a:extLst>
              <a:ext uri="{FF2B5EF4-FFF2-40B4-BE49-F238E27FC236}">
                <a16:creationId xmlns:a16="http://schemas.microsoft.com/office/drawing/2014/main" id="{51C2C887-B7EF-2A4E-46BA-0225A4EC542C}"/>
              </a:ext>
            </a:extLst>
          </p:cNvPr>
          <p:cNvSpPr txBox="1"/>
          <p:nvPr/>
        </p:nvSpPr>
        <p:spPr>
          <a:xfrm>
            <a:off x="777219" y="5128844"/>
            <a:ext cx="1812131" cy="307777"/>
          </a:xfrm>
          <a:prstGeom prst="rect">
            <a:avLst/>
          </a:prstGeom>
          <a:noFill/>
        </p:spPr>
        <p:txBody>
          <a:bodyPr wrap="square" rtlCol="0">
            <a:spAutoFit/>
          </a:bodyPr>
          <a:lstStyle/>
          <a:p>
            <a:r>
              <a:rPr lang="en-US" sz="1400" dirty="0">
                <a:solidFill>
                  <a:srgbClr val="615464"/>
                </a:solidFill>
              </a:rPr>
              <a:t>/monster/body/noise</a:t>
            </a:r>
          </a:p>
        </p:txBody>
      </p:sp>
      <p:sp>
        <p:nvSpPr>
          <p:cNvPr id="41" name="Rectangle 40">
            <a:extLst>
              <a:ext uri="{FF2B5EF4-FFF2-40B4-BE49-F238E27FC236}">
                <a16:creationId xmlns:a16="http://schemas.microsoft.com/office/drawing/2014/main" id="{8BC4FA2C-CB40-0219-3541-2ADF4B0D7CDA}"/>
              </a:ext>
            </a:extLst>
          </p:cNvPr>
          <p:cNvSpPr/>
          <p:nvPr/>
        </p:nvSpPr>
        <p:spPr>
          <a:xfrm>
            <a:off x="1278561" y="491959"/>
            <a:ext cx="1150852" cy="1187027"/>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4180EAEB-040F-AEF0-428C-721A5838F61F}"/>
              </a:ext>
            </a:extLst>
          </p:cNvPr>
          <p:cNvSpPr txBox="1"/>
          <p:nvPr/>
        </p:nvSpPr>
        <p:spPr>
          <a:xfrm>
            <a:off x="470774" y="1694201"/>
            <a:ext cx="2119925" cy="307777"/>
          </a:xfrm>
          <a:prstGeom prst="rect">
            <a:avLst/>
          </a:prstGeom>
          <a:noFill/>
        </p:spPr>
        <p:txBody>
          <a:bodyPr wrap="square" rtlCol="0">
            <a:spAutoFit/>
          </a:bodyPr>
          <a:lstStyle/>
          <a:p>
            <a:r>
              <a:rPr lang="en-US" sz="1400" dirty="0">
                <a:solidFill>
                  <a:srgbClr val="615464"/>
                </a:solidFill>
              </a:rPr>
              <a:t>/monster/body/polka_dot</a:t>
            </a:r>
          </a:p>
        </p:txBody>
      </p:sp>
      <p:sp>
        <p:nvSpPr>
          <p:cNvPr id="43" name="Rectangle 42">
            <a:extLst>
              <a:ext uri="{FF2B5EF4-FFF2-40B4-BE49-F238E27FC236}">
                <a16:creationId xmlns:a16="http://schemas.microsoft.com/office/drawing/2014/main" id="{E364C5B6-EBD5-9902-9EF1-0BBA01E41B68}"/>
              </a:ext>
            </a:extLst>
          </p:cNvPr>
          <p:cNvSpPr/>
          <p:nvPr/>
        </p:nvSpPr>
        <p:spPr>
          <a:xfrm>
            <a:off x="1278561" y="2224257"/>
            <a:ext cx="1150852" cy="1187027"/>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9CB93C04-5356-841E-8430-E8694CAA270A}"/>
              </a:ext>
            </a:extLst>
          </p:cNvPr>
          <p:cNvSpPr txBox="1"/>
          <p:nvPr/>
        </p:nvSpPr>
        <p:spPr>
          <a:xfrm>
            <a:off x="585221" y="3418772"/>
            <a:ext cx="2119925" cy="307777"/>
          </a:xfrm>
          <a:prstGeom prst="rect">
            <a:avLst/>
          </a:prstGeom>
          <a:noFill/>
        </p:spPr>
        <p:txBody>
          <a:bodyPr wrap="square" rtlCol="0">
            <a:spAutoFit/>
          </a:bodyPr>
          <a:lstStyle/>
          <a:p>
            <a:r>
              <a:rPr lang="en-US" sz="1400" dirty="0">
                <a:solidFill>
                  <a:srgbClr val="615464"/>
                </a:solidFill>
              </a:rPr>
              <a:t>/monster/body/gradient</a:t>
            </a:r>
          </a:p>
        </p:txBody>
      </p:sp>
      <p:cxnSp>
        <p:nvCxnSpPr>
          <p:cNvPr id="45" name="Connector: Elbow 44">
            <a:extLst>
              <a:ext uri="{FF2B5EF4-FFF2-40B4-BE49-F238E27FC236}">
                <a16:creationId xmlns:a16="http://schemas.microsoft.com/office/drawing/2014/main" id="{456B630B-AEE7-9A16-2CA3-C9BCEAE07375}"/>
              </a:ext>
            </a:extLst>
          </p:cNvPr>
          <p:cNvCxnSpPr>
            <a:stCxn id="41" idx="3"/>
            <a:endCxn id="32" idx="3"/>
          </p:cNvCxnSpPr>
          <p:nvPr/>
        </p:nvCxnSpPr>
        <p:spPr>
          <a:xfrm>
            <a:off x="2429413" y="1085473"/>
            <a:ext cx="12700" cy="3422493"/>
          </a:xfrm>
          <a:prstGeom prst="bentConnector3">
            <a:avLst>
              <a:gd name="adj1" fmla="val 3314165"/>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46" name="Straight Connector 45">
            <a:extLst>
              <a:ext uri="{FF2B5EF4-FFF2-40B4-BE49-F238E27FC236}">
                <a16:creationId xmlns:a16="http://schemas.microsoft.com/office/drawing/2014/main" id="{DD1D983C-DB1A-FFEC-1F01-953F19D0BD44}"/>
              </a:ext>
            </a:extLst>
          </p:cNvPr>
          <p:cNvCxnSpPr/>
          <p:nvPr/>
        </p:nvCxnSpPr>
        <p:spPr>
          <a:xfrm>
            <a:off x="2442113" y="2840030"/>
            <a:ext cx="423363" cy="0"/>
          </a:xfrm>
          <a:prstGeom prst="line">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47" name="Straight Connector 46">
            <a:extLst>
              <a:ext uri="{FF2B5EF4-FFF2-40B4-BE49-F238E27FC236}">
                <a16:creationId xmlns:a16="http://schemas.microsoft.com/office/drawing/2014/main" id="{1CCE0593-77F0-7BED-27CB-C912EE44A243}"/>
              </a:ext>
            </a:extLst>
          </p:cNvPr>
          <p:cNvCxnSpPr/>
          <p:nvPr/>
        </p:nvCxnSpPr>
        <p:spPr>
          <a:xfrm>
            <a:off x="2845716" y="1888000"/>
            <a:ext cx="423363" cy="0"/>
          </a:xfrm>
          <a:prstGeom prst="line">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48" name="Connector: Elbow 47">
            <a:extLst>
              <a:ext uri="{FF2B5EF4-FFF2-40B4-BE49-F238E27FC236}">
                <a16:creationId xmlns:a16="http://schemas.microsoft.com/office/drawing/2014/main" id="{99B61474-BEB1-140C-D1B1-A94D4BD58802}"/>
              </a:ext>
            </a:extLst>
          </p:cNvPr>
          <p:cNvCxnSpPr>
            <a:cxnSpLocks/>
            <a:stCxn id="33" idx="3"/>
            <a:endCxn id="34" idx="3"/>
          </p:cNvCxnSpPr>
          <p:nvPr/>
        </p:nvCxnSpPr>
        <p:spPr>
          <a:xfrm>
            <a:off x="5396731" y="4603078"/>
            <a:ext cx="1" cy="1183169"/>
          </a:xfrm>
          <a:prstGeom prst="bentConnector3">
            <a:avLst>
              <a:gd name="adj1" fmla="val 22860100000"/>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49" name="Straight Connector 48">
            <a:extLst>
              <a:ext uri="{FF2B5EF4-FFF2-40B4-BE49-F238E27FC236}">
                <a16:creationId xmlns:a16="http://schemas.microsoft.com/office/drawing/2014/main" id="{522D24CE-13D0-0098-38B2-31FDC6056D8F}"/>
              </a:ext>
            </a:extLst>
          </p:cNvPr>
          <p:cNvCxnSpPr>
            <a:cxnSpLocks/>
            <a:endCxn id="22" idx="1"/>
          </p:cNvCxnSpPr>
          <p:nvPr/>
        </p:nvCxnSpPr>
        <p:spPr>
          <a:xfrm>
            <a:off x="5640551" y="5070292"/>
            <a:ext cx="278065" cy="0"/>
          </a:xfrm>
          <a:prstGeom prst="line">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171298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507E2D3A-69D9-A079-6D0D-4FF03FBF4D4C}"/>
              </a:ext>
            </a:extLst>
          </p:cNvPr>
          <p:cNvSpPr txBox="1">
            <a:spLocks/>
          </p:cNvSpPr>
          <p:nvPr/>
        </p:nvSpPr>
        <p:spPr>
          <a:xfrm>
            <a:off x="-64365" y="122900"/>
            <a:ext cx="2219169"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Variant Set 1: Flowers</a:t>
            </a:r>
          </a:p>
        </p:txBody>
      </p:sp>
      <p:pic>
        <p:nvPicPr>
          <p:cNvPr id="21" name="Picture 20">
            <a:extLst>
              <a:ext uri="{FF2B5EF4-FFF2-40B4-BE49-F238E27FC236}">
                <a16:creationId xmlns:a16="http://schemas.microsoft.com/office/drawing/2014/main" id="{290FBD26-360E-8B2E-9E75-7D0B509A14B9}"/>
              </a:ext>
            </a:extLst>
          </p:cNvPr>
          <p:cNvPicPr>
            <a:picLocks noChangeAspect="1"/>
          </p:cNvPicPr>
          <p:nvPr/>
        </p:nvPicPr>
        <p:blipFill rotWithShape="1">
          <a:blip r:embed="rId2"/>
          <a:srcRect t="1276"/>
          <a:stretch/>
        </p:blipFill>
        <p:spPr>
          <a:xfrm>
            <a:off x="6028249" y="1"/>
            <a:ext cx="5017988" cy="6858000"/>
          </a:xfrm>
          <a:prstGeom prst="rect">
            <a:avLst/>
          </a:prstGeom>
        </p:spPr>
      </p:pic>
      <p:pic>
        <p:nvPicPr>
          <p:cNvPr id="38" name="Picture 37">
            <a:extLst>
              <a:ext uri="{FF2B5EF4-FFF2-40B4-BE49-F238E27FC236}">
                <a16:creationId xmlns:a16="http://schemas.microsoft.com/office/drawing/2014/main" id="{5374B410-4AC6-C5F8-026F-37F1D7194305}"/>
              </a:ext>
            </a:extLst>
          </p:cNvPr>
          <p:cNvPicPr>
            <a:picLocks noChangeAspect="1"/>
          </p:cNvPicPr>
          <p:nvPr/>
        </p:nvPicPr>
        <p:blipFill rotWithShape="1">
          <a:blip r:embed="rId3"/>
          <a:srcRect t="7383" r="5612" b="4193"/>
          <a:stretch/>
        </p:blipFill>
        <p:spPr>
          <a:xfrm>
            <a:off x="160103" y="401809"/>
            <a:ext cx="3461717" cy="2011680"/>
          </a:xfrm>
          <a:prstGeom prst="rect">
            <a:avLst/>
          </a:prstGeom>
        </p:spPr>
      </p:pic>
      <p:sp>
        <p:nvSpPr>
          <p:cNvPr id="39" name="Rectangle 38">
            <a:extLst>
              <a:ext uri="{FF2B5EF4-FFF2-40B4-BE49-F238E27FC236}">
                <a16:creationId xmlns:a16="http://schemas.microsoft.com/office/drawing/2014/main" id="{3005BEE5-7CFD-508D-CD38-4CAC2B595EE4}"/>
              </a:ext>
            </a:extLst>
          </p:cNvPr>
          <p:cNvSpPr/>
          <p:nvPr/>
        </p:nvSpPr>
        <p:spPr>
          <a:xfrm>
            <a:off x="9850603" y="79196"/>
            <a:ext cx="895586" cy="1212891"/>
          </a:xfrm>
          <a:prstGeom prst="rect">
            <a:avLst/>
          </a:prstGeom>
          <a:ln w="9525">
            <a:solidFill>
              <a:schemeClr val="bg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TextBox 39">
            <a:extLst>
              <a:ext uri="{FF2B5EF4-FFF2-40B4-BE49-F238E27FC236}">
                <a16:creationId xmlns:a16="http://schemas.microsoft.com/office/drawing/2014/main" id="{7D88C023-7AED-C956-26AF-2B224B0EBD9E}"/>
              </a:ext>
            </a:extLst>
          </p:cNvPr>
          <p:cNvSpPr txBox="1"/>
          <p:nvPr/>
        </p:nvSpPr>
        <p:spPr>
          <a:xfrm>
            <a:off x="10008874" y="1292087"/>
            <a:ext cx="849014" cy="246221"/>
          </a:xfrm>
          <a:prstGeom prst="rect">
            <a:avLst/>
          </a:prstGeom>
          <a:noFill/>
        </p:spPr>
        <p:txBody>
          <a:bodyPr wrap="square" rtlCol="0">
            <a:spAutoFit/>
          </a:bodyPr>
          <a:lstStyle/>
          <a:p>
            <a:r>
              <a:rPr lang="en-US" sz="1000" dirty="0">
                <a:solidFill>
                  <a:schemeClr val="bg1"/>
                </a:solidFill>
              </a:rPr>
              <a:t>/flowers</a:t>
            </a:r>
          </a:p>
        </p:txBody>
      </p:sp>
      <p:sp>
        <p:nvSpPr>
          <p:cNvPr id="41" name="Rectangle 40">
            <a:extLst>
              <a:ext uri="{FF2B5EF4-FFF2-40B4-BE49-F238E27FC236}">
                <a16:creationId xmlns:a16="http://schemas.microsoft.com/office/drawing/2014/main" id="{7CE57BD5-0143-ADD4-B474-BD30B535756B}"/>
              </a:ext>
            </a:extLst>
          </p:cNvPr>
          <p:cNvSpPr/>
          <p:nvPr/>
        </p:nvSpPr>
        <p:spPr>
          <a:xfrm>
            <a:off x="8805669" y="842838"/>
            <a:ext cx="895586" cy="1288112"/>
          </a:xfrm>
          <a:prstGeom prst="rect">
            <a:avLst/>
          </a:prstGeom>
          <a:ln w="9525">
            <a:solidFill>
              <a:schemeClr val="accent4"/>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a:extLst>
              <a:ext uri="{FF2B5EF4-FFF2-40B4-BE49-F238E27FC236}">
                <a16:creationId xmlns:a16="http://schemas.microsoft.com/office/drawing/2014/main" id="{FC9A49CD-4B70-5A3A-7473-E8F8EAB20301}"/>
              </a:ext>
            </a:extLst>
          </p:cNvPr>
          <p:cNvSpPr/>
          <p:nvPr/>
        </p:nvSpPr>
        <p:spPr>
          <a:xfrm>
            <a:off x="6877878" y="842838"/>
            <a:ext cx="1778443" cy="1288112"/>
          </a:xfrm>
          <a:prstGeom prst="rect">
            <a:avLst/>
          </a:prstGeom>
          <a:ln w="9525">
            <a:solidFill>
              <a:schemeClr val="accent4"/>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Rectangle 42">
            <a:extLst>
              <a:ext uri="{FF2B5EF4-FFF2-40B4-BE49-F238E27FC236}">
                <a16:creationId xmlns:a16="http://schemas.microsoft.com/office/drawing/2014/main" id="{FFAAB1FE-4DB2-0FC7-108C-9174E807672B}"/>
              </a:ext>
            </a:extLst>
          </p:cNvPr>
          <p:cNvSpPr/>
          <p:nvPr/>
        </p:nvSpPr>
        <p:spPr>
          <a:xfrm>
            <a:off x="6877878" y="2198536"/>
            <a:ext cx="1778443" cy="1288112"/>
          </a:xfrm>
          <a:prstGeom prst="rect">
            <a:avLst/>
          </a:prstGeom>
          <a:ln w="9525">
            <a:solidFill>
              <a:schemeClr val="accent4"/>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Rectangle 43">
            <a:extLst>
              <a:ext uri="{FF2B5EF4-FFF2-40B4-BE49-F238E27FC236}">
                <a16:creationId xmlns:a16="http://schemas.microsoft.com/office/drawing/2014/main" id="{AF68F414-5AEF-2BCE-1385-83AFC51415B7}"/>
              </a:ext>
            </a:extLst>
          </p:cNvPr>
          <p:cNvSpPr/>
          <p:nvPr/>
        </p:nvSpPr>
        <p:spPr>
          <a:xfrm>
            <a:off x="8805669" y="3896139"/>
            <a:ext cx="895586" cy="1288112"/>
          </a:xfrm>
          <a:prstGeom prst="rect">
            <a:avLst/>
          </a:prstGeom>
          <a:ln w="9525">
            <a:solidFill>
              <a:srgbClr val="EB7575"/>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ectangle 44">
            <a:extLst>
              <a:ext uri="{FF2B5EF4-FFF2-40B4-BE49-F238E27FC236}">
                <a16:creationId xmlns:a16="http://schemas.microsoft.com/office/drawing/2014/main" id="{FBA4351E-085D-08D8-6285-45F84CD66C92}"/>
              </a:ext>
            </a:extLst>
          </p:cNvPr>
          <p:cNvSpPr/>
          <p:nvPr/>
        </p:nvSpPr>
        <p:spPr>
          <a:xfrm>
            <a:off x="6877878" y="4019384"/>
            <a:ext cx="1778443" cy="1288112"/>
          </a:xfrm>
          <a:prstGeom prst="rect">
            <a:avLst/>
          </a:prstGeom>
          <a:ln w="9525">
            <a:solidFill>
              <a:srgbClr val="EB7575"/>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Rectangle 45">
            <a:extLst>
              <a:ext uri="{FF2B5EF4-FFF2-40B4-BE49-F238E27FC236}">
                <a16:creationId xmlns:a16="http://schemas.microsoft.com/office/drawing/2014/main" id="{10E4C9FF-3783-E236-9A5F-83040A47E975}"/>
              </a:ext>
            </a:extLst>
          </p:cNvPr>
          <p:cNvSpPr/>
          <p:nvPr/>
        </p:nvSpPr>
        <p:spPr>
          <a:xfrm>
            <a:off x="6877878" y="5371106"/>
            <a:ext cx="1778443" cy="1288112"/>
          </a:xfrm>
          <a:prstGeom prst="rect">
            <a:avLst/>
          </a:prstGeom>
          <a:ln w="9525">
            <a:solidFill>
              <a:srgbClr val="EB7575"/>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Rectangle 46">
            <a:extLst>
              <a:ext uri="{FF2B5EF4-FFF2-40B4-BE49-F238E27FC236}">
                <a16:creationId xmlns:a16="http://schemas.microsoft.com/office/drawing/2014/main" id="{A6DD2C91-6E71-9CC1-5DD2-1A484FC27075}"/>
              </a:ext>
            </a:extLst>
          </p:cNvPr>
          <p:cNvSpPr/>
          <p:nvPr/>
        </p:nvSpPr>
        <p:spPr>
          <a:xfrm>
            <a:off x="7796253" y="325549"/>
            <a:ext cx="860067" cy="401995"/>
          </a:xfrm>
          <a:prstGeom prst="rect">
            <a:avLst/>
          </a:prstGeom>
          <a:ln w="9525">
            <a:solidFill>
              <a:srgbClr val="9DC3E6"/>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Rectangle 47">
            <a:extLst>
              <a:ext uri="{FF2B5EF4-FFF2-40B4-BE49-F238E27FC236}">
                <a16:creationId xmlns:a16="http://schemas.microsoft.com/office/drawing/2014/main" id="{DBB3A564-B770-B0D0-FB5D-1B6EC84189F9}"/>
              </a:ext>
            </a:extLst>
          </p:cNvPr>
          <p:cNvSpPr/>
          <p:nvPr/>
        </p:nvSpPr>
        <p:spPr>
          <a:xfrm>
            <a:off x="7796253" y="3550258"/>
            <a:ext cx="860067" cy="401995"/>
          </a:xfrm>
          <a:prstGeom prst="rect">
            <a:avLst/>
          </a:prstGeom>
          <a:ln w="9525">
            <a:solidFill>
              <a:srgbClr val="9DC3E6"/>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TextBox 48">
            <a:extLst>
              <a:ext uri="{FF2B5EF4-FFF2-40B4-BE49-F238E27FC236}">
                <a16:creationId xmlns:a16="http://schemas.microsoft.com/office/drawing/2014/main" id="{4F016015-0192-F6C0-7E9B-56E11E203602}"/>
              </a:ext>
            </a:extLst>
          </p:cNvPr>
          <p:cNvSpPr txBox="1"/>
          <p:nvPr/>
        </p:nvSpPr>
        <p:spPr>
          <a:xfrm>
            <a:off x="8852241" y="612128"/>
            <a:ext cx="849014" cy="230832"/>
          </a:xfrm>
          <a:prstGeom prst="rect">
            <a:avLst/>
          </a:prstGeom>
          <a:noFill/>
        </p:spPr>
        <p:txBody>
          <a:bodyPr wrap="square" rtlCol="0">
            <a:spAutoFit/>
          </a:bodyPr>
          <a:lstStyle/>
          <a:p>
            <a:r>
              <a:rPr lang="en-US" sz="900" dirty="0">
                <a:solidFill>
                  <a:schemeClr val="accent4"/>
                </a:solidFill>
              </a:rPr>
              <a:t>/dandelion</a:t>
            </a:r>
          </a:p>
        </p:txBody>
      </p:sp>
      <p:sp>
        <p:nvSpPr>
          <p:cNvPr id="50" name="TextBox 49">
            <a:extLst>
              <a:ext uri="{FF2B5EF4-FFF2-40B4-BE49-F238E27FC236}">
                <a16:creationId xmlns:a16="http://schemas.microsoft.com/office/drawing/2014/main" id="{96E78163-DCD5-5F2B-E483-535C813D4CBF}"/>
              </a:ext>
            </a:extLst>
          </p:cNvPr>
          <p:cNvSpPr txBox="1"/>
          <p:nvPr/>
        </p:nvSpPr>
        <p:spPr>
          <a:xfrm>
            <a:off x="5998596" y="1379172"/>
            <a:ext cx="1198986" cy="215444"/>
          </a:xfrm>
          <a:prstGeom prst="rect">
            <a:avLst/>
          </a:prstGeom>
          <a:noFill/>
        </p:spPr>
        <p:txBody>
          <a:bodyPr wrap="square" rtlCol="0">
            <a:spAutoFit/>
          </a:bodyPr>
          <a:lstStyle/>
          <a:p>
            <a:r>
              <a:rPr lang="en-US" sz="750" dirty="0">
                <a:solidFill>
                  <a:schemeClr val="accent4"/>
                </a:solidFill>
              </a:rPr>
              <a:t>/dandelion_flower</a:t>
            </a:r>
          </a:p>
        </p:txBody>
      </p:sp>
      <p:sp>
        <p:nvSpPr>
          <p:cNvPr id="51" name="TextBox 50">
            <a:extLst>
              <a:ext uri="{FF2B5EF4-FFF2-40B4-BE49-F238E27FC236}">
                <a16:creationId xmlns:a16="http://schemas.microsoft.com/office/drawing/2014/main" id="{1E2FA6E4-922C-0302-E48B-4C998DD2BE4B}"/>
              </a:ext>
            </a:extLst>
          </p:cNvPr>
          <p:cNvSpPr txBox="1"/>
          <p:nvPr/>
        </p:nvSpPr>
        <p:spPr>
          <a:xfrm>
            <a:off x="9000240" y="3665307"/>
            <a:ext cx="506444" cy="230832"/>
          </a:xfrm>
          <a:prstGeom prst="rect">
            <a:avLst/>
          </a:prstGeom>
          <a:noFill/>
        </p:spPr>
        <p:txBody>
          <a:bodyPr wrap="square" rtlCol="0">
            <a:spAutoFit/>
          </a:bodyPr>
          <a:lstStyle/>
          <a:p>
            <a:r>
              <a:rPr lang="en-US" sz="900" dirty="0">
                <a:solidFill>
                  <a:srgbClr val="EB7575"/>
                </a:solidFill>
              </a:rPr>
              <a:t>/tulip</a:t>
            </a:r>
          </a:p>
        </p:txBody>
      </p:sp>
      <p:sp>
        <p:nvSpPr>
          <p:cNvPr id="52" name="TextBox 51">
            <a:extLst>
              <a:ext uri="{FF2B5EF4-FFF2-40B4-BE49-F238E27FC236}">
                <a16:creationId xmlns:a16="http://schemas.microsoft.com/office/drawing/2014/main" id="{B529D91A-5ED0-8AA6-80A1-DA22CF54A5AF}"/>
              </a:ext>
            </a:extLst>
          </p:cNvPr>
          <p:cNvSpPr txBox="1"/>
          <p:nvPr/>
        </p:nvSpPr>
        <p:spPr>
          <a:xfrm>
            <a:off x="6028249" y="2778489"/>
            <a:ext cx="1198986" cy="215444"/>
          </a:xfrm>
          <a:prstGeom prst="rect">
            <a:avLst/>
          </a:prstGeom>
          <a:noFill/>
        </p:spPr>
        <p:txBody>
          <a:bodyPr wrap="square" rtlCol="0">
            <a:spAutoFit/>
          </a:bodyPr>
          <a:lstStyle/>
          <a:p>
            <a:r>
              <a:rPr lang="en-US" sz="750" dirty="0">
                <a:solidFill>
                  <a:schemeClr val="accent4"/>
                </a:solidFill>
              </a:rPr>
              <a:t>/dandelion_stem</a:t>
            </a:r>
          </a:p>
        </p:txBody>
      </p:sp>
      <p:sp>
        <p:nvSpPr>
          <p:cNvPr id="53" name="TextBox 52">
            <a:extLst>
              <a:ext uri="{FF2B5EF4-FFF2-40B4-BE49-F238E27FC236}">
                <a16:creationId xmlns:a16="http://schemas.microsoft.com/office/drawing/2014/main" id="{C083043B-26F8-F6B8-70DC-7E5D043A24A2}"/>
              </a:ext>
            </a:extLst>
          </p:cNvPr>
          <p:cNvSpPr txBox="1"/>
          <p:nvPr/>
        </p:nvSpPr>
        <p:spPr>
          <a:xfrm>
            <a:off x="6129037" y="4562799"/>
            <a:ext cx="1198986" cy="215444"/>
          </a:xfrm>
          <a:prstGeom prst="rect">
            <a:avLst/>
          </a:prstGeom>
          <a:noFill/>
        </p:spPr>
        <p:txBody>
          <a:bodyPr wrap="square" rtlCol="0">
            <a:spAutoFit/>
          </a:bodyPr>
          <a:lstStyle/>
          <a:p>
            <a:r>
              <a:rPr lang="en-US" sz="750" dirty="0">
                <a:solidFill>
                  <a:srgbClr val="EB7575"/>
                </a:solidFill>
              </a:rPr>
              <a:t>/tulip_flower</a:t>
            </a:r>
          </a:p>
        </p:txBody>
      </p:sp>
      <p:sp>
        <p:nvSpPr>
          <p:cNvPr id="54" name="TextBox 53">
            <a:extLst>
              <a:ext uri="{FF2B5EF4-FFF2-40B4-BE49-F238E27FC236}">
                <a16:creationId xmlns:a16="http://schemas.microsoft.com/office/drawing/2014/main" id="{9B30D648-030A-6022-2D82-9E0E205804F2}"/>
              </a:ext>
            </a:extLst>
          </p:cNvPr>
          <p:cNvSpPr txBox="1"/>
          <p:nvPr/>
        </p:nvSpPr>
        <p:spPr>
          <a:xfrm>
            <a:off x="6167397" y="5962116"/>
            <a:ext cx="1198986" cy="215444"/>
          </a:xfrm>
          <a:prstGeom prst="rect">
            <a:avLst/>
          </a:prstGeom>
          <a:noFill/>
        </p:spPr>
        <p:txBody>
          <a:bodyPr wrap="square" rtlCol="0">
            <a:spAutoFit/>
          </a:bodyPr>
          <a:lstStyle/>
          <a:p>
            <a:r>
              <a:rPr lang="en-US" sz="750" dirty="0">
                <a:solidFill>
                  <a:srgbClr val="EB7575"/>
                </a:solidFill>
              </a:rPr>
              <a:t>/tulip_stem</a:t>
            </a:r>
          </a:p>
        </p:txBody>
      </p:sp>
      <p:sp>
        <p:nvSpPr>
          <p:cNvPr id="55" name="TextBox 54">
            <a:extLst>
              <a:ext uri="{FF2B5EF4-FFF2-40B4-BE49-F238E27FC236}">
                <a16:creationId xmlns:a16="http://schemas.microsoft.com/office/drawing/2014/main" id="{9448DE26-DC8B-2798-1F26-EFAAF3B28E52}"/>
              </a:ext>
            </a:extLst>
          </p:cNvPr>
          <p:cNvSpPr txBox="1"/>
          <p:nvPr/>
        </p:nvSpPr>
        <p:spPr>
          <a:xfrm>
            <a:off x="7617795" y="110105"/>
            <a:ext cx="1216982" cy="215444"/>
          </a:xfrm>
          <a:prstGeom prst="rect">
            <a:avLst/>
          </a:prstGeom>
          <a:noFill/>
        </p:spPr>
        <p:txBody>
          <a:bodyPr wrap="square" rtlCol="0">
            <a:spAutoFit/>
          </a:bodyPr>
          <a:lstStyle/>
          <a:p>
            <a:r>
              <a:rPr lang="en-US" sz="800" dirty="0">
                <a:solidFill>
                  <a:schemeClr val="accent5">
                    <a:lumMod val="60000"/>
                    <a:lumOff val="40000"/>
                  </a:schemeClr>
                </a:solidFill>
              </a:rPr>
              <a:t>transformation attribute</a:t>
            </a:r>
          </a:p>
        </p:txBody>
      </p:sp>
      <p:sp>
        <p:nvSpPr>
          <p:cNvPr id="56" name="TextBox 55">
            <a:extLst>
              <a:ext uri="{FF2B5EF4-FFF2-40B4-BE49-F238E27FC236}">
                <a16:creationId xmlns:a16="http://schemas.microsoft.com/office/drawing/2014/main" id="{7AC54E03-435A-3124-911A-F598E8024A1F}"/>
              </a:ext>
            </a:extLst>
          </p:cNvPr>
          <p:cNvSpPr txBox="1"/>
          <p:nvPr/>
        </p:nvSpPr>
        <p:spPr>
          <a:xfrm>
            <a:off x="6627742" y="3639955"/>
            <a:ext cx="1216982" cy="215444"/>
          </a:xfrm>
          <a:prstGeom prst="rect">
            <a:avLst/>
          </a:prstGeom>
          <a:noFill/>
        </p:spPr>
        <p:txBody>
          <a:bodyPr wrap="square" rtlCol="0">
            <a:spAutoFit/>
          </a:bodyPr>
          <a:lstStyle/>
          <a:p>
            <a:r>
              <a:rPr lang="en-US" sz="800" dirty="0">
                <a:solidFill>
                  <a:schemeClr val="accent5">
                    <a:lumMod val="60000"/>
                    <a:lumOff val="40000"/>
                  </a:schemeClr>
                </a:solidFill>
              </a:rPr>
              <a:t>transformation attribute</a:t>
            </a:r>
          </a:p>
        </p:txBody>
      </p:sp>
      <p:pic>
        <p:nvPicPr>
          <p:cNvPr id="60" name="Picture 59">
            <a:extLst>
              <a:ext uri="{FF2B5EF4-FFF2-40B4-BE49-F238E27FC236}">
                <a16:creationId xmlns:a16="http://schemas.microsoft.com/office/drawing/2014/main" id="{7865831C-FA33-DB5F-F75C-58F9D4764133}"/>
              </a:ext>
            </a:extLst>
          </p:cNvPr>
          <p:cNvPicPr>
            <a:picLocks noChangeAspect="1"/>
          </p:cNvPicPr>
          <p:nvPr/>
        </p:nvPicPr>
        <p:blipFill>
          <a:blip r:embed="rId4"/>
          <a:stretch>
            <a:fillRect/>
          </a:stretch>
        </p:blipFill>
        <p:spPr>
          <a:xfrm>
            <a:off x="1890961" y="2922872"/>
            <a:ext cx="2502457" cy="3092290"/>
          </a:xfrm>
          <a:prstGeom prst="rect">
            <a:avLst/>
          </a:prstGeom>
        </p:spPr>
      </p:pic>
    </p:spTree>
    <p:extLst>
      <p:ext uri="{BB962C8B-B14F-4D97-AF65-F5344CB8AC3E}">
        <p14:creationId xmlns:p14="http://schemas.microsoft.com/office/powerpoint/2010/main" val="1330566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A9813B47-9A33-9F47-25F5-CBE100B6DF8B}"/>
              </a:ext>
            </a:extLst>
          </p:cNvPr>
          <p:cNvPicPr>
            <a:picLocks noChangeAspect="1"/>
          </p:cNvPicPr>
          <p:nvPr/>
        </p:nvPicPr>
        <p:blipFill rotWithShape="1">
          <a:blip r:embed="rId2"/>
          <a:srcRect l="2976" r="5676" b="19304"/>
          <a:stretch/>
        </p:blipFill>
        <p:spPr>
          <a:xfrm>
            <a:off x="6213944" y="0"/>
            <a:ext cx="5978056" cy="6862144"/>
          </a:xfrm>
          <a:prstGeom prst="rect">
            <a:avLst/>
          </a:prstGeom>
        </p:spPr>
      </p:pic>
      <p:sp>
        <p:nvSpPr>
          <p:cNvPr id="2" name="Subtitle 2">
            <a:extLst>
              <a:ext uri="{FF2B5EF4-FFF2-40B4-BE49-F238E27FC236}">
                <a16:creationId xmlns:a16="http://schemas.microsoft.com/office/drawing/2014/main" id="{507E2D3A-69D9-A079-6D0D-4FF03FBF4D4C}"/>
              </a:ext>
            </a:extLst>
          </p:cNvPr>
          <p:cNvSpPr txBox="1">
            <a:spLocks/>
          </p:cNvSpPr>
          <p:nvPr/>
        </p:nvSpPr>
        <p:spPr>
          <a:xfrm>
            <a:off x="-64365" y="122900"/>
            <a:ext cx="2219169"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Variant Set 1: Flowers</a:t>
            </a:r>
          </a:p>
        </p:txBody>
      </p:sp>
      <p:pic>
        <p:nvPicPr>
          <p:cNvPr id="38" name="Picture 37">
            <a:extLst>
              <a:ext uri="{FF2B5EF4-FFF2-40B4-BE49-F238E27FC236}">
                <a16:creationId xmlns:a16="http://schemas.microsoft.com/office/drawing/2014/main" id="{5374B410-4AC6-C5F8-026F-37F1D7194305}"/>
              </a:ext>
            </a:extLst>
          </p:cNvPr>
          <p:cNvPicPr>
            <a:picLocks noChangeAspect="1"/>
          </p:cNvPicPr>
          <p:nvPr/>
        </p:nvPicPr>
        <p:blipFill rotWithShape="1">
          <a:blip r:embed="rId3"/>
          <a:srcRect t="7383" r="5612" b="4193"/>
          <a:stretch/>
        </p:blipFill>
        <p:spPr>
          <a:xfrm>
            <a:off x="160103" y="401809"/>
            <a:ext cx="3461717" cy="2011680"/>
          </a:xfrm>
          <a:prstGeom prst="rect">
            <a:avLst/>
          </a:prstGeom>
        </p:spPr>
      </p:pic>
      <p:sp>
        <p:nvSpPr>
          <p:cNvPr id="39" name="Rectangle 38">
            <a:extLst>
              <a:ext uri="{FF2B5EF4-FFF2-40B4-BE49-F238E27FC236}">
                <a16:creationId xmlns:a16="http://schemas.microsoft.com/office/drawing/2014/main" id="{3005BEE5-7CFD-508D-CD38-4CAC2B595EE4}"/>
              </a:ext>
            </a:extLst>
          </p:cNvPr>
          <p:cNvSpPr/>
          <p:nvPr/>
        </p:nvSpPr>
        <p:spPr>
          <a:xfrm>
            <a:off x="9420954" y="564808"/>
            <a:ext cx="1104407" cy="888206"/>
          </a:xfrm>
          <a:prstGeom prst="rect">
            <a:avLst/>
          </a:prstGeom>
          <a:ln w="9525">
            <a:solidFill>
              <a:schemeClr val="bg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a:extLst>
              <a:ext uri="{FF2B5EF4-FFF2-40B4-BE49-F238E27FC236}">
                <a16:creationId xmlns:a16="http://schemas.microsoft.com/office/drawing/2014/main" id="{7CE57BD5-0143-ADD4-B474-BD30B535756B}"/>
              </a:ext>
            </a:extLst>
          </p:cNvPr>
          <p:cNvSpPr/>
          <p:nvPr/>
        </p:nvSpPr>
        <p:spPr>
          <a:xfrm>
            <a:off x="9422018" y="1673749"/>
            <a:ext cx="895586" cy="1375454"/>
          </a:xfrm>
          <a:prstGeom prst="rect">
            <a:avLst/>
          </a:prstGeom>
          <a:ln w="9525">
            <a:solidFill>
              <a:schemeClr val="accent4"/>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Rectangle 43">
            <a:extLst>
              <a:ext uri="{FF2B5EF4-FFF2-40B4-BE49-F238E27FC236}">
                <a16:creationId xmlns:a16="http://schemas.microsoft.com/office/drawing/2014/main" id="{AF68F414-5AEF-2BCE-1385-83AFC51415B7}"/>
              </a:ext>
            </a:extLst>
          </p:cNvPr>
          <p:cNvSpPr/>
          <p:nvPr/>
        </p:nvSpPr>
        <p:spPr>
          <a:xfrm>
            <a:off x="9451535" y="5287616"/>
            <a:ext cx="929679" cy="1323893"/>
          </a:xfrm>
          <a:prstGeom prst="rect">
            <a:avLst/>
          </a:prstGeom>
          <a:ln w="9525">
            <a:solidFill>
              <a:srgbClr val="EB7575"/>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TextBox 48">
            <a:extLst>
              <a:ext uri="{FF2B5EF4-FFF2-40B4-BE49-F238E27FC236}">
                <a16:creationId xmlns:a16="http://schemas.microsoft.com/office/drawing/2014/main" id="{4F016015-0192-F6C0-7E9B-56E11E203602}"/>
              </a:ext>
            </a:extLst>
          </p:cNvPr>
          <p:cNvSpPr txBox="1"/>
          <p:nvPr/>
        </p:nvSpPr>
        <p:spPr>
          <a:xfrm>
            <a:off x="9532201" y="3049203"/>
            <a:ext cx="849014" cy="230832"/>
          </a:xfrm>
          <a:prstGeom prst="rect">
            <a:avLst/>
          </a:prstGeom>
          <a:noFill/>
        </p:spPr>
        <p:txBody>
          <a:bodyPr wrap="square" rtlCol="0">
            <a:spAutoFit/>
          </a:bodyPr>
          <a:lstStyle/>
          <a:p>
            <a:r>
              <a:rPr lang="en-US" sz="900" dirty="0">
                <a:solidFill>
                  <a:schemeClr val="accent4"/>
                </a:solidFill>
              </a:rPr>
              <a:t>/dandelion</a:t>
            </a:r>
          </a:p>
        </p:txBody>
      </p:sp>
      <p:sp>
        <p:nvSpPr>
          <p:cNvPr id="51" name="TextBox 50">
            <a:extLst>
              <a:ext uri="{FF2B5EF4-FFF2-40B4-BE49-F238E27FC236}">
                <a16:creationId xmlns:a16="http://schemas.microsoft.com/office/drawing/2014/main" id="{1E2FA6E4-922C-0302-E48B-4C998DD2BE4B}"/>
              </a:ext>
            </a:extLst>
          </p:cNvPr>
          <p:cNvSpPr txBox="1"/>
          <p:nvPr/>
        </p:nvSpPr>
        <p:spPr>
          <a:xfrm>
            <a:off x="9646107" y="5056785"/>
            <a:ext cx="506444" cy="230832"/>
          </a:xfrm>
          <a:prstGeom prst="rect">
            <a:avLst/>
          </a:prstGeom>
          <a:noFill/>
        </p:spPr>
        <p:txBody>
          <a:bodyPr wrap="square" rtlCol="0">
            <a:spAutoFit/>
          </a:bodyPr>
          <a:lstStyle/>
          <a:p>
            <a:r>
              <a:rPr lang="en-US" sz="900" dirty="0">
                <a:solidFill>
                  <a:srgbClr val="EB7575"/>
                </a:solidFill>
              </a:rPr>
              <a:t>/tulip</a:t>
            </a:r>
          </a:p>
        </p:txBody>
      </p:sp>
      <p:sp>
        <p:nvSpPr>
          <p:cNvPr id="5" name="TextBox 4">
            <a:extLst>
              <a:ext uri="{FF2B5EF4-FFF2-40B4-BE49-F238E27FC236}">
                <a16:creationId xmlns:a16="http://schemas.microsoft.com/office/drawing/2014/main" id="{89C852DD-9EB9-8053-09F5-B08EA718A9E3}"/>
              </a:ext>
            </a:extLst>
          </p:cNvPr>
          <p:cNvSpPr txBox="1"/>
          <p:nvPr/>
        </p:nvSpPr>
        <p:spPr>
          <a:xfrm>
            <a:off x="9365546" y="306370"/>
            <a:ext cx="1362350" cy="230832"/>
          </a:xfrm>
          <a:prstGeom prst="rect">
            <a:avLst/>
          </a:prstGeom>
          <a:noFill/>
        </p:spPr>
        <p:txBody>
          <a:bodyPr wrap="square" rtlCol="0">
            <a:spAutoFit/>
          </a:bodyPr>
          <a:lstStyle/>
          <a:p>
            <a:r>
              <a:rPr lang="en-US" sz="900" dirty="0">
                <a:solidFill>
                  <a:schemeClr val="bg1"/>
                </a:solidFill>
              </a:rPr>
              <a:t>Define USD variant set</a:t>
            </a:r>
          </a:p>
        </p:txBody>
      </p:sp>
      <p:pic>
        <p:nvPicPr>
          <p:cNvPr id="7" name="Picture 6">
            <a:extLst>
              <a:ext uri="{FF2B5EF4-FFF2-40B4-BE49-F238E27FC236}">
                <a16:creationId xmlns:a16="http://schemas.microsoft.com/office/drawing/2014/main" id="{5311D37B-1763-0E55-AD44-D6EC264B77E2}"/>
              </a:ext>
            </a:extLst>
          </p:cNvPr>
          <p:cNvPicPr>
            <a:picLocks noChangeAspect="1"/>
          </p:cNvPicPr>
          <p:nvPr/>
        </p:nvPicPr>
        <p:blipFill>
          <a:blip r:embed="rId4"/>
          <a:stretch>
            <a:fillRect/>
          </a:stretch>
        </p:blipFill>
        <p:spPr>
          <a:xfrm>
            <a:off x="7507960" y="194950"/>
            <a:ext cx="1653754" cy="805169"/>
          </a:xfrm>
          <a:prstGeom prst="rect">
            <a:avLst/>
          </a:prstGeom>
        </p:spPr>
      </p:pic>
      <p:cxnSp>
        <p:nvCxnSpPr>
          <p:cNvPr id="11" name="Connector: Elbow 10">
            <a:extLst>
              <a:ext uri="{FF2B5EF4-FFF2-40B4-BE49-F238E27FC236}">
                <a16:creationId xmlns:a16="http://schemas.microsoft.com/office/drawing/2014/main" id="{0A1219A3-CE4D-05E2-8BCF-CDCE2B2F2A73}"/>
              </a:ext>
            </a:extLst>
          </p:cNvPr>
          <p:cNvCxnSpPr>
            <a:stCxn id="39" idx="1"/>
            <a:endCxn id="7" idx="3"/>
          </p:cNvCxnSpPr>
          <p:nvPr/>
        </p:nvCxnSpPr>
        <p:spPr>
          <a:xfrm rot="10800000">
            <a:off x="9161714" y="597535"/>
            <a:ext cx="259240" cy="411376"/>
          </a:xfrm>
          <a:prstGeom prst="bentConnector3">
            <a:avLst/>
          </a:prstGeom>
          <a:ln w="9525">
            <a:solidFill>
              <a:schemeClr val="bg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83E7318-88BB-444A-532A-C322BDC672F4}"/>
              </a:ext>
            </a:extLst>
          </p:cNvPr>
          <p:cNvPicPr>
            <a:picLocks noChangeAspect="1"/>
          </p:cNvPicPr>
          <p:nvPr/>
        </p:nvPicPr>
        <p:blipFill rotWithShape="1">
          <a:blip r:embed="rId5"/>
          <a:srcRect t="13831"/>
          <a:stretch/>
        </p:blipFill>
        <p:spPr>
          <a:xfrm>
            <a:off x="10640302" y="2198536"/>
            <a:ext cx="1551698" cy="1987826"/>
          </a:xfrm>
          <a:prstGeom prst="rect">
            <a:avLst/>
          </a:prstGeom>
        </p:spPr>
      </p:pic>
      <p:cxnSp>
        <p:nvCxnSpPr>
          <p:cNvPr id="19" name="Connector: Elbow 18">
            <a:extLst>
              <a:ext uri="{FF2B5EF4-FFF2-40B4-BE49-F238E27FC236}">
                <a16:creationId xmlns:a16="http://schemas.microsoft.com/office/drawing/2014/main" id="{BC0397C4-BEAC-AD78-A18F-C5E3626D2E70}"/>
              </a:ext>
            </a:extLst>
          </p:cNvPr>
          <p:cNvCxnSpPr>
            <a:stCxn id="41" idx="3"/>
            <a:endCxn id="13" idx="1"/>
          </p:cNvCxnSpPr>
          <p:nvPr/>
        </p:nvCxnSpPr>
        <p:spPr>
          <a:xfrm>
            <a:off x="10317604" y="2361476"/>
            <a:ext cx="322698" cy="830973"/>
          </a:xfrm>
          <a:prstGeom prst="bentConnector3">
            <a:avLst/>
          </a:prstGeom>
          <a:ln w="9525">
            <a:solidFill>
              <a:schemeClr val="accent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471E7A4F-14D8-82F2-5756-20272B5FDF34}"/>
              </a:ext>
            </a:extLst>
          </p:cNvPr>
          <p:cNvPicPr>
            <a:picLocks noChangeAspect="1"/>
          </p:cNvPicPr>
          <p:nvPr/>
        </p:nvPicPr>
        <p:blipFill>
          <a:blip r:embed="rId6"/>
          <a:stretch>
            <a:fillRect/>
          </a:stretch>
        </p:blipFill>
        <p:spPr>
          <a:xfrm>
            <a:off x="10640302" y="4636963"/>
            <a:ext cx="1551698" cy="1974546"/>
          </a:xfrm>
          <a:prstGeom prst="rect">
            <a:avLst/>
          </a:prstGeom>
        </p:spPr>
      </p:pic>
      <p:cxnSp>
        <p:nvCxnSpPr>
          <p:cNvPr id="25" name="Straight Arrow Connector 24">
            <a:extLst>
              <a:ext uri="{FF2B5EF4-FFF2-40B4-BE49-F238E27FC236}">
                <a16:creationId xmlns:a16="http://schemas.microsoft.com/office/drawing/2014/main" id="{EC371EEB-E08B-CFCB-2631-5B3699B24E07}"/>
              </a:ext>
            </a:extLst>
          </p:cNvPr>
          <p:cNvCxnSpPr>
            <a:stCxn id="44" idx="3"/>
          </p:cNvCxnSpPr>
          <p:nvPr/>
        </p:nvCxnSpPr>
        <p:spPr>
          <a:xfrm flipV="1">
            <a:off x="10381214" y="5949562"/>
            <a:ext cx="259088" cy="1"/>
          </a:xfrm>
          <a:prstGeom prst="straightConnector1">
            <a:avLst/>
          </a:prstGeom>
          <a:ln w="9525">
            <a:solidFill>
              <a:srgbClr val="EB7575"/>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10652E8E-6960-20A1-EF8B-BA0C3077EAA5}"/>
              </a:ext>
            </a:extLst>
          </p:cNvPr>
          <p:cNvSpPr/>
          <p:nvPr/>
        </p:nvSpPr>
        <p:spPr>
          <a:xfrm>
            <a:off x="7565891" y="597535"/>
            <a:ext cx="1566182" cy="153864"/>
          </a:xfrm>
          <a:prstGeom prst="rect">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7" name="Rectangle 26">
            <a:extLst>
              <a:ext uri="{FF2B5EF4-FFF2-40B4-BE49-F238E27FC236}">
                <a16:creationId xmlns:a16="http://schemas.microsoft.com/office/drawing/2014/main" id="{FC9853D3-726B-7A9E-E4E7-C6CA8267C2A5}"/>
              </a:ext>
            </a:extLst>
          </p:cNvPr>
          <p:cNvSpPr/>
          <p:nvPr/>
        </p:nvSpPr>
        <p:spPr>
          <a:xfrm>
            <a:off x="7565891" y="784976"/>
            <a:ext cx="1566182" cy="153864"/>
          </a:xfrm>
          <a:prstGeom prst="rect">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TextBox 27">
            <a:extLst>
              <a:ext uri="{FF2B5EF4-FFF2-40B4-BE49-F238E27FC236}">
                <a16:creationId xmlns:a16="http://schemas.microsoft.com/office/drawing/2014/main" id="{BC86E64E-136F-543E-3B0E-090E54ABBF47}"/>
              </a:ext>
            </a:extLst>
          </p:cNvPr>
          <p:cNvSpPr txBox="1"/>
          <p:nvPr/>
        </p:nvSpPr>
        <p:spPr>
          <a:xfrm>
            <a:off x="6542441" y="566471"/>
            <a:ext cx="1008402" cy="230832"/>
          </a:xfrm>
          <a:prstGeom prst="rect">
            <a:avLst/>
          </a:prstGeom>
          <a:noFill/>
        </p:spPr>
        <p:txBody>
          <a:bodyPr wrap="square" rtlCol="0">
            <a:spAutoFit/>
          </a:bodyPr>
          <a:lstStyle/>
          <a:p>
            <a:r>
              <a:rPr lang="en-US" sz="850" dirty="0">
                <a:solidFill>
                  <a:schemeClr val="bg1"/>
                </a:solidFill>
              </a:rPr>
              <a:t>Variant set name</a:t>
            </a:r>
          </a:p>
        </p:txBody>
      </p:sp>
      <p:sp>
        <p:nvSpPr>
          <p:cNvPr id="29" name="TextBox 28">
            <a:extLst>
              <a:ext uri="{FF2B5EF4-FFF2-40B4-BE49-F238E27FC236}">
                <a16:creationId xmlns:a16="http://schemas.microsoft.com/office/drawing/2014/main" id="{C0FE2EBB-02B2-3457-DFD4-F7FB7E3D4DFA}"/>
              </a:ext>
            </a:extLst>
          </p:cNvPr>
          <p:cNvSpPr txBox="1"/>
          <p:nvPr/>
        </p:nvSpPr>
        <p:spPr>
          <a:xfrm>
            <a:off x="6362445" y="753090"/>
            <a:ext cx="1187081" cy="223138"/>
          </a:xfrm>
          <a:prstGeom prst="rect">
            <a:avLst/>
          </a:prstGeom>
          <a:noFill/>
        </p:spPr>
        <p:txBody>
          <a:bodyPr wrap="square" rtlCol="0">
            <a:spAutoFit/>
          </a:bodyPr>
          <a:lstStyle/>
          <a:p>
            <a:r>
              <a:rPr lang="en-US" sz="850" dirty="0">
                <a:solidFill>
                  <a:schemeClr val="bg1"/>
                </a:solidFill>
              </a:rPr>
              <a:t>Default variant name</a:t>
            </a:r>
          </a:p>
        </p:txBody>
      </p:sp>
      <p:sp>
        <p:nvSpPr>
          <p:cNvPr id="30" name="Rectangle 29">
            <a:extLst>
              <a:ext uri="{FF2B5EF4-FFF2-40B4-BE49-F238E27FC236}">
                <a16:creationId xmlns:a16="http://schemas.microsoft.com/office/drawing/2014/main" id="{B6C050FD-F4AB-C8D1-9ECD-85824D55FBF6}"/>
              </a:ext>
            </a:extLst>
          </p:cNvPr>
          <p:cNvSpPr/>
          <p:nvPr/>
        </p:nvSpPr>
        <p:spPr>
          <a:xfrm>
            <a:off x="10686553" y="3675309"/>
            <a:ext cx="1481426" cy="475271"/>
          </a:xfrm>
          <a:prstGeom prst="rect">
            <a:avLst/>
          </a:prstGeom>
          <a:noFill/>
          <a:ln w="9525">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Rectangle 30">
            <a:extLst>
              <a:ext uri="{FF2B5EF4-FFF2-40B4-BE49-F238E27FC236}">
                <a16:creationId xmlns:a16="http://schemas.microsoft.com/office/drawing/2014/main" id="{59991CFE-1376-0E27-48F6-0681D6DE65AF}"/>
              </a:ext>
            </a:extLst>
          </p:cNvPr>
          <p:cNvSpPr/>
          <p:nvPr/>
        </p:nvSpPr>
        <p:spPr>
          <a:xfrm>
            <a:off x="10686553" y="6100457"/>
            <a:ext cx="1481426" cy="475271"/>
          </a:xfrm>
          <a:prstGeom prst="rect">
            <a:avLst/>
          </a:prstGeom>
          <a:noFill/>
          <a:ln w="9525">
            <a:solidFill>
              <a:srgbClr val="EB75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TextBox 31">
            <a:extLst>
              <a:ext uri="{FF2B5EF4-FFF2-40B4-BE49-F238E27FC236}">
                <a16:creationId xmlns:a16="http://schemas.microsoft.com/office/drawing/2014/main" id="{9F43AC38-E0F0-9501-37DB-CCA597A1785C}"/>
              </a:ext>
            </a:extLst>
          </p:cNvPr>
          <p:cNvSpPr txBox="1"/>
          <p:nvPr/>
        </p:nvSpPr>
        <p:spPr>
          <a:xfrm>
            <a:off x="10603063" y="4158220"/>
            <a:ext cx="1310473" cy="461665"/>
          </a:xfrm>
          <a:prstGeom prst="rect">
            <a:avLst/>
          </a:prstGeom>
          <a:noFill/>
        </p:spPr>
        <p:txBody>
          <a:bodyPr wrap="square" rtlCol="0">
            <a:spAutoFit/>
          </a:bodyPr>
          <a:lstStyle/>
          <a:p>
            <a:r>
              <a:rPr lang="en-US" sz="800" dirty="0">
                <a:solidFill>
                  <a:schemeClr val="accent4"/>
                </a:solidFill>
              </a:rPr>
              <a:t>Enter the variant set name and the variant name for the prim</a:t>
            </a:r>
          </a:p>
        </p:txBody>
      </p:sp>
      <p:pic>
        <p:nvPicPr>
          <p:cNvPr id="37" name="Picture 36">
            <a:extLst>
              <a:ext uri="{FF2B5EF4-FFF2-40B4-BE49-F238E27FC236}">
                <a16:creationId xmlns:a16="http://schemas.microsoft.com/office/drawing/2014/main" id="{1E47DC2E-2E1F-98C0-EE86-17B9FA602666}"/>
              </a:ext>
            </a:extLst>
          </p:cNvPr>
          <p:cNvPicPr>
            <a:picLocks noChangeAspect="1"/>
          </p:cNvPicPr>
          <p:nvPr/>
        </p:nvPicPr>
        <p:blipFill>
          <a:blip r:embed="rId7"/>
          <a:stretch>
            <a:fillRect/>
          </a:stretch>
        </p:blipFill>
        <p:spPr>
          <a:xfrm>
            <a:off x="2039449" y="2952447"/>
            <a:ext cx="2377068" cy="2840776"/>
          </a:xfrm>
          <a:prstGeom prst="rect">
            <a:avLst/>
          </a:prstGeom>
        </p:spPr>
      </p:pic>
    </p:spTree>
    <p:extLst>
      <p:ext uri="{BB962C8B-B14F-4D97-AF65-F5344CB8AC3E}">
        <p14:creationId xmlns:p14="http://schemas.microsoft.com/office/powerpoint/2010/main" val="12059739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5561AB40-C541-3565-286D-A29DCDEEF301}"/>
              </a:ext>
            </a:extLst>
          </p:cNvPr>
          <p:cNvPicPr>
            <a:picLocks noChangeAspect="1"/>
          </p:cNvPicPr>
          <p:nvPr/>
        </p:nvPicPr>
        <p:blipFill>
          <a:blip r:embed="rId2"/>
          <a:stretch>
            <a:fillRect/>
          </a:stretch>
        </p:blipFill>
        <p:spPr>
          <a:xfrm>
            <a:off x="4513337" y="4742953"/>
            <a:ext cx="1229784" cy="1798010"/>
          </a:xfrm>
          <a:prstGeom prst="rect">
            <a:avLst/>
          </a:prstGeom>
        </p:spPr>
      </p:pic>
      <p:sp>
        <p:nvSpPr>
          <p:cNvPr id="2" name="Subtitle 2">
            <a:extLst>
              <a:ext uri="{FF2B5EF4-FFF2-40B4-BE49-F238E27FC236}">
                <a16:creationId xmlns:a16="http://schemas.microsoft.com/office/drawing/2014/main" id="{507E2D3A-69D9-A079-6D0D-4FF03FBF4D4C}"/>
              </a:ext>
            </a:extLst>
          </p:cNvPr>
          <p:cNvSpPr txBox="1">
            <a:spLocks/>
          </p:cNvSpPr>
          <p:nvPr/>
        </p:nvSpPr>
        <p:spPr>
          <a:xfrm>
            <a:off x="-64365" y="122900"/>
            <a:ext cx="2219169"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Variant Set 1: Flowers</a:t>
            </a:r>
          </a:p>
        </p:txBody>
      </p:sp>
      <p:pic>
        <p:nvPicPr>
          <p:cNvPr id="38" name="Picture 37">
            <a:extLst>
              <a:ext uri="{FF2B5EF4-FFF2-40B4-BE49-F238E27FC236}">
                <a16:creationId xmlns:a16="http://schemas.microsoft.com/office/drawing/2014/main" id="{5374B410-4AC6-C5F8-026F-37F1D7194305}"/>
              </a:ext>
            </a:extLst>
          </p:cNvPr>
          <p:cNvPicPr>
            <a:picLocks noChangeAspect="1"/>
          </p:cNvPicPr>
          <p:nvPr/>
        </p:nvPicPr>
        <p:blipFill rotWithShape="1">
          <a:blip r:embed="rId3"/>
          <a:srcRect t="7383" r="5612" b="4193"/>
          <a:stretch/>
        </p:blipFill>
        <p:spPr>
          <a:xfrm>
            <a:off x="160103" y="401809"/>
            <a:ext cx="3461717" cy="2011680"/>
          </a:xfrm>
          <a:prstGeom prst="rect">
            <a:avLst/>
          </a:prstGeom>
        </p:spPr>
      </p:pic>
      <p:sp>
        <p:nvSpPr>
          <p:cNvPr id="28" name="TextBox 27">
            <a:extLst>
              <a:ext uri="{FF2B5EF4-FFF2-40B4-BE49-F238E27FC236}">
                <a16:creationId xmlns:a16="http://schemas.microsoft.com/office/drawing/2014/main" id="{BC86E64E-136F-543E-3B0E-090E54ABBF47}"/>
              </a:ext>
            </a:extLst>
          </p:cNvPr>
          <p:cNvSpPr txBox="1"/>
          <p:nvPr/>
        </p:nvSpPr>
        <p:spPr>
          <a:xfrm>
            <a:off x="7332271" y="566471"/>
            <a:ext cx="1008402" cy="230832"/>
          </a:xfrm>
          <a:prstGeom prst="rect">
            <a:avLst/>
          </a:prstGeom>
          <a:noFill/>
        </p:spPr>
        <p:txBody>
          <a:bodyPr wrap="square" rtlCol="0">
            <a:spAutoFit/>
          </a:bodyPr>
          <a:lstStyle/>
          <a:p>
            <a:r>
              <a:rPr lang="en-US" sz="850" dirty="0">
                <a:solidFill>
                  <a:schemeClr val="bg1"/>
                </a:solidFill>
              </a:rPr>
              <a:t>Variant set name</a:t>
            </a:r>
          </a:p>
        </p:txBody>
      </p:sp>
      <p:sp>
        <p:nvSpPr>
          <p:cNvPr id="29" name="TextBox 28">
            <a:extLst>
              <a:ext uri="{FF2B5EF4-FFF2-40B4-BE49-F238E27FC236}">
                <a16:creationId xmlns:a16="http://schemas.microsoft.com/office/drawing/2014/main" id="{C0FE2EBB-02B2-3457-DFD4-F7FB7E3D4DFA}"/>
              </a:ext>
            </a:extLst>
          </p:cNvPr>
          <p:cNvSpPr txBox="1"/>
          <p:nvPr/>
        </p:nvSpPr>
        <p:spPr>
          <a:xfrm>
            <a:off x="7152275" y="753090"/>
            <a:ext cx="1187081" cy="223138"/>
          </a:xfrm>
          <a:prstGeom prst="rect">
            <a:avLst/>
          </a:prstGeom>
          <a:noFill/>
        </p:spPr>
        <p:txBody>
          <a:bodyPr wrap="square" rtlCol="0">
            <a:spAutoFit/>
          </a:bodyPr>
          <a:lstStyle/>
          <a:p>
            <a:r>
              <a:rPr lang="en-US" sz="850" dirty="0">
                <a:solidFill>
                  <a:schemeClr val="bg1"/>
                </a:solidFill>
              </a:rPr>
              <a:t>Default variant name</a:t>
            </a:r>
          </a:p>
        </p:txBody>
      </p:sp>
      <p:pic>
        <p:nvPicPr>
          <p:cNvPr id="37" name="Picture 36">
            <a:extLst>
              <a:ext uri="{FF2B5EF4-FFF2-40B4-BE49-F238E27FC236}">
                <a16:creationId xmlns:a16="http://schemas.microsoft.com/office/drawing/2014/main" id="{1E47DC2E-2E1F-98C0-EE86-17B9FA602666}"/>
              </a:ext>
            </a:extLst>
          </p:cNvPr>
          <p:cNvPicPr>
            <a:picLocks noChangeAspect="1"/>
          </p:cNvPicPr>
          <p:nvPr/>
        </p:nvPicPr>
        <p:blipFill rotWithShape="1">
          <a:blip r:embed="rId4"/>
          <a:srcRect b="8884"/>
          <a:stretch/>
        </p:blipFill>
        <p:spPr>
          <a:xfrm>
            <a:off x="4477796" y="2872408"/>
            <a:ext cx="1411692" cy="1537197"/>
          </a:xfrm>
          <a:prstGeom prst="rect">
            <a:avLst/>
          </a:prstGeom>
        </p:spPr>
      </p:pic>
      <p:pic>
        <p:nvPicPr>
          <p:cNvPr id="4" name="Picture 3">
            <a:extLst>
              <a:ext uri="{FF2B5EF4-FFF2-40B4-BE49-F238E27FC236}">
                <a16:creationId xmlns:a16="http://schemas.microsoft.com/office/drawing/2014/main" id="{84FDCEE6-8F0F-9A25-5CF8-24452A0074B9}"/>
              </a:ext>
            </a:extLst>
          </p:cNvPr>
          <p:cNvPicPr>
            <a:picLocks noGrp="1" noRot="1" noChangeAspect="1" noMove="1" noResize="1" noEditPoints="1" noAdjustHandles="1" noChangeArrowheads="1" noChangeShapeType="1" noCrop="1"/>
          </p:cNvPicPr>
          <p:nvPr/>
        </p:nvPicPr>
        <p:blipFill rotWithShape="1">
          <a:blip r:embed="rId5"/>
          <a:srcRect l="2751" r="11457"/>
          <a:stretch/>
        </p:blipFill>
        <p:spPr>
          <a:xfrm>
            <a:off x="6277555" y="0"/>
            <a:ext cx="5914445" cy="6858000"/>
          </a:xfrm>
          <a:prstGeom prst="rect">
            <a:avLst/>
          </a:prstGeom>
        </p:spPr>
      </p:pic>
      <p:sp>
        <p:nvSpPr>
          <p:cNvPr id="6" name="Rectangle 5">
            <a:extLst>
              <a:ext uri="{FF2B5EF4-FFF2-40B4-BE49-F238E27FC236}">
                <a16:creationId xmlns:a16="http://schemas.microsoft.com/office/drawing/2014/main" id="{6990BE3C-BF38-E87E-BADB-176EF3659FAA}"/>
              </a:ext>
            </a:extLst>
          </p:cNvPr>
          <p:cNvSpPr/>
          <p:nvPr/>
        </p:nvSpPr>
        <p:spPr>
          <a:xfrm>
            <a:off x="10188273" y="237784"/>
            <a:ext cx="1752686" cy="1340550"/>
          </a:xfrm>
          <a:prstGeom prst="rect">
            <a:avLst/>
          </a:prstGeom>
          <a:ln w="9525">
            <a:solidFill>
              <a:schemeClr val="bg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E49B0D0C-93C5-B202-5CE7-A219D07046FD}"/>
              </a:ext>
            </a:extLst>
          </p:cNvPr>
          <p:cNvSpPr txBox="1"/>
          <p:nvPr/>
        </p:nvSpPr>
        <p:spPr>
          <a:xfrm>
            <a:off x="10382534" y="1606408"/>
            <a:ext cx="1507288" cy="507831"/>
          </a:xfrm>
          <a:prstGeom prst="rect">
            <a:avLst/>
          </a:prstGeom>
          <a:noFill/>
        </p:spPr>
        <p:txBody>
          <a:bodyPr wrap="square" rtlCol="0">
            <a:spAutoFit/>
          </a:bodyPr>
          <a:lstStyle/>
          <a:p>
            <a:r>
              <a:rPr lang="en-US" sz="900" dirty="0">
                <a:solidFill>
                  <a:schemeClr val="bg1"/>
                </a:solidFill>
              </a:rPr>
              <a:t>Set the parent path of the flowers to “/monster” and add it to the stage</a:t>
            </a:r>
          </a:p>
        </p:txBody>
      </p:sp>
      <p:pic>
        <p:nvPicPr>
          <p:cNvPr id="14" name="Picture 13">
            <a:extLst>
              <a:ext uri="{FF2B5EF4-FFF2-40B4-BE49-F238E27FC236}">
                <a16:creationId xmlns:a16="http://schemas.microsoft.com/office/drawing/2014/main" id="{D80A0A83-D209-FE72-5FBA-69D6077EAEF2}"/>
              </a:ext>
            </a:extLst>
          </p:cNvPr>
          <p:cNvPicPr>
            <a:picLocks noChangeAspect="1"/>
          </p:cNvPicPr>
          <p:nvPr/>
        </p:nvPicPr>
        <p:blipFill>
          <a:blip r:embed="rId6"/>
          <a:stretch>
            <a:fillRect/>
          </a:stretch>
        </p:blipFill>
        <p:spPr>
          <a:xfrm>
            <a:off x="596833" y="2980380"/>
            <a:ext cx="3115941" cy="1537197"/>
          </a:xfrm>
          <a:prstGeom prst="rect">
            <a:avLst/>
          </a:prstGeom>
        </p:spPr>
      </p:pic>
      <p:pic>
        <p:nvPicPr>
          <p:cNvPr id="16" name="Picture 15">
            <a:extLst>
              <a:ext uri="{FF2B5EF4-FFF2-40B4-BE49-F238E27FC236}">
                <a16:creationId xmlns:a16="http://schemas.microsoft.com/office/drawing/2014/main" id="{6285E76E-8963-391E-6D0E-58B6635616AC}"/>
              </a:ext>
            </a:extLst>
          </p:cNvPr>
          <p:cNvPicPr>
            <a:picLocks noChangeAspect="1"/>
          </p:cNvPicPr>
          <p:nvPr/>
        </p:nvPicPr>
        <p:blipFill>
          <a:blip r:embed="rId7"/>
          <a:stretch>
            <a:fillRect/>
          </a:stretch>
        </p:blipFill>
        <p:spPr>
          <a:xfrm>
            <a:off x="596832" y="4905563"/>
            <a:ext cx="3115942" cy="1587898"/>
          </a:xfrm>
          <a:prstGeom prst="rect">
            <a:avLst/>
          </a:prstGeom>
        </p:spPr>
      </p:pic>
      <p:cxnSp>
        <p:nvCxnSpPr>
          <p:cNvPr id="20" name="Straight Arrow Connector 19">
            <a:extLst>
              <a:ext uri="{FF2B5EF4-FFF2-40B4-BE49-F238E27FC236}">
                <a16:creationId xmlns:a16="http://schemas.microsoft.com/office/drawing/2014/main" id="{DD980D3D-4643-9C50-2ECD-4932C07CEDC3}"/>
              </a:ext>
            </a:extLst>
          </p:cNvPr>
          <p:cNvCxnSpPr>
            <a:cxnSpLocks/>
          </p:cNvCxnSpPr>
          <p:nvPr/>
        </p:nvCxnSpPr>
        <p:spPr>
          <a:xfrm>
            <a:off x="4012250" y="3802011"/>
            <a:ext cx="380028"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0D38B4F0-33F8-754C-CC5B-D5246660B77B}"/>
              </a:ext>
            </a:extLst>
          </p:cNvPr>
          <p:cNvCxnSpPr>
            <a:cxnSpLocks/>
          </p:cNvCxnSpPr>
          <p:nvPr/>
        </p:nvCxnSpPr>
        <p:spPr>
          <a:xfrm>
            <a:off x="3953432" y="5699512"/>
            <a:ext cx="380028"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5" name="Picture 34">
            <a:extLst>
              <a:ext uri="{FF2B5EF4-FFF2-40B4-BE49-F238E27FC236}">
                <a16:creationId xmlns:a16="http://schemas.microsoft.com/office/drawing/2014/main" id="{093748E6-288F-DBDF-DE2B-640D5D59656A}"/>
              </a:ext>
            </a:extLst>
          </p:cNvPr>
          <p:cNvPicPr>
            <a:picLocks noChangeAspect="1"/>
          </p:cNvPicPr>
          <p:nvPr/>
        </p:nvPicPr>
        <p:blipFill rotWithShape="1">
          <a:blip r:embed="rId8"/>
          <a:srcRect b="1272"/>
          <a:stretch/>
        </p:blipFill>
        <p:spPr>
          <a:xfrm>
            <a:off x="4124072" y="627873"/>
            <a:ext cx="1651230" cy="1232450"/>
          </a:xfrm>
          <a:prstGeom prst="rect">
            <a:avLst/>
          </a:prstGeom>
        </p:spPr>
      </p:pic>
      <p:sp>
        <p:nvSpPr>
          <p:cNvPr id="36" name="TextBox 35">
            <a:extLst>
              <a:ext uri="{FF2B5EF4-FFF2-40B4-BE49-F238E27FC236}">
                <a16:creationId xmlns:a16="http://schemas.microsoft.com/office/drawing/2014/main" id="{56D45597-F145-EB8B-489A-A2F73459AB84}"/>
              </a:ext>
            </a:extLst>
          </p:cNvPr>
          <p:cNvSpPr txBox="1"/>
          <p:nvPr/>
        </p:nvSpPr>
        <p:spPr>
          <a:xfrm>
            <a:off x="4024559" y="397041"/>
            <a:ext cx="1943155" cy="230832"/>
          </a:xfrm>
          <a:prstGeom prst="rect">
            <a:avLst/>
          </a:prstGeom>
          <a:noFill/>
        </p:spPr>
        <p:txBody>
          <a:bodyPr wrap="square" rtlCol="0">
            <a:spAutoFit/>
          </a:bodyPr>
          <a:lstStyle/>
          <a:p>
            <a:r>
              <a:rPr lang="en-US" sz="900" dirty="0"/>
              <a:t>Outliner</a:t>
            </a:r>
          </a:p>
        </p:txBody>
      </p:sp>
      <p:sp>
        <p:nvSpPr>
          <p:cNvPr id="40" name="TextBox 39">
            <a:extLst>
              <a:ext uri="{FF2B5EF4-FFF2-40B4-BE49-F238E27FC236}">
                <a16:creationId xmlns:a16="http://schemas.microsoft.com/office/drawing/2014/main" id="{931F6787-AE9D-4F24-F5A1-DD70AE0A47CC}"/>
              </a:ext>
            </a:extLst>
          </p:cNvPr>
          <p:cNvSpPr txBox="1"/>
          <p:nvPr/>
        </p:nvSpPr>
        <p:spPr>
          <a:xfrm>
            <a:off x="4198226" y="1864470"/>
            <a:ext cx="1502922" cy="369332"/>
          </a:xfrm>
          <a:prstGeom prst="rect">
            <a:avLst/>
          </a:prstGeom>
          <a:noFill/>
        </p:spPr>
        <p:txBody>
          <a:bodyPr wrap="square" rtlCol="0">
            <a:spAutoFit/>
          </a:bodyPr>
          <a:lstStyle/>
          <a:p>
            <a:r>
              <a:rPr lang="en-US" sz="900" dirty="0"/>
              <a:t>The letter “V” indicates that the prim is a variant set</a:t>
            </a:r>
          </a:p>
        </p:txBody>
      </p:sp>
    </p:spTree>
    <p:extLst>
      <p:ext uri="{BB962C8B-B14F-4D97-AF65-F5344CB8AC3E}">
        <p14:creationId xmlns:p14="http://schemas.microsoft.com/office/powerpoint/2010/main" val="2284061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507E2D3A-69D9-A079-6D0D-4FF03FBF4D4C}"/>
              </a:ext>
            </a:extLst>
          </p:cNvPr>
          <p:cNvSpPr txBox="1">
            <a:spLocks/>
          </p:cNvSpPr>
          <p:nvPr/>
        </p:nvSpPr>
        <p:spPr>
          <a:xfrm>
            <a:off x="-64365" y="122900"/>
            <a:ext cx="2219169"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Variant Set 1: Flowers</a:t>
            </a:r>
          </a:p>
        </p:txBody>
      </p:sp>
      <p:sp>
        <p:nvSpPr>
          <p:cNvPr id="28" name="TextBox 27">
            <a:extLst>
              <a:ext uri="{FF2B5EF4-FFF2-40B4-BE49-F238E27FC236}">
                <a16:creationId xmlns:a16="http://schemas.microsoft.com/office/drawing/2014/main" id="{BC86E64E-136F-543E-3B0E-090E54ABBF47}"/>
              </a:ext>
            </a:extLst>
          </p:cNvPr>
          <p:cNvSpPr txBox="1"/>
          <p:nvPr/>
        </p:nvSpPr>
        <p:spPr>
          <a:xfrm>
            <a:off x="7332271" y="566471"/>
            <a:ext cx="1008402" cy="230832"/>
          </a:xfrm>
          <a:prstGeom prst="rect">
            <a:avLst/>
          </a:prstGeom>
          <a:noFill/>
        </p:spPr>
        <p:txBody>
          <a:bodyPr wrap="square" rtlCol="0">
            <a:spAutoFit/>
          </a:bodyPr>
          <a:lstStyle/>
          <a:p>
            <a:r>
              <a:rPr lang="en-US" sz="850" dirty="0">
                <a:solidFill>
                  <a:schemeClr val="bg1"/>
                </a:solidFill>
              </a:rPr>
              <a:t>Variant set name</a:t>
            </a:r>
          </a:p>
        </p:txBody>
      </p:sp>
      <p:sp>
        <p:nvSpPr>
          <p:cNvPr id="29" name="TextBox 28">
            <a:extLst>
              <a:ext uri="{FF2B5EF4-FFF2-40B4-BE49-F238E27FC236}">
                <a16:creationId xmlns:a16="http://schemas.microsoft.com/office/drawing/2014/main" id="{C0FE2EBB-02B2-3457-DFD4-F7FB7E3D4DFA}"/>
              </a:ext>
            </a:extLst>
          </p:cNvPr>
          <p:cNvSpPr txBox="1"/>
          <p:nvPr/>
        </p:nvSpPr>
        <p:spPr>
          <a:xfrm>
            <a:off x="7152275" y="753090"/>
            <a:ext cx="1187081" cy="223138"/>
          </a:xfrm>
          <a:prstGeom prst="rect">
            <a:avLst/>
          </a:prstGeom>
          <a:noFill/>
        </p:spPr>
        <p:txBody>
          <a:bodyPr wrap="square" rtlCol="0">
            <a:spAutoFit/>
          </a:bodyPr>
          <a:lstStyle/>
          <a:p>
            <a:r>
              <a:rPr lang="en-US" sz="850" dirty="0">
                <a:solidFill>
                  <a:schemeClr val="bg1"/>
                </a:solidFill>
              </a:rPr>
              <a:t>Default variant name</a:t>
            </a:r>
          </a:p>
        </p:txBody>
      </p:sp>
      <p:pic>
        <p:nvPicPr>
          <p:cNvPr id="4" name="Picture 3">
            <a:extLst>
              <a:ext uri="{FF2B5EF4-FFF2-40B4-BE49-F238E27FC236}">
                <a16:creationId xmlns:a16="http://schemas.microsoft.com/office/drawing/2014/main" id="{84FDCEE6-8F0F-9A25-5CF8-24452A0074B9}"/>
              </a:ext>
            </a:extLst>
          </p:cNvPr>
          <p:cNvPicPr>
            <a:picLocks noGrp="1" noRot="1" noChangeAspect="1" noMove="1" noResize="1" noEditPoints="1" noAdjustHandles="1" noChangeArrowheads="1" noChangeShapeType="1" noCrop="1"/>
          </p:cNvPicPr>
          <p:nvPr/>
        </p:nvPicPr>
        <p:blipFill rotWithShape="1">
          <a:blip r:embed="rId2"/>
          <a:srcRect l="2751" r="11457"/>
          <a:stretch/>
        </p:blipFill>
        <p:spPr>
          <a:xfrm>
            <a:off x="6277555" y="0"/>
            <a:ext cx="5914445" cy="6858000"/>
          </a:xfrm>
          <a:prstGeom prst="rect">
            <a:avLst/>
          </a:prstGeom>
        </p:spPr>
      </p:pic>
      <p:pic>
        <p:nvPicPr>
          <p:cNvPr id="5" name="Picture 4">
            <a:extLst>
              <a:ext uri="{FF2B5EF4-FFF2-40B4-BE49-F238E27FC236}">
                <a16:creationId xmlns:a16="http://schemas.microsoft.com/office/drawing/2014/main" id="{332B6A51-6912-7DFF-33E9-010B47EEAE35}"/>
              </a:ext>
            </a:extLst>
          </p:cNvPr>
          <p:cNvPicPr>
            <a:picLocks noChangeAspect="1"/>
          </p:cNvPicPr>
          <p:nvPr/>
        </p:nvPicPr>
        <p:blipFill rotWithShape="1">
          <a:blip r:embed="rId3"/>
          <a:srcRect l="953" r="30694" b="60733"/>
          <a:stretch/>
        </p:blipFill>
        <p:spPr>
          <a:xfrm>
            <a:off x="302177" y="712255"/>
            <a:ext cx="4078992" cy="1884460"/>
          </a:xfrm>
          <a:prstGeom prst="rect">
            <a:avLst/>
          </a:prstGeom>
        </p:spPr>
      </p:pic>
      <p:pic>
        <p:nvPicPr>
          <p:cNvPr id="11" name="Picture 10">
            <a:extLst>
              <a:ext uri="{FF2B5EF4-FFF2-40B4-BE49-F238E27FC236}">
                <a16:creationId xmlns:a16="http://schemas.microsoft.com/office/drawing/2014/main" id="{669FAD17-1CF4-3303-A13A-04AA0C09C90E}"/>
              </a:ext>
            </a:extLst>
          </p:cNvPr>
          <p:cNvPicPr>
            <a:picLocks noChangeAspect="1"/>
          </p:cNvPicPr>
          <p:nvPr/>
        </p:nvPicPr>
        <p:blipFill rotWithShape="1">
          <a:blip r:embed="rId4"/>
          <a:srcRect l="949" r="29317"/>
          <a:stretch/>
        </p:blipFill>
        <p:spPr>
          <a:xfrm>
            <a:off x="302178" y="2596715"/>
            <a:ext cx="4078992" cy="4055164"/>
          </a:xfrm>
          <a:prstGeom prst="rect">
            <a:avLst/>
          </a:prstGeom>
        </p:spPr>
      </p:pic>
      <p:sp>
        <p:nvSpPr>
          <p:cNvPr id="12" name="Subtitle 2">
            <a:extLst>
              <a:ext uri="{FF2B5EF4-FFF2-40B4-BE49-F238E27FC236}">
                <a16:creationId xmlns:a16="http://schemas.microsoft.com/office/drawing/2014/main" id="{69239B4E-3226-CFCC-3586-52881E6D6479}"/>
              </a:ext>
            </a:extLst>
          </p:cNvPr>
          <p:cNvSpPr txBox="1">
            <a:spLocks/>
          </p:cNvSpPr>
          <p:nvPr/>
        </p:nvSpPr>
        <p:spPr>
          <a:xfrm>
            <a:off x="-64365" y="494061"/>
            <a:ext cx="1353994"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900" dirty="0"/>
              <a:t>Script Editor</a:t>
            </a:r>
          </a:p>
        </p:txBody>
      </p:sp>
      <p:sp>
        <p:nvSpPr>
          <p:cNvPr id="13" name="Rectangle: Rounded Corners 12">
            <a:extLst>
              <a:ext uri="{FF2B5EF4-FFF2-40B4-BE49-F238E27FC236}">
                <a16:creationId xmlns:a16="http://schemas.microsoft.com/office/drawing/2014/main" id="{9CA8B881-0333-0E1B-E8D5-D7AAEDD12EEC}"/>
              </a:ext>
            </a:extLst>
          </p:cNvPr>
          <p:cNvSpPr/>
          <p:nvPr/>
        </p:nvSpPr>
        <p:spPr>
          <a:xfrm>
            <a:off x="349859" y="715322"/>
            <a:ext cx="1490868" cy="401835"/>
          </a:xfrm>
          <a:prstGeom prst="roundRect">
            <a:avLst>
              <a:gd name="adj" fmla="val 10731"/>
            </a:avLst>
          </a:prstGeom>
          <a:solidFill>
            <a:srgbClr val="86C8DA">
              <a:alpha val="30196"/>
            </a:srgbClr>
          </a:solidFill>
          <a:ln w="9525">
            <a:solidFill>
              <a:srgbClr val="86C8DA"/>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ectangle 14">
            <a:extLst>
              <a:ext uri="{FF2B5EF4-FFF2-40B4-BE49-F238E27FC236}">
                <a16:creationId xmlns:a16="http://schemas.microsoft.com/office/drawing/2014/main" id="{A8BE7835-2123-09AB-1428-CC6B11B8305A}"/>
              </a:ext>
            </a:extLst>
          </p:cNvPr>
          <p:cNvSpPr/>
          <p:nvPr/>
        </p:nvSpPr>
        <p:spPr>
          <a:xfrm>
            <a:off x="9264103" y="378645"/>
            <a:ext cx="959310" cy="1311113"/>
          </a:xfrm>
          <a:prstGeom prst="rect">
            <a:avLst/>
          </a:prstGeom>
          <a:solidFill>
            <a:srgbClr val="86C8DA">
              <a:alpha val="30196"/>
            </a:srgbClr>
          </a:solidFill>
          <a:ln w="9525">
            <a:solidFill>
              <a:srgbClr val="86C8DA"/>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a:extLst>
              <a:ext uri="{FF2B5EF4-FFF2-40B4-BE49-F238E27FC236}">
                <a16:creationId xmlns:a16="http://schemas.microsoft.com/office/drawing/2014/main" id="{5D2F098F-B7D4-2CF5-F986-C7A6ED4BA3F1}"/>
              </a:ext>
            </a:extLst>
          </p:cNvPr>
          <p:cNvSpPr txBox="1"/>
          <p:nvPr/>
        </p:nvSpPr>
        <p:spPr>
          <a:xfrm>
            <a:off x="9658619" y="350813"/>
            <a:ext cx="849014" cy="230832"/>
          </a:xfrm>
          <a:prstGeom prst="rect">
            <a:avLst/>
          </a:prstGeom>
          <a:noFill/>
        </p:spPr>
        <p:txBody>
          <a:bodyPr wrap="square" rtlCol="0">
            <a:spAutoFit/>
          </a:bodyPr>
          <a:lstStyle>
            <a:defPPr>
              <a:defRPr lang="en-US"/>
            </a:defPPr>
            <a:lvl1pPr>
              <a:defRPr sz="900" b="1">
                <a:solidFill>
                  <a:srgbClr val="86C8DA"/>
                </a:solidFill>
              </a:defRPr>
            </a:lvl1pPr>
          </a:lstStyle>
          <a:p>
            <a:r>
              <a:rPr lang="en-US" dirty="0"/>
              <a:t>/flowers</a:t>
            </a:r>
          </a:p>
        </p:txBody>
      </p:sp>
      <p:sp>
        <p:nvSpPr>
          <p:cNvPr id="19" name="Rectangle: Rounded Corners 18">
            <a:extLst>
              <a:ext uri="{FF2B5EF4-FFF2-40B4-BE49-F238E27FC236}">
                <a16:creationId xmlns:a16="http://schemas.microsoft.com/office/drawing/2014/main" id="{5697DA46-B210-B8BE-33F4-5EB3DBB1247E}"/>
              </a:ext>
            </a:extLst>
          </p:cNvPr>
          <p:cNvSpPr/>
          <p:nvPr/>
        </p:nvSpPr>
        <p:spPr>
          <a:xfrm>
            <a:off x="524786" y="1186221"/>
            <a:ext cx="1602187" cy="1410494"/>
          </a:xfrm>
          <a:prstGeom prst="roundRect">
            <a:avLst>
              <a:gd name="adj" fmla="val 2574"/>
            </a:avLst>
          </a:prstGeom>
          <a:solidFill>
            <a:srgbClr val="86C8DA">
              <a:alpha val="30196"/>
            </a:srgbClr>
          </a:solidFill>
          <a:ln w="9525">
            <a:solidFill>
              <a:srgbClr val="86C8DA"/>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9BF53981-B3AA-256F-B4D6-C0ED5B790E3C}"/>
              </a:ext>
            </a:extLst>
          </p:cNvPr>
          <p:cNvSpPr/>
          <p:nvPr/>
        </p:nvSpPr>
        <p:spPr>
          <a:xfrm>
            <a:off x="685675" y="2665779"/>
            <a:ext cx="952293" cy="149130"/>
          </a:xfrm>
          <a:prstGeom prst="roundRect">
            <a:avLst/>
          </a:prstGeom>
          <a:solidFill>
            <a:srgbClr val="F4B183">
              <a:alpha val="30196"/>
            </a:srgbClr>
          </a:solidFill>
          <a:ln w="9525">
            <a:solidFill>
              <a:srgbClr val="F4B18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C8D0532E-E965-FBF3-3105-52F69946D0B2}"/>
              </a:ext>
            </a:extLst>
          </p:cNvPr>
          <p:cNvSpPr/>
          <p:nvPr/>
        </p:nvSpPr>
        <p:spPr>
          <a:xfrm>
            <a:off x="685675" y="5711129"/>
            <a:ext cx="952293" cy="149130"/>
          </a:xfrm>
          <a:prstGeom prst="roundRect">
            <a:avLst/>
          </a:prstGeom>
          <a:solidFill>
            <a:srgbClr val="F4B183">
              <a:alpha val="30196"/>
            </a:srgbClr>
          </a:solidFill>
          <a:ln w="9525">
            <a:solidFill>
              <a:srgbClr val="F4B18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Rectangle 22">
            <a:extLst>
              <a:ext uri="{FF2B5EF4-FFF2-40B4-BE49-F238E27FC236}">
                <a16:creationId xmlns:a16="http://schemas.microsoft.com/office/drawing/2014/main" id="{05F05D67-4D24-C97D-F11A-BC2209658F09}"/>
              </a:ext>
            </a:extLst>
          </p:cNvPr>
          <p:cNvSpPr/>
          <p:nvPr/>
        </p:nvSpPr>
        <p:spPr>
          <a:xfrm>
            <a:off x="8257018" y="1117157"/>
            <a:ext cx="910128" cy="1319042"/>
          </a:xfrm>
          <a:prstGeom prst="rect">
            <a:avLst/>
          </a:prstGeom>
          <a:solidFill>
            <a:srgbClr val="F4B183">
              <a:alpha val="30196"/>
            </a:srgbClr>
          </a:solidFill>
          <a:ln w="9525">
            <a:solidFill>
              <a:srgbClr val="F4B18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a:extLst>
              <a:ext uri="{FF2B5EF4-FFF2-40B4-BE49-F238E27FC236}">
                <a16:creationId xmlns:a16="http://schemas.microsoft.com/office/drawing/2014/main" id="{EB671F23-9A69-F26D-4E75-8EBC99630E3E}"/>
              </a:ext>
            </a:extLst>
          </p:cNvPr>
          <p:cNvSpPr txBox="1"/>
          <p:nvPr/>
        </p:nvSpPr>
        <p:spPr>
          <a:xfrm>
            <a:off x="8211713" y="1077414"/>
            <a:ext cx="828919" cy="230832"/>
          </a:xfrm>
          <a:prstGeom prst="rect">
            <a:avLst/>
          </a:prstGeom>
          <a:noFill/>
        </p:spPr>
        <p:txBody>
          <a:bodyPr wrap="square" rtlCol="0">
            <a:spAutoFit/>
          </a:bodyPr>
          <a:lstStyle/>
          <a:p>
            <a:r>
              <a:rPr lang="en-US" sz="900" b="1" dirty="0">
                <a:solidFill>
                  <a:schemeClr val="accent2">
                    <a:lumMod val="60000"/>
                    <a:lumOff val="40000"/>
                  </a:schemeClr>
                </a:solidFill>
              </a:rPr>
              <a:t>/dandelion</a:t>
            </a:r>
          </a:p>
        </p:txBody>
      </p:sp>
      <p:sp>
        <p:nvSpPr>
          <p:cNvPr id="26" name="Rectangle 25">
            <a:extLst>
              <a:ext uri="{FF2B5EF4-FFF2-40B4-BE49-F238E27FC236}">
                <a16:creationId xmlns:a16="http://schemas.microsoft.com/office/drawing/2014/main" id="{7AFE7420-6853-BD1A-CE2A-3EF856985C73}"/>
              </a:ext>
            </a:extLst>
          </p:cNvPr>
          <p:cNvSpPr/>
          <p:nvPr/>
        </p:nvSpPr>
        <p:spPr>
          <a:xfrm>
            <a:off x="8257018" y="4007464"/>
            <a:ext cx="910128" cy="1264251"/>
          </a:xfrm>
          <a:prstGeom prst="rect">
            <a:avLst/>
          </a:prstGeom>
          <a:solidFill>
            <a:srgbClr val="F4B183">
              <a:alpha val="30196"/>
            </a:srgbClr>
          </a:solidFill>
          <a:ln w="9525">
            <a:solidFill>
              <a:srgbClr val="F4B18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TextBox 26">
            <a:extLst>
              <a:ext uri="{FF2B5EF4-FFF2-40B4-BE49-F238E27FC236}">
                <a16:creationId xmlns:a16="http://schemas.microsoft.com/office/drawing/2014/main" id="{2D57E6F0-6EF8-6A84-45D9-8AF94F7F6542}"/>
              </a:ext>
            </a:extLst>
          </p:cNvPr>
          <p:cNvSpPr txBox="1"/>
          <p:nvPr/>
        </p:nvSpPr>
        <p:spPr>
          <a:xfrm>
            <a:off x="8211713" y="3967721"/>
            <a:ext cx="828919" cy="230832"/>
          </a:xfrm>
          <a:prstGeom prst="rect">
            <a:avLst/>
          </a:prstGeom>
          <a:noFill/>
        </p:spPr>
        <p:txBody>
          <a:bodyPr wrap="square" rtlCol="0">
            <a:spAutoFit/>
          </a:bodyPr>
          <a:lstStyle/>
          <a:p>
            <a:r>
              <a:rPr lang="en-US" sz="900" b="1" dirty="0">
                <a:solidFill>
                  <a:schemeClr val="accent2">
                    <a:lumMod val="60000"/>
                    <a:lumOff val="40000"/>
                  </a:schemeClr>
                </a:solidFill>
              </a:rPr>
              <a:t>/tulip</a:t>
            </a:r>
          </a:p>
        </p:txBody>
      </p:sp>
      <p:sp>
        <p:nvSpPr>
          <p:cNvPr id="30" name="TextBox 29">
            <a:extLst>
              <a:ext uri="{FF2B5EF4-FFF2-40B4-BE49-F238E27FC236}">
                <a16:creationId xmlns:a16="http://schemas.microsoft.com/office/drawing/2014/main" id="{07C48E03-97DA-EBD3-AF3D-1105E1D1309C}"/>
              </a:ext>
            </a:extLst>
          </p:cNvPr>
          <p:cNvSpPr txBox="1"/>
          <p:nvPr/>
        </p:nvSpPr>
        <p:spPr>
          <a:xfrm>
            <a:off x="8679285" y="2421179"/>
            <a:ext cx="828919" cy="230832"/>
          </a:xfrm>
          <a:prstGeom prst="rect">
            <a:avLst/>
          </a:prstGeom>
          <a:noFill/>
        </p:spPr>
        <p:txBody>
          <a:bodyPr wrap="square" rtlCol="0">
            <a:spAutoFit/>
          </a:bodyPr>
          <a:lstStyle/>
          <a:p>
            <a:r>
              <a:rPr lang="en-US" sz="900" b="1" dirty="0">
                <a:solidFill>
                  <a:schemeClr val="accent2">
                    <a:lumMod val="60000"/>
                    <a:lumOff val="40000"/>
                  </a:schemeClr>
                </a:solidFill>
              </a:rPr>
              <a:t>variant</a:t>
            </a:r>
          </a:p>
        </p:txBody>
      </p:sp>
      <p:sp>
        <p:nvSpPr>
          <p:cNvPr id="31" name="TextBox 30">
            <a:extLst>
              <a:ext uri="{FF2B5EF4-FFF2-40B4-BE49-F238E27FC236}">
                <a16:creationId xmlns:a16="http://schemas.microsoft.com/office/drawing/2014/main" id="{BE54DE1F-D118-1BD7-1D37-A50E88628219}"/>
              </a:ext>
            </a:extLst>
          </p:cNvPr>
          <p:cNvSpPr txBox="1"/>
          <p:nvPr/>
        </p:nvSpPr>
        <p:spPr>
          <a:xfrm>
            <a:off x="8679285" y="5252095"/>
            <a:ext cx="828919" cy="230832"/>
          </a:xfrm>
          <a:prstGeom prst="rect">
            <a:avLst/>
          </a:prstGeom>
          <a:noFill/>
        </p:spPr>
        <p:txBody>
          <a:bodyPr wrap="square" rtlCol="0">
            <a:spAutoFit/>
          </a:bodyPr>
          <a:lstStyle/>
          <a:p>
            <a:r>
              <a:rPr lang="en-US" sz="900" b="1" dirty="0">
                <a:solidFill>
                  <a:schemeClr val="accent2">
                    <a:lumMod val="60000"/>
                    <a:lumOff val="40000"/>
                  </a:schemeClr>
                </a:solidFill>
              </a:rPr>
              <a:t>variant</a:t>
            </a:r>
          </a:p>
        </p:txBody>
      </p:sp>
      <p:sp>
        <p:nvSpPr>
          <p:cNvPr id="33" name="Rectangle 32">
            <a:extLst>
              <a:ext uri="{FF2B5EF4-FFF2-40B4-BE49-F238E27FC236}">
                <a16:creationId xmlns:a16="http://schemas.microsoft.com/office/drawing/2014/main" id="{CC6C3110-21BE-B9F7-C310-C5312EE264BE}"/>
              </a:ext>
            </a:extLst>
          </p:cNvPr>
          <p:cNvSpPr/>
          <p:nvPr/>
        </p:nvSpPr>
        <p:spPr>
          <a:xfrm>
            <a:off x="8257018" y="378645"/>
            <a:ext cx="910128" cy="597583"/>
          </a:xfrm>
          <a:prstGeom prst="rect">
            <a:avLst/>
          </a:prstGeom>
          <a:solidFill>
            <a:srgbClr val="86C8DA">
              <a:alpha val="30196"/>
            </a:srgbClr>
          </a:solidFill>
          <a:ln w="9525">
            <a:solidFill>
              <a:srgbClr val="86C8DA"/>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TextBox 33">
            <a:extLst>
              <a:ext uri="{FF2B5EF4-FFF2-40B4-BE49-F238E27FC236}">
                <a16:creationId xmlns:a16="http://schemas.microsoft.com/office/drawing/2014/main" id="{7666793D-5731-C967-BA1F-FEE6213DE496}"/>
              </a:ext>
            </a:extLst>
          </p:cNvPr>
          <p:cNvSpPr txBox="1"/>
          <p:nvPr/>
        </p:nvSpPr>
        <p:spPr>
          <a:xfrm>
            <a:off x="8187809" y="163850"/>
            <a:ext cx="1554321" cy="230832"/>
          </a:xfrm>
          <a:prstGeom prst="rect">
            <a:avLst/>
          </a:prstGeom>
          <a:noFill/>
        </p:spPr>
        <p:txBody>
          <a:bodyPr wrap="square" rtlCol="0">
            <a:spAutoFit/>
          </a:bodyPr>
          <a:lstStyle/>
          <a:p>
            <a:r>
              <a:rPr lang="en-US" sz="900" b="1" dirty="0">
                <a:solidFill>
                  <a:srgbClr val="86C8DA"/>
                </a:solidFill>
              </a:rPr>
              <a:t>variant set</a:t>
            </a:r>
          </a:p>
        </p:txBody>
      </p:sp>
      <p:sp>
        <p:nvSpPr>
          <p:cNvPr id="39" name="TextBox 38">
            <a:extLst>
              <a:ext uri="{FF2B5EF4-FFF2-40B4-BE49-F238E27FC236}">
                <a16:creationId xmlns:a16="http://schemas.microsoft.com/office/drawing/2014/main" id="{BA17C152-2110-0667-5415-A73637B2E914}"/>
              </a:ext>
            </a:extLst>
          </p:cNvPr>
          <p:cNvSpPr txBox="1"/>
          <p:nvPr/>
        </p:nvSpPr>
        <p:spPr>
          <a:xfrm>
            <a:off x="2126973" y="1764602"/>
            <a:ext cx="1554321" cy="215444"/>
          </a:xfrm>
          <a:prstGeom prst="rect">
            <a:avLst/>
          </a:prstGeom>
          <a:noFill/>
        </p:spPr>
        <p:txBody>
          <a:bodyPr wrap="square" rtlCol="0">
            <a:spAutoFit/>
          </a:bodyPr>
          <a:lstStyle/>
          <a:p>
            <a:r>
              <a:rPr lang="en-US" sz="800" dirty="0">
                <a:solidFill>
                  <a:srgbClr val="86C8DA"/>
                </a:solidFill>
              </a:rPr>
              <a:t>Default variant</a:t>
            </a:r>
          </a:p>
        </p:txBody>
      </p:sp>
      <p:sp>
        <p:nvSpPr>
          <p:cNvPr id="41" name="TextBox 40">
            <a:extLst>
              <a:ext uri="{FF2B5EF4-FFF2-40B4-BE49-F238E27FC236}">
                <a16:creationId xmlns:a16="http://schemas.microsoft.com/office/drawing/2014/main" id="{FBD06B58-E7CC-0E68-C8EE-37426261DDE6}"/>
              </a:ext>
            </a:extLst>
          </p:cNvPr>
          <p:cNvSpPr txBox="1"/>
          <p:nvPr/>
        </p:nvSpPr>
        <p:spPr>
          <a:xfrm>
            <a:off x="2085078" y="769635"/>
            <a:ext cx="1554321" cy="215444"/>
          </a:xfrm>
          <a:prstGeom prst="rect">
            <a:avLst/>
          </a:prstGeom>
          <a:noFill/>
        </p:spPr>
        <p:txBody>
          <a:bodyPr wrap="square" rtlCol="0">
            <a:spAutoFit/>
          </a:bodyPr>
          <a:lstStyle/>
          <a:p>
            <a:r>
              <a:rPr lang="en-US" sz="800" dirty="0">
                <a:solidFill>
                  <a:srgbClr val="86C8DA"/>
                </a:solidFill>
              </a:rPr>
              <a:t>Set default variant name</a:t>
            </a:r>
          </a:p>
        </p:txBody>
      </p:sp>
      <p:sp>
        <p:nvSpPr>
          <p:cNvPr id="42" name="TextBox 41">
            <a:extLst>
              <a:ext uri="{FF2B5EF4-FFF2-40B4-BE49-F238E27FC236}">
                <a16:creationId xmlns:a16="http://schemas.microsoft.com/office/drawing/2014/main" id="{9DF20095-41B4-5BF9-1DC7-1BA89F45D928}"/>
              </a:ext>
            </a:extLst>
          </p:cNvPr>
          <p:cNvSpPr txBox="1"/>
          <p:nvPr/>
        </p:nvSpPr>
        <p:spPr>
          <a:xfrm>
            <a:off x="2085078" y="909990"/>
            <a:ext cx="1554321" cy="215444"/>
          </a:xfrm>
          <a:prstGeom prst="rect">
            <a:avLst/>
          </a:prstGeom>
          <a:noFill/>
        </p:spPr>
        <p:txBody>
          <a:bodyPr wrap="square" rtlCol="0">
            <a:spAutoFit/>
          </a:bodyPr>
          <a:lstStyle/>
          <a:p>
            <a:r>
              <a:rPr lang="en-US" sz="800" dirty="0">
                <a:solidFill>
                  <a:srgbClr val="86C8DA"/>
                </a:solidFill>
              </a:rPr>
              <a:t>Set variant set name</a:t>
            </a:r>
          </a:p>
        </p:txBody>
      </p:sp>
      <p:cxnSp>
        <p:nvCxnSpPr>
          <p:cNvPr id="47" name="Straight Connector 46">
            <a:extLst>
              <a:ext uri="{FF2B5EF4-FFF2-40B4-BE49-F238E27FC236}">
                <a16:creationId xmlns:a16="http://schemas.microsoft.com/office/drawing/2014/main" id="{BDF66AFD-EFE1-A858-BEE0-6E342A972AB7}"/>
              </a:ext>
            </a:extLst>
          </p:cNvPr>
          <p:cNvCxnSpPr>
            <a:cxnSpLocks/>
          </p:cNvCxnSpPr>
          <p:nvPr/>
        </p:nvCxnSpPr>
        <p:spPr>
          <a:xfrm>
            <a:off x="1844306" y="890730"/>
            <a:ext cx="282667" cy="0"/>
          </a:xfrm>
          <a:prstGeom prst="line">
            <a:avLst/>
          </a:prstGeom>
          <a:noFill/>
          <a:ln w="9525">
            <a:solidFill>
              <a:srgbClr val="86C8DA"/>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a:extLst>
              <a:ext uri="{FF2B5EF4-FFF2-40B4-BE49-F238E27FC236}">
                <a16:creationId xmlns:a16="http://schemas.microsoft.com/office/drawing/2014/main" id="{858BD81E-8B66-4513-1326-14354BE76CD8}"/>
              </a:ext>
            </a:extLst>
          </p:cNvPr>
          <p:cNvCxnSpPr>
            <a:cxnSpLocks/>
          </p:cNvCxnSpPr>
          <p:nvPr/>
        </p:nvCxnSpPr>
        <p:spPr>
          <a:xfrm>
            <a:off x="1844306" y="1013095"/>
            <a:ext cx="282667" cy="0"/>
          </a:xfrm>
          <a:prstGeom prst="line">
            <a:avLst/>
          </a:prstGeom>
          <a:noFill/>
          <a:ln w="9525">
            <a:solidFill>
              <a:srgbClr val="86C8DA"/>
            </a:solidFill>
            <a:prstDash val="sysDash"/>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313881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69A22AE7-D481-07D7-336F-D3FD66288E54}"/>
              </a:ext>
            </a:extLst>
          </p:cNvPr>
          <p:cNvSpPr txBox="1">
            <a:spLocks/>
          </p:cNvSpPr>
          <p:nvPr/>
        </p:nvSpPr>
        <p:spPr>
          <a:xfrm>
            <a:off x="2131644" y="2764666"/>
            <a:ext cx="8394876" cy="32740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USD in Bifrost Series:</a:t>
            </a:r>
          </a:p>
          <a:p>
            <a:pPr marL="0" indent="0">
              <a:buNone/>
            </a:pPr>
            <a:r>
              <a:rPr lang="en-US" sz="2000" dirty="0">
                <a:hlinkClick r:id="rId2"/>
              </a:rPr>
              <a:t>https://youtube.com/playlist?list=PL8hZ6hQCGHMVPTLY8J-yeBE3TD0dEd8Z4</a:t>
            </a:r>
            <a:endParaRPr lang="en-US" sz="2000" dirty="0"/>
          </a:p>
        </p:txBody>
      </p:sp>
    </p:spTree>
    <p:extLst>
      <p:ext uri="{BB962C8B-B14F-4D97-AF65-F5344CB8AC3E}">
        <p14:creationId xmlns:p14="http://schemas.microsoft.com/office/powerpoint/2010/main" val="3968076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422DD905-D6E9-236C-C376-BFD0767B8C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0660" y="391510"/>
            <a:ext cx="8331339" cy="2978847"/>
          </a:xfrm>
          <a:prstGeom prst="rect">
            <a:avLst/>
          </a:prstGeom>
        </p:spPr>
      </p:pic>
      <p:sp>
        <p:nvSpPr>
          <p:cNvPr id="2" name="Subtitle 2">
            <a:extLst>
              <a:ext uri="{FF2B5EF4-FFF2-40B4-BE49-F238E27FC236}">
                <a16:creationId xmlns:a16="http://schemas.microsoft.com/office/drawing/2014/main" id="{507E2D3A-69D9-A079-6D0D-4FF03FBF4D4C}"/>
              </a:ext>
            </a:extLst>
          </p:cNvPr>
          <p:cNvSpPr txBox="1">
            <a:spLocks/>
          </p:cNvSpPr>
          <p:nvPr/>
        </p:nvSpPr>
        <p:spPr>
          <a:xfrm>
            <a:off x="106589" y="122900"/>
            <a:ext cx="2219169"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Variant Set 2: Color Patterns</a:t>
            </a:r>
          </a:p>
        </p:txBody>
      </p:sp>
      <p:pic>
        <p:nvPicPr>
          <p:cNvPr id="5" name="Picture 4">
            <a:extLst>
              <a:ext uri="{FF2B5EF4-FFF2-40B4-BE49-F238E27FC236}">
                <a16:creationId xmlns:a16="http://schemas.microsoft.com/office/drawing/2014/main" id="{3E5762D0-F68A-F02B-3CE1-BFED2D5F8ADD}"/>
              </a:ext>
            </a:extLst>
          </p:cNvPr>
          <p:cNvPicPr>
            <a:picLocks noChangeAspect="1"/>
          </p:cNvPicPr>
          <p:nvPr/>
        </p:nvPicPr>
        <p:blipFill rotWithShape="1">
          <a:blip r:embed="rId3"/>
          <a:srcRect l="2775"/>
          <a:stretch/>
        </p:blipFill>
        <p:spPr>
          <a:xfrm>
            <a:off x="106475" y="405872"/>
            <a:ext cx="3730029" cy="2831324"/>
          </a:xfrm>
          <a:prstGeom prst="rect">
            <a:avLst/>
          </a:prstGeom>
        </p:spPr>
      </p:pic>
      <p:sp>
        <p:nvSpPr>
          <p:cNvPr id="10" name="Rectangle 9">
            <a:extLst>
              <a:ext uri="{FF2B5EF4-FFF2-40B4-BE49-F238E27FC236}">
                <a16:creationId xmlns:a16="http://schemas.microsoft.com/office/drawing/2014/main" id="{B78AAC3F-A1DA-6E26-858C-455C13D01498}"/>
              </a:ext>
            </a:extLst>
          </p:cNvPr>
          <p:cNvSpPr/>
          <p:nvPr/>
        </p:nvSpPr>
        <p:spPr>
          <a:xfrm>
            <a:off x="11023219" y="1175038"/>
            <a:ext cx="978764" cy="1627797"/>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1E1350B0-6F5B-F6CA-B0E6-AF4F4AEE056F}"/>
              </a:ext>
            </a:extLst>
          </p:cNvPr>
          <p:cNvSpPr txBox="1"/>
          <p:nvPr/>
        </p:nvSpPr>
        <p:spPr>
          <a:xfrm>
            <a:off x="10939678" y="930169"/>
            <a:ext cx="1145846" cy="230832"/>
          </a:xfrm>
          <a:prstGeom prst="rect">
            <a:avLst/>
          </a:prstGeom>
          <a:noFill/>
        </p:spPr>
        <p:txBody>
          <a:bodyPr wrap="square" rtlCol="0">
            <a:spAutoFit/>
          </a:bodyPr>
          <a:lstStyle/>
          <a:p>
            <a:r>
              <a:rPr lang="en-US" sz="900" dirty="0">
                <a:solidFill>
                  <a:srgbClr val="D48CBE"/>
                </a:solidFill>
              </a:rPr>
              <a:t>Xform prim “/body”</a:t>
            </a:r>
          </a:p>
        </p:txBody>
      </p:sp>
      <p:sp>
        <p:nvSpPr>
          <p:cNvPr id="12" name="Rectangle 11">
            <a:extLst>
              <a:ext uri="{FF2B5EF4-FFF2-40B4-BE49-F238E27FC236}">
                <a16:creationId xmlns:a16="http://schemas.microsoft.com/office/drawing/2014/main" id="{F5A68A73-12B0-B9B9-B821-DCF9E5215C8E}"/>
              </a:ext>
            </a:extLst>
          </p:cNvPr>
          <p:cNvSpPr/>
          <p:nvPr/>
        </p:nvSpPr>
        <p:spPr>
          <a:xfrm>
            <a:off x="9832128" y="1175038"/>
            <a:ext cx="1001074" cy="1627797"/>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77D57B1C-7F65-859F-CADE-7399628AB763}"/>
              </a:ext>
            </a:extLst>
          </p:cNvPr>
          <p:cNvSpPr txBox="1"/>
          <p:nvPr/>
        </p:nvSpPr>
        <p:spPr>
          <a:xfrm>
            <a:off x="9665347" y="930169"/>
            <a:ext cx="1357872" cy="230832"/>
          </a:xfrm>
          <a:prstGeom prst="rect">
            <a:avLst/>
          </a:prstGeom>
          <a:noFill/>
        </p:spPr>
        <p:txBody>
          <a:bodyPr wrap="square" rtlCol="0">
            <a:spAutoFit/>
          </a:bodyPr>
          <a:lstStyle/>
          <a:p>
            <a:r>
              <a:rPr lang="en-US" sz="900" dirty="0">
                <a:solidFill>
                  <a:srgbClr val="D48CBE"/>
                </a:solidFill>
              </a:rPr>
              <a:t>mesh prim “/polka_dot”</a:t>
            </a:r>
          </a:p>
        </p:txBody>
      </p:sp>
      <p:sp>
        <p:nvSpPr>
          <p:cNvPr id="15" name="Rectangle 14">
            <a:extLst>
              <a:ext uri="{FF2B5EF4-FFF2-40B4-BE49-F238E27FC236}">
                <a16:creationId xmlns:a16="http://schemas.microsoft.com/office/drawing/2014/main" id="{CA84DD73-2437-30C6-8AD7-CB22620D29F7}"/>
              </a:ext>
            </a:extLst>
          </p:cNvPr>
          <p:cNvSpPr/>
          <p:nvPr/>
        </p:nvSpPr>
        <p:spPr>
          <a:xfrm>
            <a:off x="8339356" y="642300"/>
            <a:ext cx="1213830" cy="2307634"/>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a:extLst>
              <a:ext uri="{FF2B5EF4-FFF2-40B4-BE49-F238E27FC236}">
                <a16:creationId xmlns:a16="http://schemas.microsoft.com/office/drawing/2014/main" id="{775D5024-5844-9A82-DB98-55525F03464F}"/>
              </a:ext>
            </a:extLst>
          </p:cNvPr>
          <p:cNvSpPr txBox="1"/>
          <p:nvPr/>
        </p:nvSpPr>
        <p:spPr>
          <a:xfrm>
            <a:off x="8364830" y="401809"/>
            <a:ext cx="1357872" cy="230832"/>
          </a:xfrm>
          <a:prstGeom prst="rect">
            <a:avLst/>
          </a:prstGeom>
          <a:noFill/>
        </p:spPr>
        <p:txBody>
          <a:bodyPr wrap="square" rtlCol="0">
            <a:spAutoFit/>
          </a:bodyPr>
          <a:lstStyle/>
          <a:p>
            <a:r>
              <a:rPr lang="en-US" sz="900" dirty="0">
                <a:solidFill>
                  <a:srgbClr val="D48CBE"/>
                </a:solidFill>
              </a:rPr>
              <a:t>Define USD attribute</a:t>
            </a:r>
          </a:p>
        </p:txBody>
      </p:sp>
      <p:sp>
        <p:nvSpPr>
          <p:cNvPr id="19" name="Rectangle 18">
            <a:extLst>
              <a:ext uri="{FF2B5EF4-FFF2-40B4-BE49-F238E27FC236}">
                <a16:creationId xmlns:a16="http://schemas.microsoft.com/office/drawing/2014/main" id="{F6F0A9B1-F1B7-FB2C-36A4-DE19CD12C069}"/>
              </a:ext>
            </a:extLst>
          </p:cNvPr>
          <p:cNvSpPr/>
          <p:nvPr/>
        </p:nvSpPr>
        <p:spPr>
          <a:xfrm>
            <a:off x="6897737" y="1231720"/>
            <a:ext cx="1187082" cy="1105963"/>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a:extLst>
              <a:ext uri="{FF2B5EF4-FFF2-40B4-BE49-F238E27FC236}">
                <a16:creationId xmlns:a16="http://schemas.microsoft.com/office/drawing/2014/main" id="{23B7A964-EF7A-F0FB-2782-6127F89613C2}"/>
              </a:ext>
            </a:extLst>
          </p:cNvPr>
          <p:cNvSpPr txBox="1"/>
          <p:nvPr/>
        </p:nvSpPr>
        <p:spPr>
          <a:xfrm>
            <a:off x="6811259" y="2337683"/>
            <a:ext cx="1415936" cy="784830"/>
          </a:xfrm>
          <a:prstGeom prst="rect">
            <a:avLst/>
          </a:prstGeom>
          <a:noFill/>
        </p:spPr>
        <p:txBody>
          <a:bodyPr wrap="square" rtlCol="0">
            <a:spAutoFit/>
          </a:bodyPr>
          <a:lstStyle/>
          <a:p>
            <a:r>
              <a:rPr lang="en-US" sz="900" dirty="0">
                <a:solidFill>
                  <a:srgbClr val="D48CBE"/>
                </a:solidFill>
              </a:rPr>
              <a:t>This compound generates a polka dot pattern. The output is a float3 array, each value representing a vertex color</a:t>
            </a:r>
          </a:p>
        </p:txBody>
      </p:sp>
      <p:sp>
        <p:nvSpPr>
          <p:cNvPr id="23" name="Rectangle 22">
            <a:extLst>
              <a:ext uri="{FF2B5EF4-FFF2-40B4-BE49-F238E27FC236}">
                <a16:creationId xmlns:a16="http://schemas.microsoft.com/office/drawing/2014/main" id="{D77082DB-EBFD-9483-8449-9759F041C713}"/>
              </a:ext>
            </a:extLst>
          </p:cNvPr>
          <p:cNvSpPr/>
          <p:nvPr/>
        </p:nvSpPr>
        <p:spPr>
          <a:xfrm>
            <a:off x="5294264" y="1398697"/>
            <a:ext cx="1187082" cy="1404138"/>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a:extLst>
              <a:ext uri="{FF2B5EF4-FFF2-40B4-BE49-F238E27FC236}">
                <a16:creationId xmlns:a16="http://schemas.microsoft.com/office/drawing/2014/main" id="{3A130AEF-7ED5-EBCD-3175-3C652EFB698A}"/>
              </a:ext>
            </a:extLst>
          </p:cNvPr>
          <p:cNvSpPr txBox="1"/>
          <p:nvPr/>
        </p:nvSpPr>
        <p:spPr>
          <a:xfrm>
            <a:off x="5331670" y="1160022"/>
            <a:ext cx="1357872" cy="230832"/>
          </a:xfrm>
          <a:prstGeom prst="rect">
            <a:avLst/>
          </a:prstGeom>
          <a:noFill/>
        </p:spPr>
        <p:txBody>
          <a:bodyPr wrap="square" rtlCol="0">
            <a:spAutoFit/>
          </a:bodyPr>
          <a:lstStyle/>
          <a:p>
            <a:r>
              <a:rPr lang="en-US" sz="900" dirty="0">
                <a:solidFill>
                  <a:srgbClr val="D48CBE"/>
                </a:solidFill>
              </a:rPr>
              <a:t>Get mesh structure</a:t>
            </a:r>
          </a:p>
        </p:txBody>
      </p:sp>
      <p:sp>
        <p:nvSpPr>
          <p:cNvPr id="26" name="Rectangle 25">
            <a:extLst>
              <a:ext uri="{FF2B5EF4-FFF2-40B4-BE49-F238E27FC236}">
                <a16:creationId xmlns:a16="http://schemas.microsoft.com/office/drawing/2014/main" id="{10FBF097-B511-3235-4999-F7660BD8253C}"/>
              </a:ext>
            </a:extLst>
          </p:cNvPr>
          <p:cNvSpPr/>
          <p:nvPr/>
        </p:nvSpPr>
        <p:spPr>
          <a:xfrm>
            <a:off x="3995530" y="1804069"/>
            <a:ext cx="1108717" cy="998766"/>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TextBox 26">
            <a:extLst>
              <a:ext uri="{FF2B5EF4-FFF2-40B4-BE49-F238E27FC236}">
                <a16:creationId xmlns:a16="http://schemas.microsoft.com/office/drawing/2014/main" id="{89EFA18C-AF8D-4C65-5C4A-A93FF9D2311B}"/>
              </a:ext>
            </a:extLst>
          </p:cNvPr>
          <p:cNvSpPr txBox="1"/>
          <p:nvPr/>
        </p:nvSpPr>
        <p:spPr>
          <a:xfrm>
            <a:off x="3912235" y="1434737"/>
            <a:ext cx="1357872" cy="369332"/>
          </a:xfrm>
          <a:prstGeom prst="rect">
            <a:avLst/>
          </a:prstGeom>
          <a:noFill/>
        </p:spPr>
        <p:txBody>
          <a:bodyPr wrap="square" rtlCol="0">
            <a:spAutoFit/>
          </a:bodyPr>
          <a:lstStyle/>
          <a:p>
            <a:r>
              <a:rPr lang="en-US" sz="900" dirty="0">
                <a:solidFill>
                  <a:srgbClr val="D48CBE"/>
                </a:solidFill>
              </a:rPr>
              <a:t>Mesh geometry of the monster body</a:t>
            </a:r>
          </a:p>
        </p:txBody>
      </p:sp>
      <p:pic>
        <p:nvPicPr>
          <p:cNvPr id="31" name="Picture 30">
            <a:extLst>
              <a:ext uri="{FF2B5EF4-FFF2-40B4-BE49-F238E27FC236}">
                <a16:creationId xmlns:a16="http://schemas.microsoft.com/office/drawing/2014/main" id="{F60E889B-CEDB-806B-7B9A-C14819BFD2EC}"/>
              </a:ext>
            </a:extLst>
          </p:cNvPr>
          <p:cNvPicPr>
            <a:picLocks noChangeAspect="1"/>
          </p:cNvPicPr>
          <p:nvPr/>
        </p:nvPicPr>
        <p:blipFill>
          <a:blip r:embed="rId4"/>
          <a:stretch>
            <a:fillRect/>
          </a:stretch>
        </p:blipFill>
        <p:spPr>
          <a:xfrm>
            <a:off x="7942163" y="3205426"/>
            <a:ext cx="2008215" cy="3451773"/>
          </a:xfrm>
          <a:prstGeom prst="rect">
            <a:avLst/>
          </a:prstGeom>
        </p:spPr>
      </p:pic>
      <p:cxnSp>
        <p:nvCxnSpPr>
          <p:cNvPr id="33" name="Straight Arrow Connector 32">
            <a:extLst>
              <a:ext uri="{FF2B5EF4-FFF2-40B4-BE49-F238E27FC236}">
                <a16:creationId xmlns:a16="http://schemas.microsoft.com/office/drawing/2014/main" id="{04243FE3-52A6-7373-BDDD-D586F10B1489}"/>
              </a:ext>
            </a:extLst>
          </p:cNvPr>
          <p:cNvCxnSpPr>
            <a:stCxn id="15" idx="2"/>
            <a:endCxn id="31" idx="0"/>
          </p:cNvCxnSpPr>
          <p:nvPr/>
        </p:nvCxnSpPr>
        <p:spPr>
          <a:xfrm>
            <a:off x="8946271" y="2949934"/>
            <a:ext cx="0" cy="255492"/>
          </a:xfrm>
          <a:prstGeom prst="straightConnector1">
            <a:avLst/>
          </a:prstGeom>
          <a:ln w="9525">
            <a:solidFill>
              <a:srgbClr val="D48CBE"/>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772C8B43-00D8-50B0-C13D-E493412F03D9}"/>
              </a:ext>
            </a:extLst>
          </p:cNvPr>
          <p:cNvSpPr/>
          <p:nvPr/>
        </p:nvSpPr>
        <p:spPr>
          <a:xfrm flipV="1">
            <a:off x="8005303" y="3699138"/>
            <a:ext cx="1909973" cy="204551"/>
          </a:xfrm>
          <a:prstGeom prst="rect">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sp>
        <p:nvSpPr>
          <p:cNvPr id="41" name="Rectangle 40">
            <a:extLst>
              <a:ext uri="{FF2B5EF4-FFF2-40B4-BE49-F238E27FC236}">
                <a16:creationId xmlns:a16="http://schemas.microsoft.com/office/drawing/2014/main" id="{7464FB27-86C5-57E2-83B8-78621486BF6B}"/>
              </a:ext>
            </a:extLst>
          </p:cNvPr>
          <p:cNvSpPr/>
          <p:nvPr/>
        </p:nvSpPr>
        <p:spPr>
          <a:xfrm flipV="1">
            <a:off x="8005303" y="4354894"/>
            <a:ext cx="1909973" cy="447693"/>
          </a:xfrm>
          <a:prstGeom prst="rect">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sp>
        <p:nvSpPr>
          <p:cNvPr id="42" name="Rectangle 41">
            <a:extLst>
              <a:ext uri="{FF2B5EF4-FFF2-40B4-BE49-F238E27FC236}">
                <a16:creationId xmlns:a16="http://schemas.microsoft.com/office/drawing/2014/main" id="{8DF8FE85-1AB8-20D1-3255-99E2A79C5D0B}"/>
              </a:ext>
            </a:extLst>
          </p:cNvPr>
          <p:cNvSpPr/>
          <p:nvPr/>
        </p:nvSpPr>
        <p:spPr>
          <a:xfrm flipV="1">
            <a:off x="8005303" y="6215699"/>
            <a:ext cx="1909973" cy="388171"/>
          </a:xfrm>
          <a:prstGeom prst="rect">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sp>
        <p:nvSpPr>
          <p:cNvPr id="43" name="TextBox 42">
            <a:extLst>
              <a:ext uri="{FF2B5EF4-FFF2-40B4-BE49-F238E27FC236}">
                <a16:creationId xmlns:a16="http://schemas.microsoft.com/office/drawing/2014/main" id="{9981911D-9139-E460-35EE-2E9A5E1B24FF}"/>
              </a:ext>
            </a:extLst>
          </p:cNvPr>
          <p:cNvSpPr txBox="1"/>
          <p:nvPr/>
        </p:nvSpPr>
        <p:spPr>
          <a:xfrm>
            <a:off x="6406742" y="3614487"/>
            <a:ext cx="1297284" cy="369332"/>
          </a:xfrm>
          <a:prstGeom prst="rect">
            <a:avLst/>
          </a:prstGeom>
          <a:noFill/>
        </p:spPr>
        <p:txBody>
          <a:bodyPr wrap="square" rtlCol="0">
            <a:spAutoFit/>
          </a:bodyPr>
          <a:lstStyle/>
          <a:p>
            <a:pPr algn="r"/>
            <a:r>
              <a:rPr lang="en-US" sz="900" dirty="0">
                <a:solidFill>
                  <a:srgbClr val="9C6296"/>
                </a:solidFill>
              </a:rPr>
              <a:t>Set the attribute name to “displayColor” </a:t>
            </a:r>
          </a:p>
        </p:txBody>
      </p:sp>
      <p:sp>
        <p:nvSpPr>
          <p:cNvPr id="45" name="TextBox 44">
            <a:extLst>
              <a:ext uri="{FF2B5EF4-FFF2-40B4-BE49-F238E27FC236}">
                <a16:creationId xmlns:a16="http://schemas.microsoft.com/office/drawing/2014/main" id="{7CA1D14A-BEB0-F990-816E-D6B86806BBEE}"/>
              </a:ext>
            </a:extLst>
          </p:cNvPr>
          <p:cNvSpPr txBox="1"/>
          <p:nvPr/>
        </p:nvSpPr>
        <p:spPr>
          <a:xfrm>
            <a:off x="6425352" y="4294756"/>
            <a:ext cx="1297284" cy="507831"/>
          </a:xfrm>
          <a:prstGeom prst="rect">
            <a:avLst/>
          </a:prstGeom>
          <a:noFill/>
        </p:spPr>
        <p:txBody>
          <a:bodyPr wrap="square" rtlCol="0">
            <a:spAutoFit/>
          </a:bodyPr>
          <a:lstStyle/>
          <a:p>
            <a:pPr algn="r"/>
            <a:r>
              <a:rPr lang="en-US" sz="900" dirty="0">
                <a:solidFill>
                  <a:srgbClr val="9C6296"/>
                </a:solidFill>
              </a:rPr>
              <a:t>Select the type “Color3fArray” and check “Enable Value”</a:t>
            </a:r>
          </a:p>
        </p:txBody>
      </p:sp>
      <p:sp>
        <p:nvSpPr>
          <p:cNvPr id="46" name="TextBox 45">
            <a:extLst>
              <a:ext uri="{FF2B5EF4-FFF2-40B4-BE49-F238E27FC236}">
                <a16:creationId xmlns:a16="http://schemas.microsoft.com/office/drawing/2014/main" id="{CDB4D1E7-75F7-7F76-0354-60E83E6C36DF}"/>
              </a:ext>
            </a:extLst>
          </p:cNvPr>
          <p:cNvSpPr txBox="1"/>
          <p:nvPr/>
        </p:nvSpPr>
        <p:spPr>
          <a:xfrm>
            <a:off x="6319661" y="6155868"/>
            <a:ext cx="1402975" cy="507831"/>
          </a:xfrm>
          <a:prstGeom prst="rect">
            <a:avLst/>
          </a:prstGeom>
          <a:noFill/>
        </p:spPr>
        <p:txBody>
          <a:bodyPr wrap="square" rtlCol="0">
            <a:spAutoFit/>
          </a:bodyPr>
          <a:lstStyle/>
          <a:p>
            <a:pPr algn="r"/>
            <a:r>
              <a:rPr lang="en-US" sz="900" dirty="0">
                <a:solidFill>
                  <a:srgbClr val="9C6296"/>
                </a:solidFill>
              </a:rPr>
              <a:t>Check “Enable Primvar” and set the Interpolation to “PrimVarVertex”</a:t>
            </a:r>
          </a:p>
        </p:txBody>
      </p:sp>
      <p:cxnSp>
        <p:nvCxnSpPr>
          <p:cNvPr id="47" name="Straight Connector 46">
            <a:extLst>
              <a:ext uri="{FF2B5EF4-FFF2-40B4-BE49-F238E27FC236}">
                <a16:creationId xmlns:a16="http://schemas.microsoft.com/office/drawing/2014/main" id="{21215456-5CEC-F637-DBFD-933AAA26CADC}"/>
              </a:ext>
            </a:extLst>
          </p:cNvPr>
          <p:cNvCxnSpPr>
            <a:cxnSpLocks/>
          </p:cNvCxnSpPr>
          <p:nvPr/>
        </p:nvCxnSpPr>
        <p:spPr>
          <a:xfrm>
            <a:off x="7722636" y="3800907"/>
            <a:ext cx="282667" cy="0"/>
          </a:xfrm>
          <a:prstGeom prst="line">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a:extLst>
              <a:ext uri="{FF2B5EF4-FFF2-40B4-BE49-F238E27FC236}">
                <a16:creationId xmlns:a16="http://schemas.microsoft.com/office/drawing/2014/main" id="{A6602D20-E09E-6242-711E-5A608B9B9693}"/>
              </a:ext>
            </a:extLst>
          </p:cNvPr>
          <p:cNvCxnSpPr>
            <a:cxnSpLocks/>
          </p:cNvCxnSpPr>
          <p:nvPr/>
        </p:nvCxnSpPr>
        <p:spPr>
          <a:xfrm>
            <a:off x="7722636" y="4578924"/>
            <a:ext cx="282667" cy="0"/>
          </a:xfrm>
          <a:prstGeom prst="line">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49" name="Straight Connector 48">
            <a:extLst>
              <a:ext uri="{FF2B5EF4-FFF2-40B4-BE49-F238E27FC236}">
                <a16:creationId xmlns:a16="http://schemas.microsoft.com/office/drawing/2014/main" id="{71C811F9-2388-E3B5-B798-02C1BED417F3}"/>
              </a:ext>
            </a:extLst>
          </p:cNvPr>
          <p:cNvCxnSpPr>
            <a:cxnSpLocks/>
          </p:cNvCxnSpPr>
          <p:nvPr/>
        </p:nvCxnSpPr>
        <p:spPr>
          <a:xfrm>
            <a:off x="7722636" y="6409783"/>
            <a:ext cx="282667" cy="0"/>
          </a:xfrm>
          <a:prstGeom prst="line">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50" name="TextBox 49">
            <a:extLst>
              <a:ext uri="{FF2B5EF4-FFF2-40B4-BE49-F238E27FC236}">
                <a16:creationId xmlns:a16="http://schemas.microsoft.com/office/drawing/2014/main" id="{54522F50-6B79-9BE0-9C78-C9130E8215FC}"/>
              </a:ext>
            </a:extLst>
          </p:cNvPr>
          <p:cNvSpPr txBox="1"/>
          <p:nvPr/>
        </p:nvSpPr>
        <p:spPr>
          <a:xfrm>
            <a:off x="9978416" y="5782879"/>
            <a:ext cx="1825721" cy="923330"/>
          </a:xfrm>
          <a:prstGeom prst="rect">
            <a:avLst/>
          </a:prstGeom>
          <a:noFill/>
        </p:spPr>
        <p:txBody>
          <a:bodyPr wrap="square" rtlCol="0">
            <a:spAutoFit/>
          </a:bodyPr>
          <a:lstStyle/>
          <a:p>
            <a:r>
              <a:rPr lang="en-US" sz="900" dirty="0">
                <a:solidFill>
                  <a:srgbClr val="9C6296"/>
                </a:solidFill>
              </a:rPr>
              <a:t>Enabling Primvar allows one to associate an attribute with the geometric primitives, in this case, the vertices of the mesh. This way the value of the attribute can vary over the surface or volume.</a:t>
            </a:r>
          </a:p>
        </p:txBody>
      </p:sp>
      <p:pic>
        <p:nvPicPr>
          <p:cNvPr id="52" name="Picture 51">
            <a:extLst>
              <a:ext uri="{FF2B5EF4-FFF2-40B4-BE49-F238E27FC236}">
                <a16:creationId xmlns:a16="http://schemas.microsoft.com/office/drawing/2014/main" id="{4FAD4AF8-DD9D-63B3-1004-EEE2B0F9DACA}"/>
              </a:ext>
            </a:extLst>
          </p:cNvPr>
          <p:cNvPicPr>
            <a:picLocks noChangeAspect="1"/>
          </p:cNvPicPr>
          <p:nvPr/>
        </p:nvPicPr>
        <p:blipFill>
          <a:blip r:embed="rId5"/>
          <a:stretch>
            <a:fillRect/>
          </a:stretch>
        </p:blipFill>
        <p:spPr>
          <a:xfrm>
            <a:off x="1115750" y="3909409"/>
            <a:ext cx="1798957" cy="2246459"/>
          </a:xfrm>
          <a:prstGeom prst="rect">
            <a:avLst/>
          </a:prstGeom>
        </p:spPr>
      </p:pic>
    </p:spTree>
    <p:extLst>
      <p:ext uri="{BB962C8B-B14F-4D97-AF65-F5344CB8AC3E}">
        <p14:creationId xmlns:p14="http://schemas.microsoft.com/office/powerpoint/2010/main" val="8349056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omputer&#10;&#10;Description automatically generated with medium confidence">
            <a:extLst>
              <a:ext uri="{FF2B5EF4-FFF2-40B4-BE49-F238E27FC236}">
                <a16:creationId xmlns:a16="http://schemas.microsoft.com/office/drawing/2014/main" id="{77B64DF5-0554-0283-9BEA-6D6E5D0219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8672" y="174478"/>
            <a:ext cx="8363328" cy="6520494"/>
          </a:xfrm>
          <a:prstGeom prst="rect">
            <a:avLst/>
          </a:prstGeom>
        </p:spPr>
      </p:pic>
      <p:sp>
        <p:nvSpPr>
          <p:cNvPr id="2" name="Subtitle 2">
            <a:extLst>
              <a:ext uri="{FF2B5EF4-FFF2-40B4-BE49-F238E27FC236}">
                <a16:creationId xmlns:a16="http://schemas.microsoft.com/office/drawing/2014/main" id="{507E2D3A-69D9-A079-6D0D-4FF03FBF4D4C}"/>
              </a:ext>
            </a:extLst>
          </p:cNvPr>
          <p:cNvSpPr txBox="1">
            <a:spLocks/>
          </p:cNvSpPr>
          <p:nvPr/>
        </p:nvSpPr>
        <p:spPr>
          <a:xfrm>
            <a:off x="106589" y="122900"/>
            <a:ext cx="2219169"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Variant Set 2: Color Patterns</a:t>
            </a:r>
          </a:p>
        </p:txBody>
      </p:sp>
      <p:pic>
        <p:nvPicPr>
          <p:cNvPr id="5" name="Picture 4">
            <a:extLst>
              <a:ext uri="{FF2B5EF4-FFF2-40B4-BE49-F238E27FC236}">
                <a16:creationId xmlns:a16="http://schemas.microsoft.com/office/drawing/2014/main" id="{3E5762D0-F68A-F02B-3CE1-BFED2D5F8ADD}"/>
              </a:ext>
            </a:extLst>
          </p:cNvPr>
          <p:cNvPicPr>
            <a:picLocks noChangeAspect="1"/>
          </p:cNvPicPr>
          <p:nvPr/>
        </p:nvPicPr>
        <p:blipFill rotWithShape="1">
          <a:blip r:embed="rId3"/>
          <a:srcRect l="2555"/>
          <a:stretch/>
        </p:blipFill>
        <p:spPr>
          <a:xfrm>
            <a:off x="90224" y="401809"/>
            <a:ext cx="3738448" cy="2831324"/>
          </a:xfrm>
          <a:prstGeom prst="rect">
            <a:avLst/>
          </a:prstGeom>
        </p:spPr>
      </p:pic>
      <p:sp>
        <p:nvSpPr>
          <p:cNvPr id="7" name="Rectangle 6">
            <a:extLst>
              <a:ext uri="{FF2B5EF4-FFF2-40B4-BE49-F238E27FC236}">
                <a16:creationId xmlns:a16="http://schemas.microsoft.com/office/drawing/2014/main" id="{64248F06-0CCF-E0C8-C06B-4745B00C9222}"/>
              </a:ext>
            </a:extLst>
          </p:cNvPr>
          <p:cNvSpPr/>
          <p:nvPr/>
        </p:nvSpPr>
        <p:spPr>
          <a:xfrm>
            <a:off x="9420954" y="401809"/>
            <a:ext cx="1104407" cy="792550"/>
          </a:xfrm>
          <a:prstGeom prst="rect">
            <a:avLst/>
          </a:prstGeom>
          <a:ln w="9525">
            <a:solidFill>
              <a:schemeClr val="bg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CDFE0FDE-5968-A354-099D-CDC1C151629E}"/>
              </a:ext>
            </a:extLst>
          </p:cNvPr>
          <p:cNvSpPr txBox="1"/>
          <p:nvPr/>
        </p:nvSpPr>
        <p:spPr>
          <a:xfrm>
            <a:off x="9365546" y="170977"/>
            <a:ext cx="1362350" cy="230832"/>
          </a:xfrm>
          <a:prstGeom prst="rect">
            <a:avLst/>
          </a:prstGeom>
          <a:noFill/>
        </p:spPr>
        <p:txBody>
          <a:bodyPr wrap="square" rtlCol="0">
            <a:spAutoFit/>
          </a:bodyPr>
          <a:lstStyle/>
          <a:p>
            <a:r>
              <a:rPr lang="en-US" sz="900" dirty="0">
                <a:solidFill>
                  <a:schemeClr val="bg1"/>
                </a:solidFill>
              </a:rPr>
              <a:t>Define USD variant set</a:t>
            </a:r>
          </a:p>
        </p:txBody>
      </p:sp>
      <p:sp>
        <p:nvSpPr>
          <p:cNvPr id="16" name="Rectangle 15">
            <a:extLst>
              <a:ext uri="{FF2B5EF4-FFF2-40B4-BE49-F238E27FC236}">
                <a16:creationId xmlns:a16="http://schemas.microsoft.com/office/drawing/2014/main" id="{12F55C77-4C62-A85D-9886-134110D8FD5A}"/>
              </a:ext>
            </a:extLst>
          </p:cNvPr>
          <p:cNvSpPr/>
          <p:nvPr/>
        </p:nvSpPr>
        <p:spPr>
          <a:xfrm>
            <a:off x="6610981" y="1466282"/>
            <a:ext cx="3821129" cy="1451847"/>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a:extLst>
              <a:ext uri="{FF2B5EF4-FFF2-40B4-BE49-F238E27FC236}">
                <a16:creationId xmlns:a16="http://schemas.microsoft.com/office/drawing/2014/main" id="{E5621020-A7AC-12CA-7916-76E433AE01C6}"/>
              </a:ext>
            </a:extLst>
          </p:cNvPr>
          <p:cNvSpPr txBox="1"/>
          <p:nvPr/>
        </p:nvSpPr>
        <p:spPr>
          <a:xfrm>
            <a:off x="9196091" y="1246509"/>
            <a:ext cx="1701259" cy="230832"/>
          </a:xfrm>
          <a:prstGeom prst="rect">
            <a:avLst/>
          </a:prstGeom>
          <a:noFill/>
        </p:spPr>
        <p:txBody>
          <a:bodyPr wrap="square" rtlCol="0">
            <a:spAutoFit/>
          </a:bodyPr>
          <a:lstStyle/>
          <a:p>
            <a:r>
              <a:rPr lang="en-US" sz="900" dirty="0">
                <a:solidFill>
                  <a:srgbClr val="D48CBE"/>
                </a:solidFill>
              </a:rPr>
              <a:t>Define prim “/polka_dot”</a:t>
            </a:r>
          </a:p>
        </p:txBody>
      </p:sp>
      <p:sp>
        <p:nvSpPr>
          <p:cNvPr id="20" name="Rectangle 19">
            <a:extLst>
              <a:ext uri="{FF2B5EF4-FFF2-40B4-BE49-F238E27FC236}">
                <a16:creationId xmlns:a16="http://schemas.microsoft.com/office/drawing/2014/main" id="{B503C470-4CA2-2F0E-CC9B-EBC3AD6404A3}"/>
              </a:ext>
            </a:extLst>
          </p:cNvPr>
          <p:cNvSpPr/>
          <p:nvPr/>
        </p:nvSpPr>
        <p:spPr>
          <a:xfrm>
            <a:off x="6610981" y="3190052"/>
            <a:ext cx="3821129" cy="1451847"/>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ectangle 20">
            <a:extLst>
              <a:ext uri="{FF2B5EF4-FFF2-40B4-BE49-F238E27FC236}">
                <a16:creationId xmlns:a16="http://schemas.microsoft.com/office/drawing/2014/main" id="{C4BD8575-11D7-AD4A-1B8A-55017CB57A93}"/>
              </a:ext>
            </a:extLst>
          </p:cNvPr>
          <p:cNvSpPr/>
          <p:nvPr/>
        </p:nvSpPr>
        <p:spPr>
          <a:xfrm>
            <a:off x="6610981" y="4898505"/>
            <a:ext cx="3821129" cy="1598945"/>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TextBox 23">
            <a:extLst>
              <a:ext uri="{FF2B5EF4-FFF2-40B4-BE49-F238E27FC236}">
                <a16:creationId xmlns:a16="http://schemas.microsoft.com/office/drawing/2014/main" id="{0E0D0552-D55E-9797-131D-50E49715279E}"/>
              </a:ext>
            </a:extLst>
          </p:cNvPr>
          <p:cNvSpPr txBox="1"/>
          <p:nvPr/>
        </p:nvSpPr>
        <p:spPr>
          <a:xfrm>
            <a:off x="9235848" y="2984694"/>
            <a:ext cx="1701259" cy="230832"/>
          </a:xfrm>
          <a:prstGeom prst="rect">
            <a:avLst/>
          </a:prstGeom>
          <a:noFill/>
        </p:spPr>
        <p:txBody>
          <a:bodyPr wrap="square" rtlCol="0">
            <a:spAutoFit/>
          </a:bodyPr>
          <a:lstStyle/>
          <a:p>
            <a:r>
              <a:rPr lang="en-US" sz="900" dirty="0">
                <a:solidFill>
                  <a:srgbClr val="D48CBE"/>
                </a:solidFill>
              </a:rPr>
              <a:t>Define prim “/gradient”</a:t>
            </a:r>
          </a:p>
        </p:txBody>
      </p:sp>
      <p:sp>
        <p:nvSpPr>
          <p:cNvPr id="30" name="TextBox 29">
            <a:extLst>
              <a:ext uri="{FF2B5EF4-FFF2-40B4-BE49-F238E27FC236}">
                <a16:creationId xmlns:a16="http://schemas.microsoft.com/office/drawing/2014/main" id="{2D6C9EEE-8A08-3284-5F4A-6AE3B97E4374}"/>
              </a:ext>
            </a:extLst>
          </p:cNvPr>
          <p:cNvSpPr txBox="1"/>
          <p:nvPr/>
        </p:nvSpPr>
        <p:spPr>
          <a:xfrm>
            <a:off x="9359181" y="4687791"/>
            <a:ext cx="1701259" cy="230832"/>
          </a:xfrm>
          <a:prstGeom prst="rect">
            <a:avLst/>
          </a:prstGeom>
          <a:noFill/>
        </p:spPr>
        <p:txBody>
          <a:bodyPr wrap="square" rtlCol="0">
            <a:spAutoFit/>
          </a:bodyPr>
          <a:lstStyle/>
          <a:p>
            <a:r>
              <a:rPr lang="en-US" sz="900" dirty="0">
                <a:solidFill>
                  <a:srgbClr val="D48CBE"/>
                </a:solidFill>
              </a:rPr>
              <a:t>Define prim “/noise”</a:t>
            </a:r>
          </a:p>
        </p:txBody>
      </p:sp>
      <p:sp>
        <p:nvSpPr>
          <p:cNvPr id="32" name="Rectangle 31">
            <a:extLst>
              <a:ext uri="{FF2B5EF4-FFF2-40B4-BE49-F238E27FC236}">
                <a16:creationId xmlns:a16="http://schemas.microsoft.com/office/drawing/2014/main" id="{A981DFC3-6520-9712-F839-92A923CF1ED8}"/>
              </a:ext>
            </a:extLst>
          </p:cNvPr>
          <p:cNvSpPr/>
          <p:nvPr/>
        </p:nvSpPr>
        <p:spPr>
          <a:xfrm>
            <a:off x="6698975" y="1618531"/>
            <a:ext cx="1029693" cy="100539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a:extLst>
              <a:ext uri="{FF2B5EF4-FFF2-40B4-BE49-F238E27FC236}">
                <a16:creationId xmlns:a16="http://schemas.microsoft.com/office/drawing/2014/main" id="{25873D2B-E5FD-2AB3-665D-72679EC1D8A1}"/>
              </a:ext>
            </a:extLst>
          </p:cNvPr>
          <p:cNvSpPr/>
          <p:nvPr/>
        </p:nvSpPr>
        <p:spPr>
          <a:xfrm>
            <a:off x="6698975" y="3429001"/>
            <a:ext cx="1029693" cy="936266"/>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a:extLst>
              <a:ext uri="{FF2B5EF4-FFF2-40B4-BE49-F238E27FC236}">
                <a16:creationId xmlns:a16="http://schemas.microsoft.com/office/drawing/2014/main" id="{07CA01C7-D28A-BEE9-36E0-258D2686EB03}"/>
              </a:ext>
            </a:extLst>
          </p:cNvPr>
          <p:cNvSpPr/>
          <p:nvPr/>
        </p:nvSpPr>
        <p:spPr>
          <a:xfrm>
            <a:off x="6698975" y="5194807"/>
            <a:ext cx="1029693" cy="983356"/>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TextBox 35">
            <a:extLst>
              <a:ext uri="{FF2B5EF4-FFF2-40B4-BE49-F238E27FC236}">
                <a16:creationId xmlns:a16="http://schemas.microsoft.com/office/drawing/2014/main" id="{BFBF5642-D500-4921-1763-5D5F7FC1794A}"/>
              </a:ext>
            </a:extLst>
          </p:cNvPr>
          <p:cNvSpPr txBox="1"/>
          <p:nvPr/>
        </p:nvSpPr>
        <p:spPr>
          <a:xfrm>
            <a:off x="6579669" y="2612001"/>
            <a:ext cx="1941876" cy="215444"/>
          </a:xfrm>
          <a:prstGeom prst="rect">
            <a:avLst/>
          </a:prstGeom>
          <a:noFill/>
        </p:spPr>
        <p:txBody>
          <a:bodyPr wrap="square" rtlCol="0">
            <a:spAutoFit/>
          </a:bodyPr>
          <a:lstStyle/>
          <a:p>
            <a:r>
              <a:rPr lang="en-US" sz="800" dirty="0">
                <a:solidFill>
                  <a:schemeClr val="accent5">
                    <a:lumMod val="60000"/>
                    <a:lumOff val="40000"/>
                  </a:schemeClr>
                </a:solidFill>
              </a:rPr>
              <a:t>Color values for “/polka_dot”</a:t>
            </a:r>
          </a:p>
        </p:txBody>
      </p:sp>
      <p:sp>
        <p:nvSpPr>
          <p:cNvPr id="37" name="TextBox 36">
            <a:extLst>
              <a:ext uri="{FF2B5EF4-FFF2-40B4-BE49-F238E27FC236}">
                <a16:creationId xmlns:a16="http://schemas.microsoft.com/office/drawing/2014/main" id="{BFF98B96-0B59-3E25-9F79-48F16672E4BC}"/>
              </a:ext>
            </a:extLst>
          </p:cNvPr>
          <p:cNvSpPr txBox="1"/>
          <p:nvPr/>
        </p:nvSpPr>
        <p:spPr>
          <a:xfrm>
            <a:off x="6579669" y="4375698"/>
            <a:ext cx="1941876" cy="215444"/>
          </a:xfrm>
          <a:prstGeom prst="rect">
            <a:avLst/>
          </a:prstGeom>
          <a:noFill/>
        </p:spPr>
        <p:txBody>
          <a:bodyPr wrap="square" rtlCol="0">
            <a:spAutoFit/>
          </a:bodyPr>
          <a:lstStyle/>
          <a:p>
            <a:r>
              <a:rPr lang="en-US" sz="800" dirty="0">
                <a:solidFill>
                  <a:schemeClr val="accent5">
                    <a:lumMod val="60000"/>
                    <a:lumOff val="40000"/>
                  </a:schemeClr>
                </a:solidFill>
              </a:rPr>
              <a:t>Color values for “gradient”</a:t>
            </a:r>
          </a:p>
        </p:txBody>
      </p:sp>
      <p:sp>
        <p:nvSpPr>
          <p:cNvPr id="38" name="TextBox 37">
            <a:extLst>
              <a:ext uri="{FF2B5EF4-FFF2-40B4-BE49-F238E27FC236}">
                <a16:creationId xmlns:a16="http://schemas.microsoft.com/office/drawing/2014/main" id="{42D56FB8-0FCC-2662-DB2E-ABE8E3C2594F}"/>
              </a:ext>
            </a:extLst>
          </p:cNvPr>
          <p:cNvSpPr txBox="1"/>
          <p:nvPr/>
        </p:nvSpPr>
        <p:spPr>
          <a:xfrm>
            <a:off x="6579669" y="6173433"/>
            <a:ext cx="1941876" cy="215444"/>
          </a:xfrm>
          <a:prstGeom prst="rect">
            <a:avLst/>
          </a:prstGeom>
          <a:noFill/>
        </p:spPr>
        <p:txBody>
          <a:bodyPr wrap="square" rtlCol="0">
            <a:spAutoFit/>
          </a:bodyPr>
          <a:lstStyle/>
          <a:p>
            <a:r>
              <a:rPr lang="en-US" sz="800" dirty="0">
                <a:solidFill>
                  <a:schemeClr val="accent5">
                    <a:lumMod val="60000"/>
                    <a:lumOff val="40000"/>
                  </a:schemeClr>
                </a:solidFill>
              </a:rPr>
              <a:t>Color values for “noise”</a:t>
            </a:r>
          </a:p>
        </p:txBody>
      </p:sp>
      <p:pic>
        <p:nvPicPr>
          <p:cNvPr id="44" name="Picture 43">
            <a:extLst>
              <a:ext uri="{FF2B5EF4-FFF2-40B4-BE49-F238E27FC236}">
                <a16:creationId xmlns:a16="http://schemas.microsoft.com/office/drawing/2014/main" id="{48A10EE3-89A7-E46B-727B-3CF7FB59D25F}"/>
              </a:ext>
            </a:extLst>
          </p:cNvPr>
          <p:cNvPicPr>
            <a:picLocks noChangeAspect="1"/>
          </p:cNvPicPr>
          <p:nvPr/>
        </p:nvPicPr>
        <p:blipFill>
          <a:blip r:embed="rId4"/>
          <a:stretch>
            <a:fillRect/>
          </a:stretch>
        </p:blipFill>
        <p:spPr>
          <a:xfrm>
            <a:off x="7517511" y="395972"/>
            <a:ext cx="1678580" cy="792550"/>
          </a:xfrm>
          <a:prstGeom prst="rect">
            <a:avLst/>
          </a:prstGeom>
        </p:spPr>
      </p:pic>
      <p:sp>
        <p:nvSpPr>
          <p:cNvPr id="51" name="Rectangle 50">
            <a:extLst>
              <a:ext uri="{FF2B5EF4-FFF2-40B4-BE49-F238E27FC236}">
                <a16:creationId xmlns:a16="http://schemas.microsoft.com/office/drawing/2014/main" id="{A9AADCA3-487B-0234-2950-45F6E641BC62}"/>
              </a:ext>
            </a:extLst>
          </p:cNvPr>
          <p:cNvSpPr/>
          <p:nvPr/>
        </p:nvSpPr>
        <p:spPr>
          <a:xfrm>
            <a:off x="7603119" y="806822"/>
            <a:ext cx="1566182" cy="153864"/>
          </a:xfrm>
          <a:prstGeom prst="rect">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3" name="Rectangle 52">
            <a:extLst>
              <a:ext uri="{FF2B5EF4-FFF2-40B4-BE49-F238E27FC236}">
                <a16:creationId xmlns:a16="http://schemas.microsoft.com/office/drawing/2014/main" id="{71EDD2E6-4231-B213-22F7-870AFB6259B6}"/>
              </a:ext>
            </a:extLst>
          </p:cNvPr>
          <p:cNvSpPr/>
          <p:nvPr/>
        </p:nvSpPr>
        <p:spPr>
          <a:xfrm>
            <a:off x="7603119" y="994263"/>
            <a:ext cx="1566182" cy="153864"/>
          </a:xfrm>
          <a:prstGeom prst="rect">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4" name="TextBox 53">
            <a:extLst>
              <a:ext uri="{FF2B5EF4-FFF2-40B4-BE49-F238E27FC236}">
                <a16:creationId xmlns:a16="http://schemas.microsoft.com/office/drawing/2014/main" id="{85BECF8C-0183-285D-7D1E-B58335ED97FC}"/>
              </a:ext>
            </a:extLst>
          </p:cNvPr>
          <p:cNvSpPr txBox="1"/>
          <p:nvPr/>
        </p:nvSpPr>
        <p:spPr>
          <a:xfrm>
            <a:off x="6579669" y="775758"/>
            <a:ext cx="1008402" cy="230832"/>
          </a:xfrm>
          <a:prstGeom prst="rect">
            <a:avLst/>
          </a:prstGeom>
          <a:noFill/>
        </p:spPr>
        <p:txBody>
          <a:bodyPr wrap="square" rtlCol="0">
            <a:spAutoFit/>
          </a:bodyPr>
          <a:lstStyle/>
          <a:p>
            <a:r>
              <a:rPr lang="en-US" sz="850" dirty="0">
                <a:solidFill>
                  <a:schemeClr val="bg1"/>
                </a:solidFill>
              </a:rPr>
              <a:t>Variant set name</a:t>
            </a:r>
          </a:p>
        </p:txBody>
      </p:sp>
      <p:sp>
        <p:nvSpPr>
          <p:cNvPr id="55" name="TextBox 54">
            <a:extLst>
              <a:ext uri="{FF2B5EF4-FFF2-40B4-BE49-F238E27FC236}">
                <a16:creationId xmlns:a16="http://schemas.microsoft.com/office/drawing/2014/main" id="{D541130A-ED02-AD33-A7BB-6D09DDA3D35F}"/>
              </a:ext>
            </a:extLst>
          </p:cNvPr>
          <p:cNvSpPr txBox="1"/>
          <p:nvPr/>
        </p:nvSpPr>
        <p:spPr>
          <a:xfrm>
            <a:off x="6399673" y="962377"/>
            <a:ext cx="1187081" cy="223138"/>
          </a:xfrm>
          <a:prstGeom prst="rect">
            <a:avLst/>
          </a:prstGeom>
          <a:noFill/>
        </p:spPr>
        <p:txBody>
          <a:bodyPr wrap="square" rtlCol="0">
            <a:spAutoFit/>
          </a:bodyPr>
          <a:lstStyle/>
          <a:p>
            <a:r>
              <a:rPr lang="en-US" sz="850" dirty="0">
                <a:solidFill>
                  <a:schemeClr val="bg1"/>
                </a:solidFill>
              </a:rPr>
              <a:t>Default variant name</a:t>
            </a:r>
          </a:p>
        </p:txBody>
      </p:sp>
      <p:pic>
        <p:nvPicPr>
          <p:cNvPr id="68" name="Picture 67">
            <a:extLst>
              <a:ext uri="{FF2B5EF4-FFF2-40B4-BE49-F238E27FC236}">
                <a16:creationId xmlns:a16="http://schemas.microsoft.com/office/drawing/2014/main" id="{A565D720-F1D2-D0BD-B149-E1683EFF08A2}"/>
              </a:ext>
            </a:extLst>
          </p:cNvPr>
          <p:cNvPicPr>
            <a:picLocks noChangeAspect="1"/>
          </p:cNvPicPr>
          <p:nvPr/>
        </p:nvPicPr>
        <p:blipFill>
          <a:blip r:embed="rId5"/>
          <a:stretch>
            <a:fillRect/>
          </a:stretch>
        </p:blipFill>
        <p:spPr>
          <a:xfrm>
            <a:off x="1002414" y="3512042"/>
            <a:ext cx="2033381" cy="2503292"/>
          </a:xfrm>
          <a:prstGeom prst="rect">
            <a:avLst/>
          </a:prstGeom>
        </p:spPr>
      </p:pic>
      <p:pic>
        <p:nvPicPr>
          <p:cNvPr id="70" name="Picture 69">
            <a:extLst>
              <a:ext uri="{FF2B5EF4-FFF2-40B4-BE49-F238E27FC236}">
                <a16:creationId xmlns:a16="http://schemas.microsoft.com/office/drawing/2014/main" id="{19774FFF-0EE6-2655-A715-37E52AF3955A}"/>
              </a:ext>
            </a:extLst>
          </p:cNvPr>
          <p:cNvPicPr>
            <a:picLocks noChangeAspect="1"/>
          </p:cNvPicPr>
          <p:nvPr/>
        </p:nvPicPr>
        <p:blipFill rotWithShape="1">
          <a:blip r:embed="rId6"/>
          <a:srcRect l="2988"/>
          <a:stretch/>
        </p:blipFill>
        <p:spPr>
          <a:xfrm>
            <a:off x="10543708" y="2350463"/>
            <a:ext cx="1536694" cy="566916"/>
          </a:xfrm>
          <a:prstGeom prst="rect">
            <a:avLst/>
          </a:prstGeom>
        </p:spPr>
      </p:pic>
      <p:pic>
        <p:nvPicPr>
          <p:cNvPr id="72" name="Picture 71">
            <a:extLst>
              <a:ext uri="{FF2B5EF4-FFF2-40B4-BE49-F238E27FC236}">
                <a16:creationId xmlns:a16="http://schemas.microsoft.com/office/drawing/2014/main" id="{CD4A5368-CD6E-1D7D-3E69-D85B44B7C7E3}"/>
              </a:ext>
            </a:extLst>
          </p:cNvPr>
          <p:cNvPicPr>
            <a:picLocks noChangeAspect="1"/>
          </p:cNvPicPr>
          <p:nvPr/>
        </p:nvPicPr>
        <p:blipFill>
          <a:blip r:embed="rId7"/>
          <a:stretch>
            <a:fillRect/>
          </a:stretch>
        </p:blipFill>
        <p:spPr>
          <a:xfrm>
            <a:off x="10543708" y="4097929"/>
            <a:ext cx="1536694" cy="554351"/>
          </a:xfrm>
          <a:prstGeom prst="rect">
            <a:avLst/>
          </a:prstGeom>
        </p:spPr>
      </p:pic>
      <p:pic>
        <p:nvPicPr>
          <p:cNvPr id="74" name="Picture 73">
            <a:extLst>
              <a:ext uri="{FF2B5EF4-FFF2-40B4-BE49-F238E27FC236}">
                <a16:creationId xmlns:a16="http://schemas.microsoft.com/office/drawing/2014/main" id="{A384AB5D-78C6-91C8-0814-BA52F2931D3F}"/>
              </a:ext>
            </a:extLst>
          </p:cNvPr>
          <p:cNvPicPr>
            <a:picLocks noChangeAspect="1"/>
          </p:cNvPicPr>
          <p:nvPr/>
        </p:nvPicPr>
        <p:blipFill rotWithShape="1">
          <a:blip r:embed="rId8"/>
          <a:srcRect l="1488"/>
          <a:stretch/>
        </p:blipFill>
        <p:spPr>
          <a:xfrm>
            <a:off x="10543708" y="5951184"/>
            <a:ext cx="1536694" cy="545965"/>
          </a:xfrm>
          <a:prstGeom prst="rect">
            <a:avLst/>
          </a:prstGeom>
        </p:spPr>
      </p:pic>
    </p:spTree>
    <p:extLst>
      <p:ext uri="{BB962C8B-B14F-4D97-AF65-F5344CB8AC3E}">
        <p14:creationId xmlns:p14="http://schemas.microsoft.com/office/powerpoint/2010/main" val="35084642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0742500F-B096-CC4C-2860-B298079DF7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4840" y="818490"/>
            <a:ext cx="6370442" cy="5474967"/>
          </a:xfrm>
          <a:prstGeom prst="rect">
            <a:avLst/>
          </a:prstGeom>
        </p:spPr>
      </p:pic>
      <p:sp>
        <p:nvSpPr>
          <p:cNvPr id="2" name="Subtitle 2">
            <a:extLst>
              <a:ext uri="{FF2B5EF4-FFF2-40B4-BE49-F238E27FC236}">
                <a16:creationId xmlns:a16="http://schemas.microsoft.com/office/drawing/2014/main" id="{507E2D3A-69D9-A079-6D0D-4FF03FBF4D4C}"/>
              </a:ext>
            </a:extLst>
          </p:cNvPr>
          <p:cNvSpPr txBox="1">
            <a:spLocks/>
          </p:cNvSpPr>
          <p:nvPr/>
        </p:nvSpPr>
        <p:spPr>
          <a:xfrm>
            <a:off x="106589" y="122900"/>
            <a:ext cx="2219169"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Variant Set 2: Color Patterns</a:t>
            </a:r>
          </a:p>
        </p:txBody>
      </p:sp>
      <p:pic>
        <p:nvPicPr>
          <p:cNvPr id="5" name="Picture 4">
            <a:extLst>
              <a:ext uri="{FF2B5EF4-FFF2-40B4-BE49-F238E27FC236}">
                <a16:creationId xmlns:a16="http://schemas.microsoft.com/office/drawing/2014/main" id="{3E5762D0-F68A-F02B-3CE1-BFED2D5F8ADD}"/>
              </a:ext>
            </a:extLst>
          </p:cNvPr>
          <p:cNvPicPr>
            <a:picLocks noChangeAspect="1"/>
          </p:cNvPicPr>
          <p:nvPr/>
        </p:nvPicPr>
        <p:blipFill rotWithShape="1">
          <a:blip r:embed="rId3"/>
          <a:srcRect l="2796"/>
          <a:stretch/>
        </p:blipFill>
        <p:spPr>
          <a:xfrm>
            <a:off x="99420" y="401809"/>
            <a:ext cx="3729252" cy="2831324"/>
          </a:xfrm>
          <a:prstGeom prst="rect">
            <a:avLst/>
          </a:prstGeom>
        </p:spPr>
      </p:pic>
      <p:pic>
        <p:nvPicPr>
          <p:cNvPr id="68" name="Picture 67">
            <a:extLst>
              <a:ext uri="{FF2B5EF4-FFF2-40B4-BE49-F238E27FC236}">
                <a16:creationId xmlns:a16="http://schemas.microsoft.com/office/drawing/2014/main" id="{A565D720-F1D2-D0BD-B149-E1683EFF08A2}"/>
              </a:ext>
            </a:extLst>
          </p:cNvPr>
          <p:cNvPicPr>
            <a:picLocks noChangeAspect="1"/>
          </p:cNvPicPr>
          <p:nvPr/>
        </p:nvPicPr>
        <p:blipFill>
          <a:blip r:embed="rId4"/>
          <a:stretch>
            <a:fillRect/>
          </a:stretch>
        </p:blipFill>
        <p:spPr>
          <a:xfrm>
            <a:off x="4222010" y="4415050"/>
            <a:ext cx="951796" cy="1171754"/>
          </a:xfrm>
          <a:prstGeom prst="rect">
            <a:avLst/>
          </a:prstGeom>
        </p:spPr>
      </p:pic>
      <p:sp>
        <p:nvSpPr>
          <p:cNvPr id="8" name="Rectangle 7">
            <a:extLst>
              <a:ext uri="{FF2B5EF4-FFF2-40B4-BE49-F238E27FC236}">
                <a16:creationId xmlns:a16="http://schemas.microsoft.com/office/drawing/2014/main" id="{A04985D4-5B2D-EF87-0F2E-76789B62D5FC}"/>
              </a:ext>
            </a:extLst>
          </p:cNvPr>
          <p:cNvSpPr/>
          <p:nvPr/>
        </p:nvSpPr>
        <p:spPr>
          <a:xfrm>
            <a:off x="10375128" y="961352"/>
            <a:ext cx="1752686" cy="1757993"/>
          </a:xfrm>
          <a:prstGeom prst="rect">
            <a:avLst/>
          </a:prstGeom>
          <a:ln w="9525">
            <a:solidFill>
              <a:schemeClr val="bg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a:extLst>
              <a:ext uri="{FF2B5EF4-FFF2-40B4-BE49-F238E27FC236}">
                <a16:creationId xmlns:a16="http://schemas.microsoft.com/office/drawing/2014/main" id="{5DA84285-1A14-82F5-9899-211A76391DCF}"/>
              </a:ext>
            </a:extLst>
          </p:cNvPr>
          <p:cNvSpPr txBox="1"/>
          <p:nvPr/>
        </p:nvSpPr>
        <p:spPr>
          <a:xfrm>
            <a:off x="10585292" y="2755372"/>
            <a:ext cx="1507288" cy="507831"/>
          </a:xfrm>
          <a:prstGeom prst="rect">
            <a:avLst/>
          </a:prstGeom>
          <a:noFill/>
        </p:spPr>
        <p:txBody>
          <a:bodyPr wrap="square" rtlCol="0">
            <a:spAutoFit/>
          </a:bodyPr>
          <a:lstStyle/>
          <a:p>
            <a:r>
              <a:rPr lang="en-US" sz="900" dirty="0">
                <a:solidFill>
                  <a:schemeClr val="bg1"/>
                </a:solidFill>
              </a:rPr>
              <a:t>Set the parent path of the body to “/monster” and add it to the stage</a:t>
            </a:r>
          </a:p>
        </p:txBody>
      </p:sp>
      <p:pic>
        <p:nvPicPr>
          <p:cNvPr id="11" name="Picture 10">
            <a:extLst>
              <a:ext uri="{FF2B5EF4-FFF2-40B4-BE49-F238E27FC236}">
                <a16:creationId xmlns:a16="http://schemas.microsoft.com/office/drawing/2014/main" id="{90A1F4BD-CB49-E56C-5F87-B525162C7A47}"/>
              </a:ext>
            </a:extLst>
          </p:cNvPr>
          <p:cNvPicPr>
            <a:picLocks noChangeAspect="1"/>
          </p:cNvPicPr>
          <p:nvPr/>
        </p:nvPicPr>
        <p:blipFill rotWithShape="1">
          <a:blip r:embed="rId5"/>
          <a:srcRect b="2901"/>
          <a:stretch/>
        </p:blipFill>
        <p:spPr>
          <a:xfrm>
            <a:off x="4038307" y="1049945"/>
            <a:ext cx="1584339" cy="1088955"/>
          </a:xfrm>
          <a:prstGeom prst="rect">
            <a:avLst/>
          </a:prstGeom>
        </p:spPr>
      </p:pic>
      <p:sp>
        <p:nvSpPr>
          <p:cNvPr id="12" name="TextBox 11">
            <a:extLst>
              <a:ext uri="{FF2B5EF4-FFF2-40B4-BE49-F238E27FC236}">
                <a16:creationId xmlns:a16="http://schemas.microsoft.com/office/drawing/2014/main" id="{8A9FEA6A-32CF-C70B-BEA7-C5C7A9872C24}"/>
              </a:ext>
            </a:extLst>
          </p:cNvPr>
          <p:cNvSpPr txBox="1"/>
          <p:nvPr/>
        </p:nvSpPr>
        <p:spPr>
          <a:xfrm>
            <a:off x="3964924" y="770752"/>
            <a:ext cx="1943155" cy="230832"/>
          </a:xfrm>
          <a:prstGeom prst="rect">
            <a:avLst/>
          </a:prstGeom>
          <a:noFill/>
        </p:spPr>
        <p:txBody>
          <a:bodyPr wrap="square" rtlCol="0">
            <a:spAutoFit/>
          </a:bodyPr>
          <a:lstStyle/>
          <a:p>
            <a:r>
              <a:rPr lang="en-US" sz="900" dirty="0"/>
              <a:t>Outliner</a:t>
            </a:r>
          </a:p>
        </p:txBody>
      </p:sp>
      <p:pic>
        <p:nvPicPr>
          <p:cNvPr id="15" name="Picture 14">
            <a:extLst>
              <a:ext uri="{FF2B5EF4-FFF2-40B4-BE49-F238E27FC236}">
                <a16:creationId xmlns:a16="http://schemas.microsoft.com/office/drawing/2014/main" id="{A602CB01-0831-593D-FCAD-3B1568446489}"/>
              </a:ext>
            </a:extLst>
          </p:cNvPr>
          <p:cNvPicPr>
            <a:picLocks noChangeAspect="1"/>
          </p:cNvPicPr>
          <p:nvPr/>
        </p:nvPicPr>
        <p:blipFill rotWithShape="1">
          <a:blip r:embed="rId6"/>
          <a:srcRect b="27603"/>
          <a:stretch/>
        </p:blipFill>
        <p:spPr>
          <a:xfrm>
            <a:off x="476331" y="3314282"/>
            <a:ext cx="2981419" cy="1017631"/>
          </a:xfrm>
          <a:prstGeom prst="rect">
            <a:avLst/>
          </a:prstGeom>
        </p:spPr>
      </p:pic>
      <p:pic>
        <p:nvPicPr>
          <p:cNvPr id="19" name="Picture 18">
            <a:extLst>
              <a:ext uri="{FF2B5EF4-FFF2-40B4-BE49-F238E27FC236}">
                <a16:creationId xmlns:a16="http://schemas.microsoft.com/office/drawing/2014/main" id="{43200B33-653B-E393-738C-6EA35DFC8820}"/>
              </a:ext>
            </a:extLst>
          </p:cNvPr>
          <p:cNvPicPr>
            <a:picLocks noChangeAspect="1"/>
          </p:cNvPicPr>
          <p:nvPr/>
        </p:nvPicPr>
        <p:blipFill rotWithShape="1">
          <a:blip r:embed="rId7"/>
          <a:srcRect b="28865"/>
          <a:stretch/>
        </p:blipFill>
        <p:spPr>
          <a:xfrm>
            <a:off x="476332" y="4492111"/>
            <a:ext cx="2992128" cy="1017632"/>
          </a:xfrm>
          <a:prstGeom prst="rect">
            <a:avLst/>
          </a:prstGeom>
        </p:spPr>
      </p:pic>
      <p:pic>
        <p:nvPicPr>
          <p:cNvPr id="23" name="Picture 22">
            <a:extLst>
              <a:ext uri="{FF2B5EF4-FFF2-40B4-BE49-F238E27FC236}">
                <a16:creationId xmlns:a16="http://schemas.microsoft.com/office/drawing/2014/main" id="{4A5D9705-56A4-FFFA-FFB5-F2D6A643ECC5}"/>
              </a:ext>
            </a:extLst>
          </p:cNvPr>
          <p:cNvPicPr>
            <a:picLocks noChangeAspect="1"/>
          </p:cNvPicPr>
          <p:nvPr/>
        </p:nvPicPr>
        <p:blipFill>
          <a:blip r:embed="rId8"/>
          <a:stretch>
            <a:fillRect/>
          </a:stretch>
        </p:blipFill>
        <p:spPr>
          <a:xfrm>
            <a:off x="476331" y="5669941"/>
            <a:ext cx="2973825" cy="1017633"/>
          </a:xfrm>
          <a:prstGeom prst="rect">
            <a:avLst/>
          </a:prstGeom>
        </p:spPr>
      </p:pic>
      <p:pic>
        <p:nvPicPr>
          <p:cNvPr id="25" name="Picture 24">
            <a:extLst>
              <a:ext uri="{FF2B5EF4-FFF2-40B4-BE49-F238E27FC236}">
                <a16:creationId xmlns:a16="http://schemas.microsoft.com/office/drawing/2014/main" id="{DDB7881B-632B-227C-BD69-46D754B4F355}"/>
              </a:ext>
            </a:extLst>
          </p:cNvPr>
          <p:cNvPicPr>
            <a:picLocks noChangeAspect="1"/>
          </p:cNvPicPr>
          <p:nvPr/>
        </p:nvPicPr>
        <p:blipFill>
          <a:blip r:embed="rId9"/>
          <a:stretch>
            <a:fillRect/>
          </a:stretch>
        </p:blipFill>
        <p:spPr>
          <a:xfrm>
            <a:off x="4263683" y="5621386"/>
            <a:ext cx="892681" cy="1114741"/>
          </a:xfrm>
          <a:prstGeom prst="rect">
            <a:avLst/>
          </a:prstGeom>
        </p:spPr>
      </p:pic>
      <p:pic>
        <p:nvPicPr>
          <p:cNvPr id="27" name="Picture 26">
            <a:extLst>
              <a:ext uri="{FF2B5EF4-FFF2-40B4-BE49-F238E27FC236}">
                <a16:creationId xmlns:a16="http://schemas.microsoft.com/office/drawing/2014/main" id="{9B5DCB4B-1FAB-9671-B6B8-9F6E16974A9D}"/>
              </a:ext>
            </a:extLst>
          </p:cNvPr>
          <p:cNvPicPr>
            <a:picLocks noChangeAspect="1"/>
          </p:cNvPicPr>
          <p:nvPr/>
        </p:nvPicPr>
        <p:blipFill>
          <a:blip r:embed="rId10"/>
          <a:stretch>
            <a:fillRect/>
          </a:stretch>
        </p:blipFill>
        <p:spPr>
          <a:xfrm>
            <a:off x="4193358" y="3188308"/>
            <a:ext cx="946280" cy="1204788"/>
          </a:xfrm>
          <a:prstGeom prst="rect">
            <a:avLst/>
          </a:prstGeom>
        </p:spPr>
      </p:pic>
      <p:cxnSp>
        <p:nvCxnSpPr>
          <p:cNvPr id="28" name="Straight Arrow Connector 27">
            <a:extLst>
              <a:ext uri="{FF2B5EF4-FFF2-40B4-BE49-F238E27FC236}">
                <a16:creationId xmlns:a16="http://schemas.microsoft.com/office/drawing/2014/main" id="{0534DCC0-A957-C165-EB42-06AFDD104381}"/>
              </a:ext>
            </a:extLst>
          </p:cNvPr>
          <p:cNvCxnSpPr>
            <a:cxnSpLocks/>
          </p:cNvCxnSpPr>
          <p:nvPr/>
        </p:nvCxnSpPr>
        <p:spPr>
          <a:xfrm>
            <a:off x="3739947" y="3873573"/>
            <a:ext cx="380028"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ADD178F9-DD0F-7454-664D-3E1E5F40C922}"/>
              </a:ext>
            </a:extLst>
          </p:cNvPr>
          <p:cNvCxnSpPr>
            <a:cxnSpLocks/>
          </p:cNvCxnSpPr>
          <p:nvPr/>
        </p:nvCxnSpPr>
        <p:spPr>
          <a:xfrm>
            <a:off x="3739947" y="5050366"/>
            <a:ext cx="380028"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049A2FF-32F4-761A-C7C8-6B2A02C8A5FC}"/>
              </a:ext>
            </a:extLst>
          </p:cNvPr>
          <p:cNvCxnSpPr>
            <a:cxnSpLocks/>
          </p:cNvCxnSpPr>
          <p:nvPr/>
        </p:nvCxnSpPr>
        <p:spPr>
          <a:xfrm>
            <a:off x="3739947" y="6262940"/>
            <a:ext cx="380028"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91371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creenshot, map, text, diagram&#10;&#10;Description automatically generated">
            <a:extLst>
              <a:ext uri="{FF2B5EF4-FFF2-40B4-BE49-F238E27FC236}">
                <a16:creationId xmlns:a16="http://schemas.microsoft.com/office/drawing/2014/main" id="{EBBCAA71-A044-09DF-D5B1-AAAFD0C142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9007" y="0"/>
            <a:ext cx="7292993" cy="6858000"/>
          </a:xfrm>
          <a:prstGeom prst="rect">
            <a:avLst/>
          </a:prstGeom>
        </p:spPr>
      </p:pic>
      <p:pic>
        <p:nvPicPr>
          <p:cNvPr id="53" name="Picture 52">
            <a:extLst>
              <a:ext uri="{FF2B5EF4-FFF2-40B4-BE49-F238E27FC236}">
                <a16:creationId xmlns:a16="http://schemas.microsoft.com/office/drawing/2014/main" id="{CDFD40DC-BAC7-BC94-2630-2901954A702A}"/>
              </a:ext>
            </a:extLst>
          </p:cNvPr>
          <p:cNvPicPr>
            <a:picLocks noChangeAspect="1"/>
          </p:cNvPicPr>
          <p:nvPr/>
        </p:nvPicPr>
        <p:blipFill rotWithShape="1">
          <a:blip r:embed="rId3"/>
          <a:srcRect l="1845" t="3065" r="14657" b="3448"/>
          <a:stretch/>
        </p:blipFill>
        <p:spPr>
          <a:xfrm>
            <a:off x="51770" y="530145"/>
            <a:ext cx="4813102" cy="3085107"/>
          </a:xfrm>
          <a:prstGeom prst="rect">
            <a:avLst/>
          </a:prstGeom>
        </p:spPr>
      </p:pic>
      <p:sp>
        <p:nvSpPr>
          <p:cNvPr id="54" name="Rectangle 53">
            <a:extLst>
              <a:ext uri="{FF2B5EF4-FFF2-40B4-BE49-F238E27FC236}">
                <a16:creationId xmlns:a16="http://schemas.microsoft.com/office/drawing/2014/main" id="{18DDA098-715F-2AB1-9FAD-1F9FC1F47103}"/>
              </a:ext>
            </a:extLst>
          </p:cNvPr>
          <p:cNvSpPr/>
          <p:nvPr/>
        </p:nvSpPr>
        <p:spPr>
          <a:xfrm>
            <a:off x="103453" y="482438"/>
            <a:ext cx="4683319" cy="3184497"/>
          </a:xfrm>
          <a:prstGeom prst="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Rounded Corners 54">
            <a:extLst>
              <a:ext uri="{FF2B5EF4-FFF2-40B4-BE49-F238E27FC236}">
                <a16:creationId xmlns:a16="http://schemas.microsoft.com/office/drawing/2014/main" id="{66DCB713-7799-72BE-983D-2092F5EE875D}"/>
              </a:ext>
            </a:extLst>
          </p:cNvPr>
          <p:cNvSpPr/>
          <p:nvPr/>
        </p:nvSpPr>
        <p:spPr>
          <a:xfrm>
            <a:off x="2013656" y="3814034"/>
            <a:ext cx="862912" cy="273144"/>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monster.usd </a:t>
            </a:r>
          </a:p>
        </p:txBody>
      </p:sp>
      <p:cxnSp>
        <p:nvCxnSpPr>
          <p:cNvPr id="57" name="Straight Connector 56">
            <a:extLst>
              <a:ext uri="{FF2B5EF4-FFF2-40B4-BE49-F238E27FC236}">
                <a16:creationId xmlns:a16="http://schemas.microsoft.com/office/drawing/2014/main" id="{CD839FD3-1ED6-2FD8-ECAD-EF8E5685AFFA}"/>
              </a:ext>
            </a:extLst>
          </p:cNvPr>
          <p:cNvCxnSpPr>
            <a:cxnSpLocks/>
            <a:stCxn id="54" idx="2"/>
            <a:endCxn id="55" idx="0"/>
          </p:cNvCxnSpPr>
          <p:nvPr/>
        </p:nvCxnSpPr>
        <p:spPr>
          <a:xfrm flipH="1">
            <a:off x="2445112" y="3666935"/>
            <a:ext cx="1" cy="147099"/>
          </a:xfrm>
          <a:prstGeom prst="line">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59" name="Rectangle 58">
            <a:extLst>
              <a:ext uri="{FF2B5EF4-FFF2-40B4-BE49-F238E27FC236}">
                <a16:creationId xmlns:a16="http://schemas.microsoft.com/office/drawing/2014/main" id="{9965C76E-93AB-BF2F-07FE-48964FCEEA4C}"/>
              </a:ext>
            </a:extLst>
          </p:cNvPr>
          <p:cNvSpPr/>
          <p:nvPr/>
        </p:nvSpPr>
        <p:spPr>
          <a:xfrm>
            <a:off x="5036623" y="1284136"/>
            <a:ext cx="1801500" cy="1113182"/>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0" name="TextBox 59">
            <a:extLst>
              <a:ext uri="{FF2B5EF4-FFF2-40B4-BE49-F238E27FC236}">
                <a16:creationId xmlns:a16="http://schemas.microsoft.com/office/drawing/2014/main" id="{2D9E9D45-98BB-5222-ED86-E7BB805E1B60}"/>
              </a:ext>
            </a:extLst>
          </p:cNvPr>
          <p:cNvSpPr txBox="1"/>
          <p:nvPr/>
        </p:nvSpPr>
        <p:spPr>
          <a:xfrm>
            <a:off x="4958876" y="1053304"/>
            <a:ext cx="1701259" cy="230832"/>
          </a:xfrm>
          <a:prstGeom prst="rect">
            <a:avLst/>
          </a:prstGeom>
          <a:noFill/>
        </p:spPr>
        <p:txBody>
          <a:bodyPr wrap="square" rtlCol="0">
            <a:spAutoFit/>
          </a:bodyPr>
          <a:lstStyle/>
          <a:p>
            <a:r>
              <a:rPr lang="en-US" sz="900" dirty="0">
                <a:solidFill>
                  <a:srgbClr val="D48CBE"/>
                </a:solidFill>
              </a:rPr>
              <a:t>/monster/eyes</a:t>
            </a:r>
          </a:p>
        </p:txBody>
      </p:sp>
      <p:sp>
        <p:nvSpPr>
          <p:cNvPr id="62" name="L-Shape 61">
            <a:extLst>
              <a:ext uri="{FF2B5EF4-FFF2-40B4-BE49-F238E27FC236}">
                <a16:creationId xmlns:a16="http://schemas.microsoft.com/office/drawing/2014/main" id="{021DE9D7-63C4-CD8E-964C-2E2109B6CCC9}"/>
              </a:ext>
            </a:extLst>
          </p:cNvPr>
          <p:cNvSpPr/>
          <p:nvPr/>
        </p:nvSpPr>
        <p:spPr>
          <a:xfrm rot="16200000">
            <a:off x="6160598" y="824097"/>
            <a:ext cx="1827624" cy="4075570"/>
          </a:xfrm>
          <a:prstGeom prst="corner">
            <a:avLst>
              <a:gd name="adj1" fmla="val 71836"/>
              <a:gd name="adj2" fmla="val 69320"/>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
        <p:nvSpPr>
          <p:cNvPr id="63" name="Rectangle 62">
            <a:extLst>
              <a:ext uri="{FF2B5EF4-FFF2-40B4-BE49-F238E27FC236}">
                <a16:creationId xmlns:a16="http://schemas.microsoft.com/office/drawing/2014/main" id="{D5B8CCEA-C1BD-622A-3736-EF8BA43B5B58}"/>
              </a:ext>
            </a:extLst>
          </p:cNvPr>
          <p:cNvSpPr/>
          <p:nvPr/>
        </p:nvSpPr>
        <p:spPr>
          <a:xfrm>
            <a:off x="7017027" y="3871551"/>
            <a:ext cx="2452976" cy="2887058"/>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TextBox 63">
            <a:extLst>
              <a:ext uri="{FF2B5EF4-FFF2-40B4-BE49-F238E27FC236}">
                <a16:creationId xmlns:a16="http://schemas.microsoft.com/office/drawing/2014/main" id="{B9F81CE7-875B-926E-6B5D-B636DA352F86}"/>
              </a:ext>
            </a:extLst>
          </p:cNvPr>
          <p:cNvSpPr txBox="1"/>
          <p:nvPr/>
        </p:nvSpPr>
        <p:spPr>
          <a:xfrm>
            <a:off x="7364146" y="482438"/>
            <a:ext cx="1701259" cy="215444"/>
          </a:xfrm>
          <a:prstGeom prst="rect">
            <a:avLst/>
          </a:prstGeom>
          <a:noFill/>
        </p:spPr>
        <p:txBody>
          <a:bodyPr wrap="square" rtlCol="0">
            <a:spAutoFit/>
          </a:bodyPr>
          <a:lstStyle/>
          <a:p>
            <a:r>
              <a:rPr lang="en-US" sz="800" dirty="0">
                <a:solidFill>
                  <a:srgbClr val="9DC3E6"/>
                </a:solidFill>
              </a:rPr>
              <a:t>Add to stage</a:t>
            </a:r>
          </a:p>
        </p:txBody>
      </p:sp>
      <p:sp>
        <p:nvSpPr>
          <p:cNvPr id="65" name="TextBox 64">
            <a:extLst>
              <a:ext uri="{FF2B5EF4-FFF2-40B4-BE49-F238E27FC236}">
                <a16:creationId xmlns:a16="http://schemas.microsoft.com/office/drawing/2014/main" id="{63799CB3-0094-3F65-6846-7049C87B2AE5}"/>
              </a:ext>
            </a:extLst>
          </p:cNvPr>
          <p:cNvSpPr txBox="1"/>
          <p:nvPr/>
        </p:nvSpPr>
        <p:spPr>
          <a:xfrm>
            <a:off x="9590512" y="1912288"/>
            <a:ext cx="1701259" cy="215444"/>
          </a:xfrm>
          <a:prstGeom prst="rect">
            <a:avLst/>
          </a:prstGeom>
          <a:noFill/>
        </p:spPr>
        <p:txBody>
          <a:bodyPr wrap="square" rtlCol="0">
            <a:spAutoFit/>
          </a:bodyPr>
          <a:lstStyle/>
          <a:p>
            <a:r>
              <a:rPr lang="en-US" sz="800" dirty="0">
                <a:solidFill>
                  <a:srgbClr val="9DC3E6"/>
                </a:solidFill>
              </a:rPr>
              <a:t>Add to stage</a:t>
            </a:r>
          </a:p>
        </p:txBody>
      </p:sp>
      <p:sp>
        <p:nvSpPr>
          <p:cNvPr id="67" name="TextBox 66">
            <a:extLst>
              <a:ext uri="{FF2B5EF4-FFF2-40B4-BE49-F238E27FC236}">
                <a16:creationId xmlns:a16="http://schemas.microsoft.com/office/drawing/2014/main" id="{564F623E-1B8F-F376-84B8-E772A9BD7F29}"/>
              </a:ext>
            </a:extLst>
          </p:cNvPr>
          <p:cNvSpPr txBox="1"/>
          <p:nvPr/>
        </p:nvSpPr>
        <p:spPr>
          <a:xfrm>
            <a:off x="10318057" y="3656107"/>
            <a:ext cx="1701259" cy="215444"/>
          </a:xfrm>
          <a:prstGeom prst="rect">
            <a:avLst/>
          </a:prstGeom>
          <a:noFill/>
        </p:spPr>
        <p:txBody>
          <a:bodyPr wrap="square" rtlCol="0">
            <a:spAutoFit/>
          </a:bodyPr>
          <a:lstStyle/>
          <a:p>
            <a:r>
              <a:rPr lang="en-US" sz="800" dirty="0">
                <a:solidFill>
                  <a:srgbClr val="9DC3E6"/>
                </a:solidFill>
              </a:rPr>
              <a:t>Add to stage</a:t>
            </a:r>
          </a:p>
        </p:txBody>
      </p:sp>
      <p:sp>
        <p:nvSpPr>
          <p:cNvPr id="68" name="TextBox 67">
            <a:extLst>
              <a:ext uri="{FF2B5EF4-FFF2-40B4-BE49-F238E27FC236}">
                <a16:creationId xmlns:a16="http://schemas.microsoft.com/office/drawing/2014/main" id="{CC3F59EF-1F86-3098-B0ED-313995FBD163}"/>
              </a:ext>
            </a:extLst>
          </p:cNvPr>
          <p:cNvSpPr txBox="1"/>
          <p:nvPr/>
        </p:nvSpPr>
        <p:spPr>
          <a:xfrm>
            <a:off x="6767126" y="20008"/>
            <a:ext cx="1701259" cy="215444"/>
          </a:xfrm>
          <a:prstGeom prst="rect">
            <a:avLst/>
          </a:prstGeom>
          <a:noFill/>
        </p:spPr>
        <p:txBody>
          <a:bodyPr wrap="square" rtlCol="0">
            <a:spAutoFit/>
          </a:bodyPr>
          <a:lstStyle/>
          <a:p>
            <a:r>
              <a:rPr lang="en-US" sz="800" dirty="0">
                <a:solidFill>
                  <a:srgbClr val="9DC3E6"/>
                </a:solidFill>
              </a:rPr>
              <a:t>Create USD stage</a:t>
            </a:r>
          </a:p>
        </p:txBody>
      </p:sp>
      <p:sp>
        <p:nvSpPr>
          <p:cNvPr id="69" name="TextBox 68">
            <a:extLst>
              <a:ext uri="{FF2B5EF4-FFF2-40B4-BE49-F238E27FC236}">
                <a16:creationId xmlns:a16="http://schemas.microsoft.com/office/drawing/2014/main" id="{E16ED597-C5B0-FF72-917E-0350410ECC8C}"/>
              </a:ext>
            </a:extLst>
          </p:cNvPr>
          <p:cNvSpPr txBox="1"/>
          <p:nvPr/>
        </p:nvSpPr>
        <p:spPr>
          <a:xfrm>
            <a:off x="10938579" y="3656107"/>
            <a:ext cx="837304" cy="215444"/>
          </a:xfrm>
          <a:prstGeom prst="rect">
            <a:avLst/>
          </a:prstGeom>
          <a:noFill/>
        </p:spPr>
        <p:txBody>
          <a:bodyPr wrap="square" rtlCol="0">
            <a:spAutoFit/>
          </a:bodyPr>
          <a:lstStyle/>
          <a:p>
            <a:r>
              <a:rPr lang="en-US" sz="800" dirty="0">
                <a:solidFill>
                  <a:srgbClr val="9DC3E6"/>
                </a:solidFill>
              </a:rPr>
              <a:t>Save USD stage</a:t>
            </a:r>
          </a:p>
        </p:txBody>
      </p:sp>
      <p:sp>
        <p:nvSpPr>
          <p:cNvPr id="70" name="TextBox 69">
            <a:extLst>
              <a:ext uri="{FF2B5EF4-FFF2-40B4-BE49-F238E27FC236}">
                <a16:creationId xmlns:a16="http://schemas.microsoft.com/office/drawing/2014/main" id="{13F37228-08C4-6A2D-9927-A842FBDBEE6B}"/>
              </a:ext>
            </a:extLst>
          </p:cNvPr>
          <p:cNvSpPr txBox="1"/>
          <p:nvPr/>
        </p:nvSpPr>
        <p:spPr>
          <a:xfrm>
            <a:off x="7737779" y="1717237"/>
            <a:ext cx="1701259" cy="230832"/>
          </a:xfrm>
          <a:prstGeom prst="rect">
            <a:avLst/>
          </a:prstGeom>
          <a:noFill/>
        </p:spPr>
        <p:txBody>
          <a:bodyPr wrap="square" rtlCol="0">
            <a:spAutoFit/>
          </a:bodyPr>
          <a:lstStyle/>
          <a:p>
            <a:r>
              <a:rPr lang="en-US" sz="900" dirty="0">
                <a:solidFill>
                  <a:srgbClr val="D48CBE"/>
                </a:solidFill>
              </a:rPr>
              <a:t>/monster/body</a:t>
            </a:r>
          </a:p>
        </p:txBody>
      </p:sp>
      <p:sp>
        <p:nvSpPr>
          <p:cNvPr id="71" name="TextBox 70">
            <a:extLst>
              <a:ext uri="{FF2B5EF4-FFF2-40B4-BE49-F238E27FC236}">
                <a16:creationId xmlns:a16="http://schemas.microsoft.com/office/drawing/2014/main" id="{F93F1392-56FE-6DDC-E930-A8F3972E185E}"/>
              </a:ext>
            </a:extLst>
          </p:cNvPr>
          <p:cNvSpPr txBox="1"/>
          <p:nvPr/>
        </p:nvSpPr>
        <p:spPr>
          <a:xfrm>
            <a:off x="6869080" y="755496"/>
            <a:ext cx="1701259" cy="230832"/>
          </a:xfrm>
          <a:prstGeom prst="rect">
            <a:avLst/>
          </a:prstGeom>
          <a:noFill/>
        </p:spPr>
        <p:txBody>
          <a:bodyPr wrap="square" rtlCol="0">
            <a:spAutoFit/>
          </a:bodyPr>
          <a:lstStyle/>
          <a:p>
            <a:r>
              <a:rPr lang="en-US" sz="900" dirty="0">
                <a:solidFill>
                  <a:schemeClr val="bg1"/>
                </a:solidFill>
              </a:rPr>
              <a:t>/monster</a:t>
            </a:r>
          </a:p>
        </p:txBody>
      </p:sp>
      <p:sp>
        <p:nvSpPr>
          <p:cNvPr id="72" name="TextBox 71">
            <a:extLst>
              <a:ext uri="{FF2B5EF4-FFF2-40B4-BE49-F238E27FC236}">
                <a16:creationId xmlns:a16="http://schemas.microsoft.com/office/drawing/2014/main" id="{04328F59-6EC7-3582-A961-14C90E64BE2A}"/>
              </a:ext>
            </a:extLst>
          </p:cNvPr>
          <p:cNvSpPr txBox="1"/>
          <p:nvPr/>
        </p:nvSpPr>
        <p:spPr>
          <a:xfrm>
            <a:off x="9464017" y="5199664"/>
            <a:ext cx="1701259" cy="230832"/>
          </a:xfrm>
          <a:prstGeom prst="rect">
            <a:avLst/>
          </a:prstGeom>
          <a:noFill/>
        </p:spPr>
        <p:txBody>
          <a:bodyPr wrap="square" rtlCol="0">
            <a:spAutoFit/>
          </a:bodyPr>
          <a:lstStyle/>
          <a:p>
            <a:r>
              <a:rPr lang="en-US" sz="900" dirty="0">
                <a:solidFill>
                  <a:srgbClr val="D48CBE"/>
                </a:solidFill>
              </a:rPr>
              <a:t>/monster/flowers</a:t>
            </a:r>
          </a:p>
        </p:txBody>
      </p:sp>
      <p:sp>
        <p:nvSpPr>
          <p:cNvPr id="73" name="Rectangle 72">
            <a:extLst>
              <a:ext uri="{FF2B5EF4-FFF2-40B4-BE49-F238E27FC236}">
                <a16:creationId xmlns:a16="http://schemas.microsoft.com/office/drawing/2014/main" id="{0C197699-B3DD-AC51-6ECC-38D3EC6496B4}"/>
              </a:ext>
            </a:extLst>
          </p:cNvPr>
          <p:cNvSpPr/>
          <p:nvPr/>
        </p:nvSpPr>
        <p:spPr>
          <a:xfrm>
            <a:off x="6915870" y="949781"/>
            <a:ext cx="522575" cy="767456"/>
          </a:xfrm>
          <a:prstGeom prst="rect">
            <a:avLst/>
          </a:prstGeom>
          <a:ln w="9525">
            <a:solidFill>
              <a:schemeClr val="bg1"/>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4" name="Subtitle 2">
            <a:extLst>
              <a:ext uri="{FF2B5EF4-FFF2-40B4-BE49-F238E27FC236}">
                <a16:creationId xmlns:a16="http://schemas.microsoft.com/office/drawing/2014/main" id="{4E4535BA-884F-206B-7355-7C2D9EE1D75D}"/>
              </a:ext>
            </a:extLst>
          </p:cNvPr>
          <p:cNvSpPr txBox="1">
            <a:spLocks/>
          </p:cNvSpPr>
          <p:nvPr/>
        </p:nvSpPr>
        <p:spPr>
          <a:xfrm>
            <a:off x="106589" y="122900"/>
            <a:ext cx="2219169"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Variant Set 2: Color Patterns</a:t>
            </a:r>
          </a:p>
        </p:txBody>
      </p:sp>
    </p:spTree>
    <p:extLst>
      <p:ext uri="{BB962C8B-B14F-4D97-AF65-F5344CB8AC3E}">
        <p14:creationId xmlns:p14="http://schemas.microsoft.com/office/powerpoint/2010/main" val="6129477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42E061AC-6501-375F-B9F0-019C48E7587C}"/>
              </a:ext>
            </a:extLst>
          </p:cNvPr>
          <p:cNvSpPr txBox="1">
            <a:spLocks/>
          </p:cNvSpPr>
          <p:nvPr/>
        </p:nvSpPr>
        <p:spPr>
          <a:xfrm>
            <a:off x="5079077" y="3050593"/>
            <a:ext cx="2033845" cy="3784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a:t>USD Instancing</a:t>
            </a:r>
          </a:p>
        </p:txBody>
      </p:sp>
    </p:spTree>
    <p:extLst>
      <p:ext uri="{BB962C8B-B14F-4D97-AF65-F5344CB8AC3E}">
        <p14:creationId xmlns:p14="http://schemas.microsoft.com/office/powerpoint/2010/main" val="1833089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ndoor, several&#10;&#10;Description automatically generated">
            <a:extLst>
              <a:ext uri="{FF2B5EF4-FFF2-40B4-BE49-F238E27FC236}">
                <a16:creationId xmlns:a16="http://schemas.microsoft.com/office/drawing/2014/main" id="{C6F9DC26-920B-1630-118A-2BD45A0FF5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511" y="0"/>
            <a:ext cx="11010978" cy="6858000"/>
          </a:xfrm>
          <a:prstGeom prst="rect">
            <a:avLst/>
          </a:prstGeom>
        </p:spPr>
      </p:pic>
    </p:spTree>
    <p:extLst>
      <p:ext uri="{BB962C8B-B14F-4D97-AF65-F5344CB8AC3E}">
        <p14:creationId xmlns:p14="http://schemas.microsoft.com/office/powerpoint/2010/main" val="36341786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29D44D-5839-AB1D-F03E-E73B82398F43}"/>
              </a:ext>
            </a:extLst>
          </p:cNvPr>
          <p:cNvPicPr>
            <a:picLocks noChangeAspect="1"/>
          </p:cNvPicPr>
          <p:nvPr/>
        </p:nvPicPr>
        <p:blipFill>
          <a:blip r:embed="rId2"/>
          <a:stretch>
            <a:fillRect/>
          </a:stretch>
        </p:blipFill>
        <p:spPr>
          <a:xfrm>
            <a:off x="1927938" y="0"/>
            <a:ext cx="8336124" cy="6858000"/>
          </a:xfrm>
          <a:prstGeom prst="rect">
            <a:avLst/>
          </a:prstGeom>
        </p:spPr>
      </p:pic>
    </p:spTree>
    <p:extLst>
      <p:ext uri="{BB962C8B-B14F-4D97-AF65-F5344CB8AC3E}">
        <p14:creationId xmlns:p14="http://schemas.microsoft.com/office/powerpoint/2010/main" val="31498115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FC5834FF-574D-C637-C5DD-EEA26D0A196B}"/>
              </a:ext>
            </a:extLst>
          </p:cNvPr>
          <p:cNvSpPr txBox="1">
            <a:spLocks/>
          </p:cNvSpPr>
          <p:nvPr/>
        </p:nvSpPr>
        <p:spPr>
          <a:xfrm>
            <a:off x="106589" y="122900"/>
            <a:ext cx="2782765"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Create a stage with two sublayers</a:t>
            </a:r>
          </a:p>
        </p:txBody>
      </p:sp>
      <p:pic>
        <p:nvPicPr>
          <p:cNvPr id="6" name="Picture 5">
            <a:extLst>
              <a:ext uri="{FF2B5EF4-FFF2-40B4-BE49-F238E27FC236}">
                <a16:creationId xmlns:a16="http://schemas.microsoft.com/office/drawing/2014/main" id="{D4D3DCE8-E205-F1F4-3D9E-D9E1CEBE084B}"/>
              </a:ext>
            </a:extLst>
          </p:cNvPr>
          <p:cNvPicPr>
            <a:picLocks noChangeAspect="1"/>
          </p:cNvPicPr>
          <p:nvPr/>
        </p:nvPicPr>
        <p:blipFill>
          <a:blip r:embed="rId2"/>
          <a:stretch>
            <a:fillRect/>
          </a:stretch>
        </p:blipFill>
        <p:spPr>
          <a:xfrm>
            <a:off x="6791045" y="1614767"/>
            <a:ext cx="4387944" cy="3275024"/>
          </a:xfrm>
          <a:prstGeom prst="rect">
            <a:avLst/>
          </a:prstGeom>
        </p:spPr>
      </p:pic>
      <p:pic>
        <p:nvPicPr>
          <p:cNvPr id="8" name="Picture 7">
            <a:extLst>
              <a:ext uri="{FF2B5EF4-FFF2-40B4-BE49-F238E27FC236}">
                <a16:creationId xmlns:a16="http://schemas.microsoft.com/office/drawing/2014/main" id="{78274C66-98E0-13DF-7ED2-0C927EFF0CF5}"/>
              </a:ext>
            </a:extLst>
          </p:cNvPr>
          <p:cNvPicPr>
            <a:picLocks noChangeAspect="1"/>
          </p:cNvPicPr>
          <p:nvPr/>
        </p:nvPicPr>
        <p:blipFill>
          <a:blip r:embed="rId3"/>
          <a:stretch>
            <a:fillRect/>
          </a:stretch>
        </p:blipFill>
        <p:spPr>
          <a:xfrm>
            <a:off x="371527" y="690283"/>
            <a:ext cx="4293975" cy="5280212"/>
          </a:xfrm>
          <a:prstGeom prst="rect">
            <a:avLst/>
          </a:prstGeom>
        </p:spPr>
      </p:pic>
      <p:sp>
        <p:nvSpPr>
          <p:cNvPr id="9" name="Rectangle 8">
            <a:extLst>
              <a:ext uri="{FF2B5EF4-FFF2-40B4-BE49-F238E27FC236}">
                <a16:creationId xmlns:a16="http://schemas.microsoft.com/office/drawing/2014/main" id="{8D8AD256-C66B-6C14-2B48-43D477F7BAA2}"/>
              </a:ext>
            </a:extLst>
          </p:cNvPr>
          <p:cNvSpPr/>
          <p:nvPr/>
        </p:nvSpPr>
        <p:spPr>
          <a:xfrm>
            <a:off x="7047469" y="1918108"/>
            <a:ext cx="2244447" cy="133159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a:extLst>
              <a:ext uri="{FF2B5EF4-FFF2-40B4-BE49-F238E27FC236}">
                <a16:creationId xmlns:a16="http://schemas.microsoft.com/office/drawing/2014/main" id="{09F9E607-322B-67C1-A478-F6104EB10709}"/>
              </a:ext>
            </a:extLst>
          </p:cNvPr>
          <p:cNvSpPr/>
          <p:nvPr/>
        </p:nvSpPr>
        <p:spPr>
          <a:xfrm>
            <a:off x="7047470" y="3429000"/>
            <a:ext cx="2244448" cy="133159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B0A4B3EE-5623-A78F-7821-724163A3C5CB}"/>
              </a:ext>
            </a:extLst>
          </p:cNvPr>
          <p:cNvCxnSpPr>
            <a:stCxn id="9" idx="1"/>
          </p:cNvCxnSpPr>
          <p:nvPr/>
        </p:nvCxnSpPr>
        <p:spPr>
          <a:xfrm flipH="1">
            <a:off x="3554506" y="2583907"/>
            <a:ext cx="3492963" cy="0"/>
          </a:xfrm>
          <a:prstGeom prst="straightConnector1">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Connector: Elbow 14">
            <a:extLst>
              <a:ext uri="{FF2B5EF4-FFF2-40B4-BE49-F238E27FC236}">
                <a16:creationId xmlns:a16="http://schemas.microsoft.com/office/drawing/2014/main" id="{843827BC-41DF-1FB3-8D1D-9466E30563AA}"/>
              </a:ext>
            </a:extLst>
          </p:cNvPr>
          <p:cNvCxnSpPr>
            <a:stCxn id="11" idx="1"/>
          </p:cNvCxnSpPr>
          <p:nvPr/>
        </p:nvCxnSpPr>
        <p:spPr>
          <a:xfrm rot="10800000" flipV="1">
            <a:off x="4706472" y="4094799"/>
            <a:ext cx="2340999" cy="840272"/>
          </a:xfrm>
          <a:prstGeom prst="bentConnector3">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4283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FC5834FF-574D-C637-C5DD-EEA26D0A196B}"/>
              </a:ext>
            </a:extLst>
          </p:cNvPr>
          <p:cNvSpPr txBox="1">
            <a:spLocks/>
          </p:cNvSpPr>
          <p:nvPr/>
        </p:nvSpPr>
        <p:spPr>
          <a:xfrm>
            <a:off x="106589" y="122900"/>
            <a:ext cx="2995199"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Create the king: define USD reference</a:t>
            </a:r>
          </a:p>
        </p:txBody>
      </p:sp>
      <p:pic>
        <p:nvPicPr>
          <p:cNvPr id="5" name="Picture 4">
            <a:extLst>
              <a:ext uri="{FF2B5EF4-FFF2-40B4-BE49-F238E27FC236}">
                <a16:creationId xmlns:a16="http://schemas.microsoft.com/office/drawing/2014/main" id="{71678DE2-05FE-9113-52AA-AA796CBFEDCF}"/>
              </a:ext>
            </a:extLst>
          </p:cNvPr>
          <p:cNvPicPr>
            <a:picLocks noChangeAspect="1"/>
          </p:cNvPicPr>
          <p:nvPr/>
        </p:nvPicPr>
        <p:blipFill>
          <a:blip r:embed="rId2"/>
          <a:stretch>
            <a:fillRect/>
          </a:stretch>
        </p:blipFill>
        <p:spPr>
          <a:xfrm>
            <a:off x="269130" y="497540"/>
            <a:ext cx="3617069" cy="3123239"/>
          </a:xfrm>
          <a:prstGeom prst="rect">
            <a:avLst/>
          </a:prstGeom>
        </p:spPr>
      </p:pic>
      <p:pic>
        <p:nvPicPr>
          <p:cNvPr id="7" name="Picture 6">
            <a:extLst>
              <a:ext uri="{FF2B5EF4-FFF2-40B4-BE49-F238E27FC236}">
                <a16:creationId xmlns:a16="http://schemas.microsoft.com/office/drawing/2014/main" id="{080C88B1-2D72-46DA-D30F-4B3091C5BA4E}"/>
              </a:ext>
            </a:extLst>
          </p:cNvPr>
          <p:cNvPicPr>
            <a:picLocks noChangeAspect="1"/>
          </p:cNvPicPr>
          <p:nvPr/>
        </p:nvPicPr>
        <p:blipFill>
          <a:blip r:embed="rId3"/>
          <a:stretch>
            <a:fillRect/>
          </a:stretch>
        </p:blipFill>
        <p:spPr>
          <a:xfrm>
            <a:off x="5112046" y="497540"/>
            <a:ext cx="7079954" cy="5549153"/>
          </a:xfrm>
          <a:prstGeom prst="rect">
            <a:avLst/>
          </a:prstGeom>
        </p:spPr>
      </p:pic>
      <p:pic>
        <p:nvPicPr>
          <p:cNvPr id="9" name="Picture 8">
            <a:extLst>
              <a:ext uri="{FF2B5EF4-FFF2-40B4-BE49-F238E27FC236}">
                <a16:creationId xmlns:a16="http://schemas.microsoft.com/office/drawing/2014/main" id="{D2BE409E-47C4-6303-7C8C-8C9FFDD89333}"/>
              </a:ext>
            </a:extLst>
          </p:cNvPr>
          <p:cNvPicPr>
            <a:picLocks noChangeAspect="1"/>
          </p:cNvPicPr>
          <p:nvPr/>
        </p:nvPicPr>
        <p:blipFill>
          <a:blip r:embed="rId4"/>
          <a:stretch>
            <a:fillRect/>
          </a:stretch>
        </p:blipFill>
        <p:spPr>
          <a:xfrm>
            <a:off x="329807" y="4034430"/>
            <a:ext cx="1724419" cy="2308727"/>
          </a:xfrm>
          <a:prstGeom prst="rect">
            <a:avLst/>
          </a:prstGeom>
        </p:spPr>
      </p:pic>
      <p:sp>
        <p:nvSpPr>
          <p:cNvPr id="10" name="Rectangle 9">
            <a:extLst>
              <a:ext uri="{FF2B5EF4-FFF2-40B4-BE49-F238E27FC236}">
                <a16:creationId xmlns:a16="http://schemas.microsoft.com/office/drawing/2014/main" id="{6EBC27C3-5AF7-2E3D-9093-7BFA04C90084}"/>
              </a:ext>
            </a:extLst>
          </p:cNvPr>
          <p:cNvSpPr/>
          <p:nvPr/>
        </p:nvSpPr>
        <p:spPr>
          <a:xfrm>
            <a:off x="9731188" y="1770191"/>
            <a:ext cx="1167592" cy="109403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BB1587DF-58B3-9DA9-B122-733882D3069F}"/>
              </a:ext>
            </a:extLst>
          </p:cNvPr>
          <p:cNvSpPr txBox="1"/>
          <p:nvPr/>
        </p:nvSpPr>
        <p:spPr>
          <a:xfrm>
            <a:off x="9624745" y="1400859"/>
            <a:ext cx="1380478" cy="369332"/>
          </a:xfrm>
          <a:prstGeom prst="rect">
            <a:avLst/>
          </a:prstGeom>
          <a:noFill/>
        </p:spPr>
        <p:txBody>
          <a:bodyPr wrap="square" rtlCol="0">
            <a:spAutoFit/>
          </a:bodyPr>
          <a:lstStyle/>
          <a:p>
            <a:r>
              <a:rPr lang="en-US" sz="900" dirty="0">
                <a:solidFill>
                  <a:schemeClr val="accent5">
                    <a:lumMod val="60000"/>
                    <a:lumOff val="40000"/>
                  </a:schemeClr>
                </a:solidFill>
              </a:rPr>
              <a:t>Add the prim “/king” to the first sublayer</a:t>
            </a:r>
          </a:p>
        </p:txBody>
      </p:sp>
      <p:sp>
        <p:nvSpPr>
          <p:cNvPr id="12" name="Rectangle 11">
            <a:extLst>
              <a:ext uri="{FF2B5EF4-FFF2-40B4-BE49-F238E27FC236}">
                <a16:creationId xmlns:a16="http://schemas.microsoft.com/office/drawing/2014/main" id="{9FD533FF-4F5F-78EE-2F9E-513D33644460}"/>
              </a:ext>
            </a:extLst>
          </p:cNvPr>
          <p:cNvSpPr/>
          <p:nvPr/>
        </p:nvSpPr>
        <p:spPr>
          <a:xfrm>
            <a:off x="8278906" y="3477968"/>
            <a:ext cx="1093694" cy="140779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ectangle 12">
            <a:extLst>
              <a:ext uri="{FF2B5EF4-FFF2-40B4-BE49-F238E27FC236}">
                <a16:creationId xmlns:a16="http://schemas.microsoft.com/office/drawing/2014/main" id="{AC80D86A-AC4C-AA0D-35A3-50F4FFEA55B7}"/>
              </a:ext>
            </a:extLst>
          </p:cNvPr>
          <p:cNvSpPr/>
          <p:nvPr/>
        </p:nvSpPr>
        <p:spPr>
          <a:xfrm>
            <a:off x="6638365" y="4305287"/>
            <a:ext cx="1093694" cy="1470549"/>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a:extLst>
              <a:ext uri="{FF2B5EF4-FFF2-40B4-BE49-F238E27FC236}">
                <a16:creationId xmlns:a16="http://schemas.microsoft.com/office/drawing/2014/main" id="{5CB90E59-8321-4E8D-6166-25C252386C57}"/>
              </a:ext>
            </a:extLst>
          </p:cNvPr>
          <p:cNvSpPr/>
          <p:nvPr/>
        </p:nvSpPr>
        <p:spPr>
          <a:xfrm>
            <a:off x="5271247" y="4542851"/>
            <a:ext cx="1192305" cy="1232985"/>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ectangle 14">
            <a:extLst>
              <a:ext uri="{FF2B5EF4-FFF2-40B4-BE49-F238E27FC236}">
                <a16:creationId xmlns:a16="http://schemas.microsoft.com/office/drawing/2014/main" id="{3C1D549C-014D-E5F0-D4D4-BF48DD36357B}"/>
              </a:ext>
            </a:extLst>
          </p:cNvPr>
          <p:cNvSpPr/>
          <p:nvPr/>
        </p:nvSpPr>
        <p:spPr>
          <a:xfrm>
            <a:off x="6638365" y="2985723"/>
            <a:ext cx="1048785" cy="1048707"/>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a:extLst>
              <a:ext uri="{FF2B5EF4-FFF2-40B4-BE49-F238E27FC236}">
                <a16:creationId xmlns:a16="http://schemas.microsoft.com/office/drawing/2014/main" id="{3E0E5E01-7C34-C84E-A07C-9B279D99994F}"/>
              </a:ext>
            </a:extLst>
          </p:cNvPr>
          <p:cNvSpPr txBox="1"/>
          <p:nvPr/>
        </p:nvSpPr>
        <p:spPr>
          <a:xfrm>
            <a:off x="8301360" y="3247135"/>
            <a:ext cx="1048785" cy="230832"/>
          </a:xfrm>
          <a:prstGeom prst="rect">
            <a:avLst/>
          </a:prstGeom>
          <a:noFill/>
        </p:spPr>
        <p:txBody>
          <a:bodyPr wrap="square" rtlCol="0">
            <a:spAutoFit/>
          </a:bodyPr>
          <a:lstStyle/>
          <a:p>
            <a:r>
              <a:rPr lang="en-US" sz="900" dirty="0">
                <a:solidFill>
                  <a:schemeClr val="accent5">
                    <a:lumMod val="60000"/>
                    <a:lumOff val="40000"/>
                  </a:schemeClr>
                </a:solidFill>
              </a:rPr>
              <a:t>Define USD prim</a:t>
            </a:r>
          </a:p>
        </p:txBody>
      </p:sp>
      <p:sp>
        <p:nvSpPr>
          <p:cNvPr id="18" name="TextBox 17">
            <a:extLst>
              <a:ext uri="{FF2B5EF4-FFF2-40B4-BE49-F238E27FC236}">
                <a16:creationId xmlns:a16="http://schemas.microsoft.com/office/drawing/2014/main" id="{4FCF6B7F-DDB9-4C85-844B-D2FDDDD686A7}"/>
              </a:ext>
            </a:extLst>
          </p:cNvPr>
          <p:cNvSpPr txBox="1"/>
          <p:nvPr/>
        </p:nvSpPr>
        <p:spPr>
          <a:xfrm>
            <a:off x="6593713" y="4081187"/>
            <a:ext cx="1411770" cy="230832"/>
          </a:xfrm>
          <a:prstGeom prst="rect">
            <a:avLst/>
          </a:prstGeom>
          <a:noFill/>
        </p:spPr>
        <p:txBody>
          <a:bodyPr wrap="square" rtlCol="0">
            <a:spAutoFit/>
          </a:bodyPr>
          <a:lstStyle/>
          <a:p>
            <a:r>
              <a:rPr lang="en-US" sz="900" dirty="0">
                <a:solidFill>
                  <a:srgbClr val="D48CBE"/>
                </a:solidFill>
              </a:rPr>
              <a:t>Define USD reference</a:t>
            </a:r>
          </a:p>
        </p:txBody>
      </p:sp>
      <p:pic>
        <p:nvPicPr>
          <p:cNvPr id="20" name="Picture 19">
            <a:extLst>
              <a:ext uri="{FF2B5EF4-FFF2-40B4-BE49-F238E27FC236}">
                <a16:creationId xmlns:a16="http://schemas.microsoft.com/office/drawing/2014/main" id="{02DA2B20-F4CA-F07E-309E-1604D93F750F}"/>
              </a:ext>
            </a:extLst>
          </p:cNvPr>
          <p:cNvPicPr>
            <a:picLocks noChangeAspect="1"/>
          </p:cNvPicPr>
          <p:nvPr/>
        </p:nvPicPr>
        <p:blipFill>
          <a:blip r:embed="rId5"/>
          <a:stretch>
            <a:fillRect/>
          </a:stretch>
        </p:blipFill>
        <p:spPr>
          <a:xfrm>
            <a:off x="7871520" y="5074024"/>
            <a:ext cx="1386854" cy="1605635"/>
          </a:xfrm>
          <a:prstGeom prst="rect">
            <a:avLst/>
          </a:prstGeom>
        </p:spPr>
      </p:pic>
      <p:sp>
        <p:nvSpPr>
          <p:cNvPr id="21" name="TextBox 20">
            <a:extLst>
              <a:ext uri="{FF2B5EF4-FFF2-40B4-BE49-F238E27FC236}">
                <a16:creationId xmlns:a16="http://schemas.microsoft.com/office/drawing/2014/main" id="{5217369B-6321-9B63-3F40-177E2D7280BD}"/>
              </a:ext>
            </a:extLst>
          </p:cNvPr>
          <p:cNvSpPr txBox="1"/>
          <p:nvPr/>
        </p:nvSpPr>
        <p:spPr>
          <a:xfrm>
            <a:off x="5338611" y="4312019"/>
            <a:ext cx="1048785" cy="230832"/>
          </a:xfrm>
          <a:prstGeom prst="rect">
            <a:avLst/>
          </a:prstGeom>
          <a:noFill/>
        </p:spPr>
        <p:txBody>
          <a:bodyPr wrap="square" rtlCol="0">
            <a:spAutoFit/>
          </a:bodyPr>
          <a:lstStyle/>
          <a:p>
            <a:r>
              <a:rPr lang="en-US" sz="900" dirty="0">
                <a:solidFill>
                  <a:srgbClr val="D48CBE"/>
                </a:solidFill>
              </a:rPr>
              <a:t>Open USD layer</a:t>
            </a:r>
          </a:p>
        </p:txBody>
      </p:sp>
      <p:sp>
        <p:nvSpPr>
          <p:cNvPr id="22" name="TextBox 21">
            <a:extLst>
              <a:ext uri="{FF2B5EF4-FFF2-40B4-BE49-F238E27FC236}">
                <a16:creationId xmlns:a16="http://schemas.microsoft.com/office/drawing/2014/main" id="{2B4F06E0-F9E9-9F5F-D0C8-ED7BE0E097FC}"/>
              </a:ext>
            </a:extLst>
          </p:cNvPr>
          <p:cNvSpPr txBox="1"/>
          <p:nvPr/>
        </p:nvSpPr>
        <p:spPr>
          <a:xfrm>
            <a:off x="6559966" y="2616392"/>
            <a:ext cx="1250491" cy="369332"/>
          </a:xfrm>
          <a:prstGeom prst="rect">
            <a:avLst/>
          </a:prstGeom>
          <a:noFill/>
        </p:spPr>
        <p:txBody>
          <a:bodyPr wrap="square" rtlCol="0">
            <a:spAutoFit/>
          </a:bodyPr>
          <a:lstStyle/>
          <a:p>
            <a:r>
              <a:rPr lang="en-US" sz="900" dirty="0">
                <a:solidFill>
                  <a:schemeClr val="accent5">
                    <a:lumMod val="60000"/>
                    <a:lumOff val="40000"/>
                  </a:schemeClr>
                </a:solidFill>
              </a:rPr>
              <a:t>Add a transform attribute to the king</a:t>
            </a:r>
          </a:p>
        </p:txBody>
      </p:sp>
      <p:sp>
        <p:nvSpPr>
          <p:cNvPr id="23" name="Rectangle 22">
            <a:extLst>
              <a:ext uri="{FF2B5EF4-FFF2-40B4-BE49-F238E27FC236}">
                <a16:creationId xmlns:a16="http://schemas.microsoft.com/office/drawing/2014/main" id="{46B1089B-1383-AA02-DEB0-6E872DF09946}"/>
              </a:ext>
            </a:extLst>
          </p:cNvPr>
          <p:cNvSpPr/>
          <p:nvPr/>
        </p:nvSpPr>
        <p:spPr>
          <a:xfrm>
            <a:off x="5189325" y="4114799"/>
            <a:ext cx="2621132" cy="1766047"/>
          </a:xfrm>
          <a:prstGeom prst="rect">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sp>
        <p:nvSpPr>
          <p:cNvPr id="24" name="TextBox 23">
            <a:extLst>
              <a:ext uri="{FF2B5EF4-FFF2-40B4-BE49-F238E27FC236}">
                <a16:creationId xmlns:a16="http://schemas.microsoft.com/office/drawing/2014/main" id="{5162B32C-B38E-6103-8B32-1480EFBF1A35}"/>
              </a:ext>
            </a:extLst>
          </p:cNvPr>
          <p:cNvSpPr txBox="1"/>
          <p:nvPr/>
        </p:nvSpPr>
        <p:spPr>
          <a:xfrm>
            <a:off x="5602957" y="6201482"/>
            <a:ext cx="1793867" cy="507831"/>
          </a:xfrm>
          <a:prstGeom prst="rect">
            <a:avLst/>
          </a:prstGeom>
          <a:noFill/>
        </p:spPr>
        <p:txBody>
          <a:bodyPr wrap="square" rtlCol="0">
            <a:spAutoFit/>
          </a:bodyPr>
          <a:lstStyle/>
          <a:p>
            <a:r>
              <a:rPr lang="en-US" sz="900" dirty="0">
                <a:solidFill>
                  <a:srgbClr val="9C6296"/>
                </a:solidFill>
              </a:rPr>
              <a:t>Open the layer of the USD file generated in the previous exercise and use it as a reference</a:t>
            </a:r>
          </a:p>
        </p:txBody>
      </p:sp>
      <p:cxnSp>
        <p:nvCxnSpPr>
          <p:cNvPr id="25" name="Straight Connector 24">
            <a:extLst>
              <a:ext uri="{FF2B5EF4-FFF2-40B4-BE49-F238E27FC236}">
                <a16:creationId xmlns:a16="http://schemas.microsoft.com/office/drawing/2014/main" id="{016EFE62-873D-1A7E-3601-BEF739558B0D}"/>
              </a:ext>
            </a:extLst>
          </p:cNvPr>
          <p:cNvCxnSpPr>
            <a:cxnSpLocks/>
          </p:cNvCxnSpPr>
          <p:nvPr/>
        </p:nvCxnSpPr>
        <p:spPr>
          <a:xfrm>
            <a:off x="6559966" y="5878769"/>
            <a:ext cx="0" cy="335848"/>
          </a:xfrm>
          <a:prstGeom prst="line">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27" name="Rectangle 26">
            <a:extLst>
              <a:ext uri="{FF2B5EF4-FFF2-40B4-BE49-F238E27FC236}">
                <a16:creationId xmlns:a16="http://schemas.microsoft.com/office/drawing/2014/main" id="{181984C3-AABB-D9BA-E157-250DDDFA10F2}"/>
              </a:ext>
            </a:extLst>
          </p:cNvPr>
          <p:cNvSpPr/>
          <p:nvPr/>
        </p:nvSpPr>
        <p:spPr>
          <a:xfrm>
            <a:off x="7909334" y="5444716"/>
            <a:ext cx="1306384" cy="167190"/>
          </a:xfrm>
          <a:prstGeom prst="rect">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pic>
        <p:nvPicPr>
          <p:cNvPr id="30" name="Picture 29">
            <a:extLst>
              <a:ext uri="{FF2B5EF4-FFF2-40B4-BE49-F238E27FC236}">
                <a16:creationId xmlns:a16="http://schemas.microsoft.com/office/drawing/2014/main" id="{E7C7566B-8502-487C-84CB-3CC60C3F188E}"/>
              </a:ext>
            </a:extLst>
          </p:cNvPr>
          <p:cNvPicPr>
            <a:picLocks noChangeAspect="1"/>
          </p:cNvPicPr>
          <p:nvPr/>
        </p:nvPicPr>
        <p:blipFill rotWithShape="1">
          <a:blip r:embed="rId6"/>
          <a:srcRect b="30985"/>
          <a:stretch/>
        </p:blipFill>
        <p:spPr>
          <a:xfrm>
            <a:off x="9459779" y="5074024"/>
            <a:ext cx="1676550" cy="974374"/>
          </a:xfrm>
          <a:prstGeom prst="rect">
            <a:avLst/>
          </a:prstGeom>
        </p:spPr>
      </p:pic>
      <p:sp>
        <p:nvSpPr>
          <p:cNvPr id="31" name="TextBox 30">
            <a:extLst>
              <a:ext uri="{FF2B5EF4-FFF2-40B4-BE49-F238E27FC236}">
                <a16:creationId xmlns:a16="http://schemas.microsoft.com/office/drawing/2014/main" id="{412AA4AC-A1C9-5E10-F527-1840E908568B}"/>
              </a:ext>
            </a:extLst>
          </p:cNvPr>
          <p:cNvSpPr txBox="1"/>
          <p:nvPr/>
        </p:nvSpPr>
        <p:spPr>
          <a:xfrm>
            <a:off x="9459779" y="6270731"/>
            <a:ext cx="1793867" cy="369332"/>
          </a:xfrm>
          <a:prstGeom prst="rect">
            <a:avLst/>
          </a:prstGeom>
          <a:noFill/>
        </p:spPr>
        <p:txBody>
          <a:bodyPr wrap="square" rtlCol="0">
            <a:spAutoFit/>
          </a:bodyPr>
          <a:lstStyle/>
          <a:p>
            <a:r>
              <a:rPr lang="en-US" sz="900" dirty="0">
                <a:solidFill>
                  <a:srgbClr val="9C6296"/>
                </a:solidFill>
              </a:rPr>
              <a:t>The arc type “Payload” allows one to unload/load the reference</a:t>
            </a:r>
          </a:p>
        </p:txBody>
      </p:sp>
      <p:cxnSp>
        <p:nvCxnSpPr>
          <p:cNvPr id="33" name="Connector: Elbow 32">
            <a:extLst>
              <a:ext uri="{FF2B5EF4-FFF2-40B4-BE49-F238E27FC236}">
                <a16:creationId xmlns:a16="http://schemas.microsoft.com/office/drawing/2014/main" id="{06825E61-B7F8-B371-3BD5-B9EA693319E4}"/>
              </a:ext>
            </a:extLst>
          </p:cNvPr>
          <p:cNvCxnSpPr>
            <a:stCxn id="27" idx="3"/>
            <a:endCxn id="31" idx="1"/>
          </p:cNvCxnSpPr>
          <p:nvPr/>
        </p:nvCxnSpPr>
        <p:spPr>
          <a:xfrm>
            <a:off x="9215718" y="5528311"/>
            <a:ext cx="244061" cy="927086"/>
          </a:xfrm>
          <a:prstGeom prst="bentConnector3">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5" name="TextBox 34">
            <a:extLst>
              <a:ext uri="{FF2B5EF4-FFF2-40B4-BE49-F238E27FC236}">
                <a16:creationId xmlns:a16="http://schemas.microsoft.com/office/drawing/2014/main" id="{4E8E8FB0-A7B7-B122-7850-781F4CA5EC5B}"/>
              </a:ext>
            </a:extLst>
          </p:cNvPr>
          <p:cNvSpPr txBox="1"/>
          <p:nvPr/>
        </p:nvSpPr>
        <p:spPr>
          <a:xfrm>
            <a:off x="9372600" y="4080545"/>
            <a:ext cx="1156447" cy="584775"/>
          </a:xfrm>
          <a:prstGeom prst="rect">
            <a:avLst/>
          </a:prstGeom>
          <a:noFill/>
        </p:spPr>
        <p:txBody>
          <a:bodyPr wrap="square" rtlCol="0">
            <a:spAutoFit/>
          </a:bodyPr>
          <a:lstStyle/>
          <a:p>
            <a:r>
              <a:rPr lang="en-US" sz="800" dirty="0">
                <a:solidFill>
                  <a:schemeClr val="accent5">
                    <a:lumMod val="60000"/>
                    <a:lumOff val="40000"/>
                  </a:schemeClr>
                </a:solidFill>
              </a:rPr>
              <a:t>*no need to specify the prim type for “/king”. </a:t>
            </a:r>
          </a:p>
          <a:p>
            <a:r>
              <a:rPr lang="en-US" sz="800" dirty="0">
                <a:solidFill>
                  <a:schemeClr val="accent5">
                    <a:lumMod val="60000"/>
                    <a:lumOff val="40000"/>
                  </a:schemeClr>
                </a:solidFill>
              </a:rPr>
              <a:t>It takes the type of the reference.</a:t>
            </a:r>
          </a:p>
        </p:txBody>
      </p:sp>
      <p:pic>
        <p:nvPicPr>
          <p:cNvPr id="36" name="Picture 35">
            <a:extLst>
              <a:ext uri="{FF2B5EF4-FFF2-40B4-BE49-F238E27FC236}">
                <a16:creationId xmlns:a16="http://schemas.microsoft.com/office/drawing/2014/main" id="{112FA23B-F20B-F3BD-75AB-C8347E2D2FD8}"/>
              </a:ext>
            </a:extLst>
          </p:cNvPr>
          <p:cNvPicPr>
            <a:picLocks noChangeAspect="1"/>
          </p:cNvPicPr>
          <p:nvPr/>
        </p:nvPicPr>
        <p:blipFill rotWithShape="1">
          <a:blip r:embed="rId7"/>
          <a:srcRect b="20434"/>
          <a:stretch/>
        </p:blipFill>
        <p:spPr>
          <a:xfrm>
            <a:off x="9720121" y="2925763"/>
            <a:ext cx="1404407" cy="682534"/>
          </a:xfrm>
          <a:prstGeom prst="rect">
            <a:avLst/>
          </a:prstGeom>
        </p:spPr>
      </p:pic>
      <p:sp>
        <p:nvSpPr>
          <p:cNvPr id="39" name="TextBox 38">
            <a:extLst>
              <a:ext uri="{FF2B5EF4-FFF2-40B4-BE49-F238E27FC236}">
                <a16:creationId xmlns:a16="http://schemas.microsoft.com/office/drawing/2014/main" id="{DF70BCE7-5D41-EE7E-1CFE-65A69968F0DE}"/>
              </a:ext>
            </a:extLst>
          </p:cNvPr>
          <p:cNvSpPr txBox="1"/>
          <p:nvPr/>
        </p:nvSpPr>
        <p:spPr>
          <a:xfrm>
            <a:off x="2585606" y="4365847"/>
            <a:ext cx="1943155" cy="230832"/>
          </a:xfrm>
          <a:prstGeom prst="rect">
            <a:avLst/>
          </a:prstGeom>
          <a:noFill/>
        </p:spPr>
        <p:txBody>
          <a:bodyPr wrap="square" rtlCol="0">
            <a:spAutoFit/>
          </a:bodyPr>
          <a:lstStyle/>
          <a:p>
            <a:r>
              <a:rPr lang="en-US" sz="900" dirty="0"/>
              <a:t>Outliner</a:t>
            </a:r>
          </a:p>
        </p:txBody>
      </p:sp>
      <p:pic>
        <p:nvPicPr>
          <p:cNvPr id="41" name="Picture 40">
            <a:extLst>
              <a:ext uri="{FF2B5EF4-FFF2-40B4-BE49-F238E27FC236}">
                <a16:creationId xmlns:a16="http://schemas.microsoft.com/office/drawing/2014/main" id="{1AA13B90-7554-DA30-86ED-9B8B998F9931}"/>
              </a:ext>
            </a:extLst>
          </p:cNvPr>
          <p:cNvPicPr>
            <a:picLocks noChangeAspect="1"/>
          </p:cNvPicPr>
          <p:nvPr/>
        </p:nvPicPr>
        <p:blipFill>
          <a:blip r:embed="rId8"/>
          <a:stretch>
            <a:fillRect/>
          </a:stretch>
        </p:blipFill>
        <p:spPr>
          <a:xfrm>
            <a:off x="2641018" y="4601757"/>
            <a:ext cx="1975225" cy="1438648"/>
          </a:xfrm>
          <a:prstGeom prst="rect">
            <a:avLst/>
          </a:prstGeom>
        </p:spPr>
      </p:pic>
    </p:spTree>
    <p:extLst>
      <p:ext uri="{BB962C8B-B14F-4D97-AF65-F5344CB8AC3E}">
        <p14:creationId xmlns:p14="http://schemas.microsoft.com/office/powerpoint/2010/main" val="28403096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creenshot, text, map, space&#10;&#10;Description automatically generated">
            <a:extLst>
              <a:ext uri="{FF2B5EF4-FFF2-40B4-BE49-F238E27FC236}">
                <a16:creationId xmlns:a16="http://schemas.microsoft.com/office/drawing/2014/main" id="{4D807FB5-E59C-28A6-8C30-5404F2E25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1" y="472321"/>
            <a:ext cx="9377082" cy="4429375"/>
          </a:xfrm>
          <a:prstGeom prst="rect">
            <a:avLst/>
          </a:prstGeom>
        </p:spPr>
      </p:pic>
      <p:sp>
        <p:nvSpPr>
          <p:cNvPr id="4" name="Subtitle 2">
            <a:extLst>
              <a:ext uri="{FF2B5EF4-FFF2-40B4-BE49-F238E27FC236}">
                <a16:creationId xmlns:a16="http://schemas.microsoft.com/office/drawing/2014/main" id="{FC5834FF-574D-C637-C5DD-EEA26D0A196B}"/>
              </a:ext>
            </a:extLst>
          </p:cNvPr>
          <p:cNvSpPr txBox="1">
            <a:spLocks/>
          </p:cNvSpPr>
          <p:nvPr/>
        </p:nvSpPr>
        <p:spPr>
          <a:xfrm>
            <a:off x="106588" y="122900"/>
            <a:ext cx="3367235"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Create the king: define USD point instancer</a:t>
            </a:r>
          </a:p>
        </p:txBody>
      </p:sp>
      <p:pic>
        <p:nvPicPr>
          <p:cNvPr id="9" name="Picture 8">
            <a:extLst>
              <a:ext uri="{FF2B5EF4-FFF2-40B4-BE49-F238E27FC236}">
                <a16:creationId xmlns:a16="http://schemas.microsoft.com/office/drawing/2014/main" id="{D2BE409E-47C4-6303-7C8C-8C9FFDD89333}"/>
              </a:ext>
            </a:extLst>
          </p:cNvPr>
          <p:cNvPicPr>
            <a:picLocks noChangeAspect="1"/>
          </p:cNvPicPr>
          <p:nvPr/>
        </p:nvPicPr>
        <p:blipFill rotWithShape="1">
          <a:blip r:embed="rId3"/>
          <a:srcRect t="9236" b="2486"/>
          <a:stretch/>
        </p:blipFill>
        <p:spPr>
          <a:xfrm>
            <a:off x="513091" y="5076987"/>
            <a:ext cx="1481335" cy="1750796"/>
          </a:xfrm>
          <a:prstGeom prst="rect">
            <a:avLst/>
          </a:prstGeom>
        </p:spPr>
      </p:pic>
      <p:pic>
        <p:nvPicPr>
          <p:cNvPr id="3" name="Picture 2">
            <a:extLst>
              <a:ext uri="{FF2B5EF4-FFF2-40B4-BE49-F238E27FC236}">
                <a16:creationId xmlns:a16="http://schemas.microsoft.com/office/drawing/2014/main" id="{07E5A534-9129-C40E-5324-412524DB4DB4}"/>
              </a:ext>
            </a:extLst>
          </p:cNvPr>
          <p:cNvPicPr>
            <a:picLocks noChangeAspect="1"/>
          </p:cNvPicPr>
          <p:nvPr/>
        </p:nvPicPr>
        <p:blipFill rotWithShape="1">
          <a:blip r:embed="rId4"/>
          <a:srcRect t="8514" b="1"/>
          <a:stretch/>
        </p:blipFill>
        <p:spPr>
          <a:xfrm>
            <a:off x="4131654" y="5076987"/>
            <a:ext cx="1443658" cy="1714425"/>
          </a:xfrm>
          <a:prstGeom prst="rect">
            <a:avLst/>
          </a:prstGeom>
        </p:spPr>
      </p:pic>
      <p:pic>
        <p:nvPicPr>
          <p:cNvPr id="8" name="Picture 7">
            <a:extLst>
              <a:ext uri="{FF2B5EF4-FFF2-40B4-BE49-F238E27FC236}">
                <a16:creationId xmlns:a16="http://schemas.microsoft.com/office/drawing/2014/main" id="{9AD490E0-7C85-FB09-DC9F-CFDB2261D6D0}"/>
              </a:ext>
            </a:extLst>
          </p:cNvPr>
          <p:cNvPicPr>
            <a:picLocks noChangeAspect="1"/>
          </p:cNvPicPr>
          <p:nvPr/>
        </p:nvPicPr>
        <p:blipFill>
          <a:blip r:embed="rId5"/>
          <a:stretch>
            <a:fillRect/>
          </a:stretch>
        </p:blipFill>
        <p:spPr>
          <a:xfrm>
            <a:off x="8016852" y="4982538"/>
            <a:ext cx="1432615" cy="1845245"/>
          </a:xfrm>
          <a:prstGeom prst="rect">
            <a:avLst/>
          </a:prstGeom>
        </p:spPr>
      </p:pic>
      <p:sp>
        <p:nvSpPr>
          <p:cNvPr id="34" name="Rectangle 33">
            <a:extLst>
              <a:ext uri="{FF2B5EF4-FFF2-40B4-BE49-F238E27FC236}">
                <a16:creationId xmlns:a16="http://schemas.microsoft.com/office/drawing/2014/main" id="{DC518CC8-EFE5-863B-FD0C-5C577A018B05}"/>
              </a:ext>
            </a:extLst>
          </p:cNvPr>
          <p:cNvSpPr/>
          <p:nvPr/>
        </p:nvSpPr>
        <p:spPr>
          <a:xfrm>
            <a:off x="1978894" y="1076041"/>
            <a:ext cx="904594" cy="1048707"/>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TextBox 34">
            <a:extLst>
              <a:ext uri="{FF2B5EF4-FFF2-40B4-BE49-F238E27FC236}">
                <a16:creationId xmlns:a16="http://schemas.microsoft.com/office/drawing/2014/main" id="{D16DB546-9799-5D71-5251-A3F2DC31BA6E}"/>
              </a:ext>
            </a:extLst>
          </p:cNvPr>
          <p:cNvSpPr txBox="1"/>
          <p:nvPr/>
        </p:nvSpPr>
        <p:spPr>
          <a:xfrm>
            <a:off x="1648268" y="450810"/>
            <a:ext cx="1440195" cy="646331"/>
          </a:xfrm>
          <a:prstGeom prst="rect">
            <a:avLst/>
          </a:prstGeom>
          <a:noFill/>
        </p:spPr>
        <p:txBody>
          <a:bodyPr wrap="square" rtlCol="0">
            <a:spAutoFit/>
          </a:bodyPr>
          <a:lstStyle/>
          <a:p>
            <a:r>
              <a:rPr lang="en-US" sz="900" dirty="0">
                <a:solidFill>
                  <a:schemeClr val="accent4"/>
                </a:solidFill>
              </a:rPr>
              <a:t>Set variant selection:</a:t>
            </a:r>
          </a:p>
          <a:p>
            <a:r>
              <a:rPr lang="en-US" sz="900" dirty="0">
                <a:solidFill>
                  <a:schemeClr val="accent5">
                    <a:lumMod val="60000"/>
                    <a:lumOff val="40000"/>
                  </a:schemeClr>
                </a:solidFill>
              </a:rPr>
              <a:t>Select the variant “noise” from the variant set “colorPatterns”</a:t>
            </a:r>
          </a:p>
        </p:txBody>
      </p:sp>
      <p:pic>
        <p:nvPicPr>
          <p:cNvPr id="37" name="Picture 36">
            <a:extLst>
              <a:ext uri="{FF2B5EF4-FFF2-40B4-BE49-F238E27FC236}">
                <a16:creationId xmlns:a16="http://schemas.microsoft.com/office/drawing/2014/main" id="{8E0C9855-5FB8-CC51-9F3E-65CB6AE27FD3}"/>
              </a:ext>
            </a:extLst>
          </p:cNvPr>
          <p:cNvPicPr>
            <a:picLocks noChangeAspect="1"/>
          </p:cNvPicPr>
          <p:nvPr/>
        </p:nvPicPr>
        <p:blipFill>
          <a:blip r:embed="rId6"/>
          <a:stretch>
            <a:fillRect/>
          </a:stretch>
        </p:blipFill>
        <p:spPr>
          <a:xfrm>
            <a:off x="401738" y="706710"/>
            <a:ext cx="1224523" cy="1118904"/>
          </a:xfrm>
          <a:prstGeom prst="rect">
            <a:avLst/>
          </a:prstGeom>
        </p:spPr>
      </p:pic>
      <p:cxnSp>
        <p:nvCxnSpPr>
          <p:cNvPr id="41" name="Straight Connector 40">
            <a:extLst>
              <a:ext uri="{FF2B5EF4-FFF2-40B4-BE49-F238E27FC236}">
                <a16:creationId xmlns:a16="http://schemas.microsoft.com/office/drawing/2014/main" id="{FDA58955-1D81-6723-6C13-466A047BAAFD}"/>
              </a:ext>
            </a:extLst>
          </p:cNvPr>
          <p:cNvCxnSpPr/>
          <p:nvPr/>
        </p:nvCxnSpPr>
        <p:spPr>
          <a:xfrm flipH="1">
            <a:off x="1626261" y="1422579"/>
            <a:ext cx="352633" cy="0"/>
          </a:xfrm>
          <a:prstGeom prst="line">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1AD0C96D-DF44-018C-5EB0-70E4B284058C}"/>
              </a:ext>
            </a:extLst>
          </p:cNvPr>
          <p:cNvSpPr/>
          <p:nvPr/>
        </p:nvSpPr>
        <p:spPr>
          <a:xfrm>
            <a:off x="3018800" y="1076041"/>
            <a:ext cx="900112" cy="1048707"/>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44" name="Picture 43">
            <a:extLst>
              <a:ext uri="{FF2B5EF4-FFF2-40B4-BE49-F238E27FC236}">
                <a16:creationId xmlns:a16="http://schemas.microsoft.com/office/drawing/2014/main" id="{37690D93-E9C2-6BAB-1D1C-F29E972D552C}"/>
              </a:ext>
            </a:extLst>
          </p:cNvPr>
          <p:cNvPicPr>
            <a:picLocks noChangeAspect="1"/>
          </p:cNvPicPr>
          <p:nvPr/>
        </p:nvPicPr>
        <p:blipFill>
          <a:blip r:embed="rId7"/>
          <a:stretch>
            <a:fillRect/>
          </a:stretch>
        </p:blipFill>
        <p:spPr>
          <a:xfrm>
            <a:off x="4853483" y="670522"/>
            <a:ext cx="1355912" cy="1016934"/>
          </a:xfrm>
          <a:prstGeom prst="rect">
            <a:avLst/>
          </a:prstGeom>
        </p:spPr>
      </p:pic>
      <p:cxnSp>
        <p:nvCxnSpPr>
          <p:cNvPr id="45" name="Straight Connector 44">
            <a:extLst>
              <a:ext uri="{FF2B5EF4-FFF2-40B4-BE49-F238E27FC236}">
                <a16:creationId xmlns:a16="http://schemas.microsoft.com/office/drawing/2014/main" id="{FE46FCE1-F402-0FB6-DA24-C559FFD03104}"/>
              </a:ext>
            </a:extLst>
          </p:cNvPr>
          <p:cNvCxnSpPr>
            <a:cxnSpLocks/>
          </p:cNvCxnSpPr>
          <p:nvPr/>
        </p:nvCxnSpPr>
        <p:spPr>
          <a:xfrm>
            <a:off x="3918912" y="1462920"/>
            <a:ext cx="934571" cy="0"/>
          </a:xfrm>
          <a:prstGeom prst="line">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D6594037-4023-3C7E-87C3-C20B5B5B0245}"/>
              </a:ext>
            </a:extLst>
          </p:cNvPr>
          <p:cNvSpPr txBox="1"/>
          <p:nvPr/>
        </p:nvSpPr>
        <p:spPr>
          <a:xfrm>
            <a:off x="2951512" y="450810"/>
            <a:ext cx="1440195" cy="646331"/>
          </a:xfrm>
          <a:prstGeom prst="rect">
            <a:avLst/>
          </a:prstGeom>
          <a:noFill/>
        </p:spPr>
        <p:txBody>
          <a:bodyPr wrap="square" rtlCol="0">
            <a:spAutoFit/>
          </a:bodyPr>
          <a:lstStyle/>
          <a:p>
            <a:r>
              <a:rPr lang="en-US" sz="900" dirty="0">
                <a:solidFill>
                  <a:schemeClr val="accent4"/>
                </a:solidFill>
              </a:rPr>
              <a:t>Get USD attribute value:</a:t>
            </a:r>
          </a:p>
          <a:p>
            <a:r>
              <a:rPr lang="en-US" sz="900" dirty="0">
                <a:solidFill>
                  <a:schemeClr val="accent5">
                    <a:lumMod val="60000"/>
                    <a:lumOff val="40000"/>
                  </a:schemeClr>
                </a:solidFill>
              </a:rPr>
              <a:t>Get the “displayColor” attribute of the prim “/king/body/noise” </a:t>
            </a:r>
          </a:p>
        </p:txBody>
      </p:sp>
      <p:sp>
        <p:nvSpPr>
          <p:cNvPr id="49" name="Rectangle 48">
            <a:extLst>
              <a:ext uri="{FF2B5EF4-FFF2-40B4-BE49-F238E27FC236}">
                <a16:creationId xmlns:a16="http://schemas.microsoft.com/office/drawing/2014/main" id="{BB39E596-14A0-6D74-4280-FDA61E68AA9D}"/>
              </a:ext>
            </a:extLst>
          </p:cNvPr>
          <p:cNvSpPr/>
          <p:nvPr/>
        </p:nvSpPr>
        <p:spPr>
          <a:xfrm>
            <a:off x="1978894" y="2316263"/>
            <a:ext cx="904594" cy="1112737"/>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TextBox 49">
            <a:extLst>
              <a:ext uri="{FF2B5EF4-FFF2-40B4-BE49-F238E27FC236}">
                <a16:creationId xmlns:a16="http://schemas.microsoft.com/office/drawing/2014/main" id="{1359B5BA-A8B1-0D1F-C567-D2BE1155C8CF}"/>
              </a:ext>
            </a:extLst>
          </p:cNvPr>
          <p:cNvSpPr txBox="1"/>
          <p:nvPr/>
        </p:nvSpPr>
        <p:spPr>
          <a:xfrm>
            <a:off x="1894798" y="3440539"/>
            <a:ext cx="1440195" cy="507831"/>
          </a:xfrm>
          <a:prstGeom prst="rect">
            <a:avLst/>
          </a:prstGeom>
          <a:noFill/>
        </p:spPr>
        <p:txBody>
          <a:bodyPr wrap="square" rtlCol="0">
            <a:spAutoFit/>
          </a:bodyPr>
          <a:lstStyle/>
          <a:p>
            <a:r>
              <a:rPr lang="en-US" sz="900" dirty="0">
                <a:solidFill>
                  <a:schemeClr val="accent4"/>
                </a:solidFill>
              </a:rPr>
              <a:t>Read USD meshes:</a:t>
            </a:r>
          </a:p>
          <a:p>
            <a:r>
              <a:rPr lang="en-US" sz="900" dirty="0">
                <a:solidFill>
                  <a:schemeClr val="accent5">
                    <a:lumMod val="60000"/>
                    <a:lumOff val="40000"/>
                  </a:schemeClr>
                </a:solidFill>
              </a:rPr>
              <a:t>Get all the meshes from the specified prim</a:t>
            </a:r>
          </a:p>
        </p:txBody>
      </p:sp>
      <p:pic>
        <p:nvPicPr>
          <p:cNvPr id="52" name="Picture 51">
            <a:extLst>
              <a:ext uri="{FF2B5EF4-FFF2-40B4-BE49-F238E27FC236}">
                <a16:creationId xmlns:a16="http://schemas.microsoft.com/office/drawing/2014/main" id="{3ACC6C93-B44E-3017-BF5D-D7561D8C3315}"/>
              </a:ext>
            </a:extLst>
          </p:cNvPr>
          <p:cNvPicPr>
            <a:picLocks noChangeAspect="1"/>
          </p:cNvPicPr>
          <p:nvPr/>
        </p:nvPicPr>
        <p:blipFill>
          <a:blip r:embed="rId8"/>
          <a:stretch>
            <a:fillRect/>
          </a:stretch>
        </p:blipFill>
        <p:spPr>
          <a:xfrm>
            <a:off x="106589" y="2902205"/>
            <a:ext cx="1519672" cy="926725"/>
          </a:xfrm>
          <a:prstGeom prst="rect">
            <a:avLst/>
          </a:prstGeom>
        </p:spPr>
      </p:pic>
      <p:cxnSp>
        <p:nvCxnSpPr>
          <p:cNvPr id="53" name="Straight Connector 52">
            <a:extLst>
              <a:ext uri="{FF2B5EF4-FFF2-40B4-BE49-F238E27FC236}">
                <a16:creationId xmlns:a16="http://schemas.microsoft.com/office/drawing/2014/main" id="{2A48077B-1F79-F03B-349F-7E80BCE65CB5}"/>
              </a:ext>
            </a:extLst>
          </p:cNvPr>
          <p:cNvCxnSpPr/>
          <p:nvPr/>
        </p:nvCxnSpPr>
        <p:spPr>
          <a:xfrm flipH="1">
            <a:off x="1626261" y="3175179"/>
            <a:ext cx="352633" cy="0"/>
          </a:xfrm>
          <a:prstGeom prst="line">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963C2A64-DF7D-FEC2-9A7A-F0F1A5FBA27F}"/>
              </a:ext>
            </a:extLst>
          </p:cNvPr>
          <p:cNvSpPr/>
          <p:nvPr/>
        </p:nvSpPr>
        <p:spPr>
          <a:xfrm>
            <a:off x="4085601" y="1807012"/>
            <a:ext cx="904594" cy="81516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TextBox 56">
            <a:extLst>
              <a:ext uri="{FF2B5EF4-FFF2-40B4-BE49-F238E27FC236}">
                <a16:creationId xmlns:a16="http://schemas.microsoft.com/office/drawing/2014/main" id="{0AE38D73-1616-32A2-C9CC-7984A12EE9E8}"/>
              </a:ext>
            </a:extLst>
          </p:cNvPr>
          <p:cNvSpPr txBox="1"/>
          <p:nvPr/>
        </p:nvSpPr>
        <p:spPr>
          <a:xfrm>
            <a:off x="3755322" y="2871431"/>
            <a:ext cx="1440195" cy="784830"/>
          </a:xfrm>
          <a:prstGeom prst="rect">
            <a:avLst/>
          </a:prstGeom>
          <a:noFill/>
        </p:spPr>
        <p:txBody>
          <a:bodyPr wrap="square" rtlCol="0">
            <a:spAutoFit/>
          </a:bodyPr>
          <a:lstStyle/>
          <a:p>
            <a:r>
              <a:rPr lang="en-US" sz="900" dirty="0">
                <a:solidFill>
                  <a:schemeClr val="accent5">
                    <a:lumMod val="60000"/>
                    <a:lumOff val="40000"/>
                  </a:schemeClr>
                </a:solidFill>
              </a:rPr>
              <a:t>This compound generates density weights based on the color values: </a:t>
            </a:r>
          </a:p>
          <a:p>
            <a:r>
              <a:rPr lang="en-US" sz="900" dirty="0">
                <a:solidFill>
                  <a:schemeClr val="accent5">
                    <a:lumMod val="60000"/>
                    <a:lumOff val="40000"/>
                  </a:schemeClr>
                </a:solidFill>
              </a:rPr>
              <a:t>pink region </a:t>
            </a:r>
            <a:r>
              <a:rPr lang="en-US" sz="900" dirty="0">
                <a:solidFill>
                  <a:schemeClr val="accent5">
                    <a:lumMod val="60000"/>
                    <a:lumOff val="40000"/>
                  </a:schemeClr>
                </a:solidFill>
                <a:sym typeface="Wingdings" panose="05000000000000000000" pitchFamily="2" charset="2"/>
              </a:rPr>
              <a:t> 1</a:t>
            </a:r>
          </a:p>
          <a:p>
            <a:r>
              <a:rPr lang="en-US" sz="900" dirty="0">
                <a:solidFill>
                  <a:schemeClr val="accent5">
                    <a:lumMod val="60000"/>
                    <a:lumOff val="40000"/>
                  </a:schemeClr>
                </a:solidFill>
                <a:sym typeface="Wingdings" panose="05000000000000000000" pitchFamily="2" charset="2"/>
              </a:rPr>
              <a:t>green region  0</a:t>
            </a:r>
            <a:endParaRPr lang="en-US" sz="900" dirty="0">
              <a:solidFill>
                <a:schemeClr val="accent5">
                  <a:lumMod val="60000"/>
                  <a:lumOff val="40000"/>
                </a:schemeClr>
              </a:solidFill>
            </a:endParaRPr>
          </a:p>
        </p:txBody>
      </p:sp>
      <p:cxnSp>
        <p:nvCxnSpPr>
          <p:cNvPr id="58" name="Straight Connector 57">
            <a:extLst>
              <a:ext uri="{FF2B5EF4-FFF2-40B4-BE49-F238E27FC236}">
                <a16:creationId xmlns:a16="http://schemas.microsoft.com/office/drawing/2014/main" id="{2D4EB2AB-E7B7-14DB-B563-B631B008FE26}"/>
              </a:ext>
            </a:extLst>
          </p:cNvPr>
          <p:cNvCxnSpPr>
            <a:cxnSpLocks/>
          </p:cNvCxnSpPr>
          <p:nvPr/>
        </p:nvCxnSpPr>
        <p:spPr>
          <a:xfrm>
            <a:off x="4517355" y="2622176"/>
            <a:ext cx="0" cy="280029"/>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FF9B5378-9AB5-F224-7FE0-A37D10738E5C}"/>
              </a:ext>
            </a:extLst>
          </p:cNvPr>
          <p:cNvSpPr/>
          <p:nvPr/>
        </p:nvSpPr>
        <p:spPr>
          <a:xfrm>
            <a:off x="5121024" y="2045510"/>
            <a:ext cx="2899239" cy="130728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1" name="TextBox 60">
            <a:extLst>
              <a:ext uri="{FF2B5EF4-FFF2-40B4-BE49-F238E27FC236}">
                <a16:creationId xmlns:a16="http://schemas.microsoft.com/office/drawing/2014/main" id="{CAAC6CC4-F027-DF20-B633-449A5AEC6A71}"/>
              </a:ext>
            </a:extLst>
          </p:cNvPr>
          <p:cNvSpPr txBox="1"/>
          <p:nvPr/>
        </p:nvSpPr>
        <p:spPr>
          <a:xfrm>
            <a:off x="6185594" y="1681817"/>
            <a:ext cx="1943084" cy="369332"/>
          </a:xfrm>
          <a:prstGeom prst="rect">
            <a:avLst/>
          </a:prstGeom>
          <a:noFill/>
        </p:spPr>
        <p:txBody>
          <a:bodyPr wrap="square" rtlCol="0">
            <a:spAutoFit/>
          </a:bodyPr>
          <a:lstStyle/>
          <a:p>
            <a:r>
              <a:rPr lang="en-US" sz="900" dirty="0">
                <a:solidFill>
                  <a:schemeClr val="accent5">
                    <a:lumMod val="60000"/>
                    <a:lumOff val="40000"/>
                  </a:schemeClr>
                </a:solidFill>
              </a:rPr>
              <a:t>Scatter points in the pink region and randomize point scale and rotation</a:t>
            </a:r>
          </a:p>
        </p:txBody>
      </p:sp>
      <p:cxnSp>
        <p:nvCxnSpPr>
          <p:cNvPr id="63" name="Connector: Elbow 62">
            <a:extLst>
              <a:ext uri="{FF2B5EF4-FFF2-40B4-BE49-F238E27FC236}">
                <a16:creationId xmlns:a16="http://schemas.microsoft.com/office/drawing/2014/main" id="{C3D78903-1B01-DCF5-87E9-C19CBA1E2BB3}"/>
              </a:ext>
            </a:extLst>
          </p:cNvPr>
          <p:cNvCxnSpPr>
            <a:stCxn id="60" idx="2"/>
            <a:endCxn id="3" idx="0"/>
          </p:cNvCxnSpPr>
          <p:nvPr/>
        </p:nvCxnSpPr>
        <p:spPr>
          <a:xfrm rot="5400000">
            <a:off x="4849970" y="3356313"/>
            <a:ext cx="1724188" cy="1717161"/>
          </a:xfrm>
          <a:prstGeom prst="bentConnector3">
            <a:avLst>
              <a:gd name="adj1" fmla="val 9184"/>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6AE40634-FE53-4685-DECB-E035EFA94466}"/>
              </a:ext>
            </a:extLst>
          </p:cNvPr>
          <p:cNvSpPr/>
          <p:nvPr/>
        </p:nvSpPr>
        <p:spPr>
          <a:xfrm>
            <a:off x="8151092" y="2610202"/>
            <a:ext cx="938215" cy="1186352"/>
          </a:xfrm>
          <a:prstGeom prst="rect">
            <a:avLst/>
          </a:prstGeom>
          <a:ln w="9525">
            <a:solidFill>
              <a:schemeClr val="accent4"/>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 name="TextBox 69">
            <a:extLst>
              <a:ext uri="{FF2B5EF4-FFF2-40B4-BE49-F238E27FC236}">
                <a16:creationId xmlns:a16="http://schemas.microsoft.com/office/drawing/2014/main" id="{6C73E06C-320A-9254-1B83-768743AEF3B0}"/>
              </a:ext>
            </a:extLst>
          </p:cNvPr>
          <p:cNvSpPr txBox="1"/>
          <p:nvPr/>
        </p:nvSpPr>
        <p:spPr>
          <a:xfrm>
            <a:off x="8070868" y="2356038"/>
            <a:ext cx="1440195" cy="230832"/>
          </a:xfrm>
          <a:prstGeom prst="rect">
            <a:avLst/>
          </a:prstGeom>
          <a:noFill/>
        </p:spPr>
        <p:txBody>
          <a:bodyPr wrap="square" rtlCol="0">
            <a:spAutoFit/>
          </a:bodyPr>
          <a:lstStyle/>
          <a:p>
            <a:r>
              <a:rPr lang="en-US" sz="900" dirty="0">
                <a:solidFill>
                  <a:schemeClr val="accent4"/>
                </a:solidFill>
              </a:rPr>
              <a:t>Define USD point instancer</a:t>
            </a:r>
            <a:endParaRPr lang="en-US" sz="900" dirty="0">
              <a:solidFill>
                <a:schemeClr val="accent5">
                  <a:lumMod val="60000"/>
                  <a:lumOff val="40000"/>
                </a:schemeClr>
              </a:solidFill>
            </a:endParaRPr>
          </a:p>
        </p:txBody>
      </p:sp>
      <p:sp>
        <p:nvSpPr>
          <p:cNvPr id="72" name="Rectangle 71">
            <a:extLst>
              <a:ext uri="{FF2B5EF4-FFF2-40B4-BE49-F238E27FC236}">
                <a16:creationId xmlns:a16="http://schemas.microsoft.com/office/drawing/2014/main" id="{495F37DB-EB8F-DC9D-12DA-57A8AAB5F072}"/>
              </a:ext>
            </a:extLst>
          </p:cNvPr>
          <p:cNvSpPr/>
          <p:nvPr/>
        </p:nvSpPr>
        <p:spPr>
          <a:xfrm>
            <a:off x="4990196" y="3602054"/>
            <a:ext cx="3030068" cy="1204797"/>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TextBox 72">
            <a:extLst>
              <a:ext uri="{FF2B5EF4-FFF2-40B4-BE49-F238E27FC236}">
                <a16:creationId xmlns:a16="http://schemas.microsoft.com/office/drawing/2014/main" id="{6EEFDB47-8BAA-9EDD-27D2-7EE6814DBB6B}"/>
              </a:ext>
            </a:extLst>
          </p:cNvPr>
          <p:cNvSpPr txBox="1"/>
          <p:nvPr/>
        </p:nvSpPr>
        <p:spPr>
          <a:xfrm>
            <a:off x="8007051" y="4320532"/>
            <a:ext cx="1943084" cy="507831"/>
          </a:xfrm>
          <a:prstGeom prst="rect">
            <a:avLst/>
          </a:prstGeom>
          <a:noFill/>
        </p:spPr>
        <p:txBody>
          <a:bodyPr wrap="square" rtlCol="0">
            <a:spAutoFit/>
          </a:bodyPr>
          <a:lstStyle/>
          <a:p>
            <a:r>
              <a:rPr lang="en-US" sz="900" dirty="0">
                <a:solidFill>
                  <a:schemeClr val="accent5">
                    <a:lumMod val="60000"/>
                    <a:lumOff val="40000"/>
                  </a:schemeClr>
                </a:solidFill>
              </a:rPr>
              <a:t>Reference the USD file of the purple flower and use it as the prototype for creating instances </a:t>
            </a:r>
          </a:p>
        </p:txBody>
      </p:sp>
      <p:sp>
        <p:nvSpPr>
          <p:cNvPr id="76" name="Arrow: Right 75">
            <a:extLst>
              <a:ext uri="{FF2B5EF4-FFF2-40B4-BE49-F238E27FC236}">
                <a16:creationId xmlns:a16="http://schemas.microsoft.com/office/drawing/2014/main" id="{A326A0F3-9BAC-5785-49A4-C70A0718BF99}"/>
              </a:ext>
            </a:extLst>
          </p:cNvPr>
          <p:cNvSpPr/>
          <p:nvPr/>
        </p:nvSpPr>
        <p:spPr>
          <a:xfrm>
            <a:off x="2749018" y="5885329"/>
            <a:ext cx="585975" cy="188259"/>
          </a:xfrm>
          <a:prstGeom prst="rightArrow">
            <a:avLst>
              <a:gd name="adj1" fmla="val 30953"/>
              <a:gd name="adj2"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Arrow: Right 76">
            <a:extLst>
              <a:ext uri="{FF2B5EF4-FFF2-40B4-BE49-F238E27FC236}">
                <a16:creationId xmlns:a16="http://schemas.microsoft.com/office/drawing/2014/main" id="{CF8ACD04-783D-4D8E-AC55-4356F2ACA38A}"/>
              </a:ext>
            </a:extLst>
          </p:cNvPr>
          <p:cNvSpPr/>
          <p:nvPr/>
        </p:nvSpPr>
        <p:spPr>
          <a:xfrm>
            <a:off x="6706936" y="5885329"/>
            <a:ext cx="585975" cy="188259"/>
          </a:xfrm>
          <a:prstGeom prst="rightArrow">
            <a:avLst>
              <a:gd name="adj1" fmla="val 30953"/>
              <a:gd name="adj2"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Picture 78">
            <a:extLst>
              <a:ext uri="{FF2B5EF4-FFF2-40B4-BE49-F238E27FC236}">
                <a16:creationId xmlns:a16="http://schemas.microsoft.com/office/drawing/2014/main" id="{7DCFE390-CD88-6C3F-48A7-075C0C6E05B8}"/>
              </a:ext>
            </a:extLst>
          </p:cNvPr>
          <p:cNvPicPr>
            <a:picLocks noChangeAspect="1"/>
          </p:cNvPicPr>
          <p:nvPr/>
        </p:nvPicPr>
        <p:blipFill>
          <a:blip r:embed="rId9"/>
          <a:stretch>
            <a:fillRect/>
          </a:stretch>
        </p:blipFill>
        <p:spPr>
          <a:xfrm>
            <a:off x="5823500" y="5147514"/>
            <a:ext cx="498957" cy="468453"/>
          </a:xfrm>
          <a:prstGeom prst="rect">
            <a:avLst/>
          </a:prstGeom>
        </p:spPr>
      </p:pic>
      <p:sp>
        <p:nvSpPr>
          <p:cNvPr id="80" name="Rectangle 79">
            <a:extLst>
              <a:ext uri="{FF2B5EF4-FFF2-40B4-BE49-F238E27FC236}">
                <a16:creationId xmlns:a16="http://schemas.microsoft.com/office/drawing/2014/main" id="{86DF16CC-96C8-C6C1-7003-D500885E06A9}"/>
              </a:ext>
            </a:extLst>
          </p:cNvPr>
          <p:cNvSpPr/>
          <p:nvPr/>
        </p:nvSpPr>
        <p:spPr>
          <a:xfrm>
            <a:off x="5086577" y="3725822"/>
            <a:ext cx="1033170" cy="994095"/>
          </a:xfrm>
          <a:prstGeom prst="rect">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cxnSp>
        <p:nvCxnSpPr>
          <p:cNvPr id="82" name="Connector: Elbow 81">
            <a:extLst>
              <a:ext uri="{FF2B5EF4-FFF2-40B4-BE49-F238E27FC236}">
                <a16:creationId xmlns:a16="http://schemas.microsoft.com/office/drawing/2014/main" id="{342905B1-D62B-E10E-6388-673AFA442DF2}"/>
              </a:ext>
            </a:extLst>
          </p:cNvPr>
          <p:cNvCxnSpPr>
            <a:cxnSpLocks/>
            <a:stCxn id="80" idx="2"/>
            <a:endCxn id="79" idx="0"/>
          </p:cNvCxnSpPr>
          <p:nvPr/>
        </p:nvCxnSpPr>
        <p:spPr>
          <a:xfrm rot="16200000" flipH="1">
            <a:off x="5624272" y="4698806"/>
            <a:ext cx="427597" cy="469817"/>
          </a:xfrm>
          <a:prstGeom prst="bentConnector3">
            <a:avLst>
              <a:gd name="adj1" fmla="val 59434"/>
            </a:avLst>
          </a:prstGeom>
          <a:noFill/>
          <a:ln w="9525">
            <a:solidFill>
              <a:srgbClr val="9C6296"/>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pic>
        <p:nvPicPr>
          <p:cNvPr id="87" name="Picture 86">
            <a:extLst>
              <a:ext uri="{FF2B5EF4-FFF2-40B4-BE49-F238E27FC236}">
                <a16:creationId xmlns:a16="http://schemas.microsoft.com/office/drawing/2014/main" id="{1E2DC64B-EA37-F342-4429-6E0B33B840CA}"/>
              </a:ext>
            </a:extLst>
          </p:cNvPr>
          <p:cNvPicPr>
            <a:picLocks noChangeAspect="1"/>
          </p:cNvPicPr>
          <p:nvPr/>
        </p:nvPicPr>
        <p:blipFill rotWithShape="1">
          <a:blip r:embed="rId10"/>
          <a:srcRect b="44708"/>
          <a:stretch/>
        </p:blipFill>
        <p:spPr>
          <a:xfrm>
            <a:off x="8156374" y="568277"/>
            <a:ext cx="2194713" cy="1708603"/>
          </a:xfrm>
          <a:prstGeom prst="rect">
            <a:avLst/>
          </a:prstGeom>
        </p:spPr>
      </p:pic>
      <p:pic>
        <p:nvPicPr>
          <p:cNvPr id="91" name="Picture 90">
            <a:extLst>
              <a:ext uri="{FF2B5EF4-FFF2-40B4-BE49-F238E27FC236}">
                <a16:creationId xmlns:a16="http://schemas.microsoft.com/office/drawing/2014/main" id="{1DF5B6CF-BB10-5D9C-282B-D69AB46EF14D}"/>
              </a:ext>
            </a:extLst>
          </p:cNvPr>
          <p:cNvPicPr>
            <a:picLocks noChangeAspect="1"/>
          </p:cNvPicPr>
          <p:nvPr/>
        </p:nvPicPr>
        <p:blipFill>
          <a:blip r:embed="rId11"/>
          <a:stretch>
            <a:fillRect/>
          </a:stretch>
        </p:blipFill>
        <p:spPr>
          <a:xfrm>
            <a:off x="10292943" y="3672245"/>
            <a:ext cx="1788209" cy="1228128"/>
          </a:xfrm>
          <a:prstGeom prst="rect">
            <a:avLst/>
          </a:prstGeom>
        </p:spPr>
      </p:pic>
      <p:sp>
        <p:nvSpPr>
          <p:cNvPr id="92" name="TextBox 91">
            <a:extLst>
              <a:ext uri="{FF2B5EF4-FFF2-40B4-BE49-F238E27FC236}">
                <a16:creationId xmlns:a16="http://schemas.microsoft.com/office/drawing/2014/main" id="{F5BC1AED-6708-C3A2-DFE2-A8AEB614C023}"/>
              </a:ext>
            </a:extLst>
          </p:cNvPr>
          <p:cNvSpPr txBox="1"/>
          <p:nvPr/>
        </p:nvSpPr>
        <p:spPr>
          <a:xfrm>
            <a:off x="10204770" y="3429000"/>
            <a:ext cx="685928" cy="230832"/>
          </a:xfrm>
          <a:prstGeom prst="rect">
            <a:avLst/>
          </a:prstGeom>
          <a:noFill/>
        </p:spPr>
        <p:txBody>
          <a:bodyPr wrap="square" rtlCol="0">
            <a:spAutoFit/>
          </a:bodyPr>
          <a:lstStyle/>
          <a:p>
            <a:r>
              <a:rPr lang="en-US" sz="900" dirty="0"/>
              <a:t>Outliner</a:t>
            </a:r>
          </a:p>
        </p:txBody>
      </p:sp>
      <p:sp>
        <p:nvSpPr>
          <p:cNvPr id="93" name="TextBox 92">
            <a:extLst>
              <a:ext uri="{FF2B5EF4-FFF2-40B4-BE49-F238E27FC236}">
                <a16:creationId xmlns:a16="http://schemas.microsoft.com/office/drawing/2014/main" id="{6F11BA06-7AA7-60B1-1859-8CB71D93EE38}"/>
              </a:ext>
            </a:extLst>
          </p:cNvPr>
          <p:cNvSpPr txBox="1"/>
          <p:nvPr/>
        </p:nvSpPr>
        <p:spPr>
          <a:xfrm>
            <a:off x="10310525" y="555864"/>
            <a:ext cx="1767907" cy="784830"/>
          </a:xfrm>
          <a:prstGeom prst="rect">
            <a:avLst/>
          </a:prstGeom>
          <a:noFill/>
        </p:spPr>
        <p:txBody>
          <a:bodyPr wrap="square" rtlCol="0">
            <a:spAutoFit/>
          </a:bodyPr>
          <a:lstStyle/>
          <a:p>
            <a:r>
              <a:rPr lang="en-US" sz="900" dirty="0">
                <a:solidFill>
                  <a:srgbClr val="9C6296"/>
                </a:solidFill>
              </a:rPr>
              <a:t>“define_point_instancer” defines a USD point instancer prim based on a Bifrost points object. It creates instances when added to the stage</a:t>
            </a:r>
          </a:p>
        </p:txBody>
      </p:sp>
    </p:spTree>
    <p:extLst>
      <p:ext uri="{BB962C8B-B14F-4D97-AF65-F5344CB8AC3E}">
        <p14:creationId xmlns:p14="http://schemas.microsoft.com/office/powerpoint/2010/main" val="202913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42E061AC-6501-375F-B9F0-019C48E7587C}"/>
              </a:ext>
            </a:extLst>
          </p:cNvPr>
          <p:cNvSpPr txBox="1">
            <a:spLocks/>
          </p:cNvSpPr>
          <p:nvPr/>
        </p:nvSpPr>
        <p:spPr>
          <a:xfrm>
            <a:off x="5079077" y="3050593"/>
            <a:ext cx="2033845" cy="3784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a:t>What is USD?</a:t>
            </a:r>
          </a:p>
        </p:txBody>
      </p:sp>
    </p:spTree>
    <p:extLst>
      <p:ext uri="{BB962C8B-B14F-4D97-AF65-F5344CB8AC3E}">
        <p14:creationId xmlns:p14="http://schemas.microsoft.com/office/powerpoint/2010/main" val="18479176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computer&#10;&#10;Description automatically generated with medium confidence">
            <a:extLst>
              <a:ext uri="{FF2B5EF4-FFF2-40B4-BE49-F238E27FC236}">
                <a16:creationId xmlns:a16="http://schemas.microsoft.com/office/drawing/2014/main" id="{C3936EA7-218E-222D-C168-3D6B72DD91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7323" y="406695"/>
            <a:ext cx="10197354" cy="4707681"/>
          </a:xfrm>
          <a:prstGeom prst="rect">
            <a:avLst/>
          </a:prstGeom>
        </p:spPr>
      </p:pic>
      <p:sp>
        <p:nvSpPr>
          <p:cNvPr id="4" name="Subtitle 2">
            <a:extLst>
              <a:ext uri="{FF2B5EF4-FFF2-40B4-BE49-F238E27FC236}">
                <a16:creationId xmlns:a16="http://schemas.microsoft.com/office/drawing/2014/main" id="{FC5834FF-574D-C637-C5DD-EEA26D0A196B}"/>
              </a:ext>
            </a:extLst>
          </p:cNvPr>
          <p:cNvSpPr txBox="1">
            <a:spLocks/>
          </p:cNvSpPr>
          <p:nvPr/>
        </p:nvSpPr>
        <p:spPr>
          <a:xfrm>
            <a:off x="106588" y="122900"/>
            <a:ext cx="3367235"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Create the king: define USD point instancer</a:t>
            </a:r>
          </a:p>
        </p:txBody>
      </p:sp>
      <p:pic>
        <p:nvPicPr>
          <p:cNvPr id="9" name="Picture 8">
            <a:extLst>
              <a:ext uri="{FF2B5EF4-FFF2-40B4-BE49-F238E27FC236}">
                <a16:creationId xmlns:a16="http://schemas.microsoft.com/office/drawing/2014/main" id="{D2BE409E-47C4-6303-7C8C-8C9FFDD89333}"/>
              </a:ext>
            </a:extLst>
          </p:cNvPr>
          <p:cNvPicPr>
            <a:picLocks noChangeAspect="1"/>
          </p:cNvPicPr>
          <p:nvPr/>
        </p:nvPicPr>
        <p:blipFill rotWithShape="1">
          <a:blip r:embed="rId3"/>
          <a:srcRect t="9236" b="2486"/>
          <a:stretch/>
        </p:blipFill>
        <p:spPr>
          <a:xfrm>
            <a:off x="513091" y="5264051"/>
            <a:ext cx="1323061" cy="1563732"/>
          </a:xfrm>
          <a:prstGeom prst="rect">
            <a:avLst/>
          </a:prstGeom>
        </p:spPr>
      </p:pic>
      <p:pic>
        <p:nvPicPr>
          <p:cNvPr id="3" name="Picture 2">
            <a:extLst>
              <a:ext uri="{FF2B5EF4-FFF2-40B4-BE49-F238E27FC236}">
                <a16:creationId xmlns:a16="http://schemas.microsoft.com/office/drawing/2014/main" id="{07E5A534-9129-C40E-5324-412524DB4DB4}"/>
              </a:ext>
            </a:extLst>
          </p:cNvPr>
          <p:cNvPicPr>
            <a:picLocks noChangeAspect="1"/>
          </p:cNvPicPr>
          <p:nvPr/>
        </p:nvPicPr>
        <p:blipFill rotWithShape="1">
          <a:blip r:embed="rId4"/>
          <a:srcRect t="8514" b="1"/>
          <a:stretch/>
        </p:blipFill>
        <p:spPr>
          <a:xfrm>
            <a:off x="3179287" y="5260166"/>
            <a:ext cx="1289410" cy="1531246"/>
          </a:xfrm>
          <a:prstGeom prst="rect">
            <a:avLst/>
          </a:prstGeom>
        </p:spPr>
      </p:pic>
      <p:pic>
        <p:nvPicPr>
          <p:cNvPr id="8" name="Picture 7">
            <a:extLst>
              <a:ext uri="{FF2B5EF4-FFF2-40B4-BE49-F238E27FC236}">
                <a16:creationId xmlns:a16="http://schemas.microsoft.com/office/drawing/2014/main" id="{9AD490E0-7C85-FB09-DC9F-CFDB2261D6D0}"/>
              </a:ext>
            </a:extLst>
          </p:cNvPr>
          <p:cNvPicPr>
            <a:picLocks noChangeAspect="1"/>
          </p:cNvPicPr>
          <p:nvPr/>
        </p:nvPicPr>
        <p:blipFill>
          <a:blip r:embed="rId5"/>
          <a:stretch>
            <a:fillRect/>
          </a:stretch>
        </p:blipFill>
        <p:spPr>
          <a:xfrm>
            <a:off x="6121665" y="5170730"/>
            <a:ext cx="1279547" cy="1648089"/>
          </a:xfrm>
          <a:prstGeom prst="rect">
            <a:avLst/>
          </a:prstGeom>
        </p:spPr>
      </p:pic>
      <p:sp>
        <p:nvSpPr>
          <p:cNvPr id="76" name="Arrow: Right 75">
            <a:extLst>
              <a:ext uri="{FF2B5EF4-FFF2-40B4-BE49-F238E27FC236}">
                <a16:creationId xmlns:a16="http://schemas.microsoft.com/office/drawing/2014/main" id="{A326A0F3-9BAC-5785-49A4-C70A0718BF99}"/>
              </a:ext>
            </a:extLst>
          </p:cNvPr>
          <p:cNvSpPr/>
          <p:nvPr/>
        </p:nvSpPr>
        <p:spPr>
          <a:xfrm>
            <a:off x="2214732" y="5885329"/>
            <a:ext cx="585975" cy="188259"/>
          </a:xfrm>
          <a:prstGeom prst="rightArrow">
            <a:avLst>
              <a:gd name="adj1" fmla="val 30953"/>
              <a:gd name="adj2"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Arrow: Right 76">
            <a:extLst>
              <a:ext uri="{FF2B5EF4-FFF2-40B4-BE49-F238E27FC236}">
                <a16:creationId xmlns:a16="http://schemas.microsoft.com/office/drawing/2014/main" id="{CF8ACD04-783D-4D8E-AC55-4356F2ACA38A}"/>
              </a:ext>
            </a:extLst>
          </p:cNvPr>
          <p:cNvSpPr/>
          <p:nvPr/>
        </p:nvSpPr>
        <p:spPr>
          <a:xfrm>
            <a:off x="5035491" y="5885329"/>
            <a:ext cx="585975" cy="188259"/>
          </a:xfrm>
          <a:prstGeom prst="rightArrow">
            <a:avLst>
              <a:gd name="adj1" fmla="val 30953"/>
              <a:gd name="adj2"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742A4CB-E03C-0AE3-88F0-E042E652C167}"/>
              </a:ext>
            </a:extLst>
          </p:cNvPr>
          <p:cNvPicPr>
            <a:picLocks noChangeAspect="1"/>
          </p:cNvPicPr>
          <p:nvPr/>
        </p:nvPicPr>
        <p:blipFill>
          <a:blip r:embed="rId6"/>
          <a:stretch>
            <a:fillRect/>
          </a:stretch>
        </p:blipFill>
        <p:spPr>
          <a:xfrm>
            <a:off x="8899711" y="5157282"/>
            <a:ext cx="1254592" cy="1648089"/>
          </a:xfrm>
          <a:prstGeom prst="rect">
            <a:avLst/>
          </a:prstGeom>
        </p:spPr>
      </p:pic>
      <p:sp>
        <p:nvSpPr>
          <p:cNvPr id="12" name="Rectangle 11">
            <a:extLst>
              <a:ext uri="{FF2B5EF4-FFF2-40B4-BE49-F238E27FC236}">
                <a16:creationId xmlns:a16="http://schemas.microsoft.com/office/drawing/2014/main" id="{42035105-710E-43F0-EFB6-57AF711C9AC9}"/>
              </a:ext>
            </a:extLst>
          </p:cNvPr>
          <p:cNvSpPr/>
          <p:nvPr/>
        </p:nvSpPr>
        <p:spPr>
          <a:xfrm>
            <a:off x="5243931" y="1464680"/>
            <a:ext cx="4016610" cy="217594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C47F7D3F-4BCD-5D2D-C8F2-DE8400FFF07F}"/>
              </a:ext>
            </a:extLst>
          </p:cNvPr>
          <p:cNvSpPr txBox="1"/>
          <p:nvPr/>
        </p:nvSpPr>
        <p:spPr>
          <a:xfrm>
            <a:off x="7915783" y="1233848"/>
            <a:ext cx="1943084" cy="230832"/>
          </a:xfrm>
          <a:prstGeom prst="rect">
            <a:avLst/>
          </a:prstGeom>
          <a:noFill/>
        </p:spPr>
        <p:txBody>
          <a:bodyPr wrap="square" rtlCol="0">
            <a:spAutoFit/>
          </a:bodyPr>
          <a:lstStyle/>
          <a:p>
            <a:r>
              <a:rPr lang="en-US" sz="900" dirty="0">
                <a:solidFill>
                  <a:schemeClr val="accent5">
                    <a:lumMod val="60000"/>
                    <a:lumOff val="40000"/>
                  </a:schemeClr>
                </a:solidFill>
              </a:rPr>
              <a:t>Define USD point instancer</a:t>
            </a:r>
          </a:p>
        </p:txBody>
      </p:sp>
      <p:sp>
        <p:nvSpPr>
          <p:cNvPr id="14" name="Rectangle 13">
            <a:extLst>
              <a:ext uri="{FF2B5EF4-FFF2-40B4-BE49-F238E27FC236}">
                <a16:creationId xmlns:a16="http://schemas.microsoft.com/office/drawing/2014/main" id="{1145BAB2-F201-6F8A-9476-BCFA3A13DA3D}"/>
              </a:ext>
            </a:extLst>
          </p:cNvPr>
          <p:cNvSpPr/>
          <p:nvPr/>
        </p:nvSpPr>
        <p:spPr>
          <a:xfrm>
            <a:off x="2214732" y="501927"/>
            <a:ext cx="2926527" cy="228161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a:extLst>
              <a:ext uri="{FF2B5EF4-FFF2-40B4-BE49-F238E27FC236}">
                <a16:creationId xmlns:a16="http://schemas.microsoft.com/office/drawing/2014/main" id="{96EAD1D3-DAF2-3BF3-EA19-0EFE36903B02}"/>
              </a:ext>
            </a:extLst>
          </p:cNvPr>
          <p:cNvSpPr txBox="1"/>
          <p:nvPr/>
        </p:nvSpPr>
        <p:spPr>
          <a:xfrm>
            <a:off x="2402488" y="2816679"/>
            <a:ext cx="2738771" cy="230832"/>
          </a:xfrm>
          <a:prstGeom prst="rect">
            <a:avLst/>
          </a:prstGeom>
          <a:noFill/>
        </p:spPr>
        <p:txBody>
          <a:bodyPr wrap="square" rtlCol="0">
            <a:spAutoFit/>
          </a:bodyPr>
          <a:lstStyle/>
          <a:p>
            <a:r>
              <a:rPr lang="en-US" sz="900" dirty="0">
                <a:solidFill>
                  <a:schemeClr val="accent5">
                    <a:lumMod val="60000"/>
                    <a:lumOff val="40000"/>
                  </a:schemeClr>
                </a:solidFill>
              </a:rPr>
              <a:t>Generate density weights based on the noise pattern</a:t>
            </a:r>
          </a:p>
        </p:txBody>
      </p:sp>
      <p:sp>
        <p:nvSpPr>
          <p:cNvPr id="16" name="Rectangle 15">
            <a:extLst>
              <a:ext uri="{FF2B5EF4-FFF2-40B4-BE49-F238E27FC236}">
                <a16:creationId xmlns:a16="http://schemas.microsoft.com/office/drawing/2014/main" id="{95DFDD2F-1CC9-5D9D-259E-C4A75566F4F3}"/>
              </a:ext>
            </a:extLst>
          </p:cNvPr>
          <p:cNvSpPr/>
          <p:nvPr/>
        </p:nvSpPr>
        <p:spPr>
          <a:xfrm>
            <a:off x="8185528" y="3796553"/>
            <a:ext cx="1943084" cy="1210235"/>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Arrow: Right 16">
            <a:extLst>
              <a:ext uri="{FF2B5EF4-FFF2-40B4-BE49-F238E27FC236}">
                <a16:creationId xmlns:a16="http://schemas.microsoft.com/office/drawing/2014/main" id="{09E65470-886F-3A93-E804-D57A9186BD3C}"/>
              </a:ext>
            </a:extLst>
          </p:cNvPr>
          <p:cNvSpPr/>
          <p:nvPr/>
        </p:nvSpPr>
        <p:spPr>
          <a:xfrm>
            <a:off x="7858132" y="5885329"/>
            <a:ext cx="585975" cy="188259"/>
          </a:xfrm>
          <a:prstGeom prst="rightArrow">
            <a:avLst>
              <a:gd name="adj1" fmla="val 30953"/>
              <a:gd name="adj2"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BBF81412-7AC6-C66A-D952-6E01B2EFFBE6}"/>
              </a:ext>
            </a:extLst>
          </p:cNvPr>
          <p:cNvSpPr txBox="1"/>
          <p:nvPr/>
        </p:nvSpPr>
        <p:spPr>
          <a:xfrm>
            <a:off x="6531927" y="3828550"/>
            <a:ext cx="1680884" cy="507831"/>
          </a:xfrm>
          <a:prstGeom prst="rect">
            <a:avLst/>
          </a:prstGeom>
          <a:noFill/>
        </p:spPr>
        <p:txBody>
          <a:bodyPr wrap="square" rtlCol="0">
            <a:spAutoFit/>
          </a:bodyPr>
          <a:lstStyle/>
          <a:p>
            <a:r>
              <a:rPr lang="en-US" sz="900" dirty="0">
                <a:solidFill>
                  <a:schemeClr val="accent5">
                    <a:lumMod val="60000"/>
                    <a:lumOff val="40000"/>
                  </a:schemeClr>
                </a:solidFill>
              </a:rPr>
              <a:t>Overwrite the color attribute of the noise variant with the new color attribute</a:t>
            </a:r>
          </a:p>
        </p:txBody>
      </p:sp>
      <p:pic>
        <p:nvPicPr>
          <p:cNvPr id="20" name="Picture 19">
            <a:extLst>
              <a:ext uri="{FF2B5EF4-FFF2-40B4-BE49-F238E27FC236}">
                <a16:creationId xmlns:a16="http://schemas.microsoft.com/office/drawing/2014/main" id="{739EB24C-7ADF-8811-B8C1-6EA871029754}"/>
              </a:ext>
            </a:extLst>
          </p:cNvPr>
          <p:cNvPicPr>
            <a:picLocks noChangeAspect="1"/>
          </p:cNvPicPr>
          <p:nvPr/>
        </p:nvPicPr>
        <p:blipFill>
          <a:blip r:embed="rId7"/>
          <a:stretch>
            <a:fillRect/>
          </a:stretch>
        </p:blipFill>
        <p:spPr>
          <a:xfrm>
            <a:off x="10501069" y="4149678"/>
            <a:ext cx="1506766" cy="1714219"/>
          </a:xfrm>
          <a:prstGeom prst="rect">
            <a:avLst/>
          </a:prstGeom>
        </p:spPr>
      </p:pic>
      <p:cxnSp>
        <p:nvCxnSpPr>
          <p:cNvPr id="21" name="Straight Connector 20">
            <a:extLst>
              <a:ext uri="{FF2B5EF4-FFF2-40B4-BE49-F238E27FC236}">
                <a16:creationId xmlns:a16="http://schemas.microsoft.com/office/drawing/2014/main" id="{B8518AE2-E4C4-7A84-1A2A-C085436181F9}"/>
              </a:ext>
            </a:extLst>
          </p:cNvPr>
          <p:cNvCxnSpPr>
            <a:cxnSpLocks/>
          </p:cNvCxnSpPr>
          <p:nvPr/>
        </p:nvCxnSpPr>
        <p:spPr>
          <a:xfrm>
            <a:off x="9531659" y="5006788"/>
            <a:ext cx="0" cy="401739"/>
          </a:xfrm>
          <a:prstGeom prst="line">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B6339B8-69C5-3281-3716-D692E5F7C246}"/>
              </a:ext>
            </a:extLst>
          </p:cNvPr>
          <p:cNvCxnSpPr>
            <a:cxnSpLocks/>
          </p:cNvCxnSpPr>
          <p:nvPr/>
        </p:nvCxnSpPr>
        <p:spPr>
          <a:xfrm>
            <a:off x="10128612" y="4639235"/>
            <a:ext cx="372457" cy="0"/>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65282B59-DE7F-A763-1115-050D660F3335}"/>
              </a:ext>
            </a:extLst>
          </p:cNvPr>
          <p:cNvSpPr/>
          <p:nvPr/>
        </p:nvSpPr>
        <p:spPr>
          <a:xfrm>
            <a:off x="10607386" y="4980881"/>
            <a:ext cx="1369459" cy="171919"/>
          </a:xfrm>
          <a:prstGeom prst="rect">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cxnSp>
        <p:nvCxnSpPr>
          <p:cNvPr id="27" name="Straight Connector 26">
            <a:extLst>
              <a:ext uri="{FF2B5EF4-FFF2-40B4-BE49-F238E27FC236}">
                <a16:creationId xmlns:a16="http://schemas.microsoft.com/office/drawing/2014/main" id="{31362BCA-2174-EF6B-792A-74727F1BAE2C}"/>
              </a:ext>
            </a:extLst>
          </p:cNvPr>
          <p:cNvCxnSpPr>
            <a:cxnSpLocks/>
          </p:cNvCxnSpPr>
          <p:nvPr/>
        </p:nvCxnSpPr>
        <p:spPr>
          <a:xfrm>
            <a:off x="11096000" y="5170730"/>
            <a:ext cx="0" cy="902858"/>
          </a:xfrm>
          <a:prstGeom prst="line">
            <a:avLst/>
          </a:prstGeom>
          <a:noFill/>
          <a:ln w="9525">
            <a:solidFill>
              <a:srgbClr val="9C6296"/>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29" name="TextBox 28">
            <a:extLst>
              <a:ext uri="{FF2B5EF4-FFF2-40B4-BE49-F238E27FC236}">
                <a16:creationId xmlns:a16="http://schemas.microsoft.com/office/drawing/2014/main" id="{47E36808-4F54-1154-D7C4-EB7B7BDF3CFA}"/>
              </a:ext>
            </a:extLst>
          </p:cNvPr>
          <p:cNvSpPr txBox="1"/>
          <p:nvPr/>
        </p:nvSpPr>
        <p:spPr>
          <a:xfrm>
            <a:off x="10406454" y="6072811"/>
            <a:ext cx="1695996" cy="646331"/>
          </a:xfrm>
          <a:prstGeom prst="rect">
            <a:avLst/>
          </a:prstGeom>
          <a:noFill/>
        </p:spPr>
        <p:txBody>
          <a:bodyPr wrap="square" rtlCol="0">
            <a:spAutoFit/>
          </a:bodyPr>
          <a:lstStyle/>
          <a:p>
            <a:r>
              <a:rPr lang="en-US" sz="900" dirty="0">
                <a:solidFill>
                  <a:srgbClr val="9C6296"/>
                </a:solidFill>
              </a:rPr>
              <a:t>If the specifier is set to “Over”, the provided definitions will overwrite the existing ones of the specified prim</a:t>
            </a:r>
          </a:p>
        </p:txBody>
      </p:sp>
      <p:pic>
        <p:nvPicPr>
          <p:cNvPr id="31" name="Picture 30">
            <a:extLst>
              <a:ext uri="{FF2B5EF4-FFF2-40B4-BE49-F238E27FC236}">
                <a16:creationId xmlns:a16="http://schemas.microsoft.com/office/drawing/2014/main" id="{31961085-71BC-DC77-1D25-A9166D01FDB0}"/>
              </a:ext>
            </a:extLst>
          </p:cNvPr>
          <p:cNvPicPr>
            <a:picLocks noChangeAspect="1"/>
          </p:cNvPicPr>
          <p:nvPr/>
        </p:nvPicPr>
        <p:blipFill>
          <a:blip r:embed="rId8"/>
          <a:stretch>
            <a:fillRect/>
          </a:stretch>
        </p:blipFill>
        <p:spPr>
          <a:xfrm>
            <a:off x="8222203" y="3856846"/>
            <a:ext cx="881344" cy="338472"/>
          </a:xfrm>
          <a:prstGeom prst="rect">
            <a:avLst/>
          </a:prstGeom>
        </p:spPr>
      </p:pic>
    </p:spTree>
    <p:extLst>
      <p:ext uri="{BB962C8B-B14F-4D97-AF65-F5344CB8AC3E}">
        <p14:creationId xmlns:p14="http://schemas.microsoft.com/office/powerpoint/2010/main" val="16008420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with medium confidence">
            <a:extLst>
              <a:ext uri="{FF2B5EF4-FFF2-40B4-BE49-F238E27FC236}">
                <a16:creationId xmlns:a16="http://schemas.microsoft.com/office/drawing/2014/main" id="{3CA851D8-6D14-653A-952A-362E5CB524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7323" y="406695"/>
            <a:ext cx="10197354" cy="4707681"/>
          </a:xfrm>
          <a:prstGeom prst="rect">
            <a:avLst/>
          </a:prstGeom>
        </p:spPr>
      </p:pic>
      <p:sp>
        <p:nvSpPr>
          <p:cNvPr id="4" name="Subtitle 2">
            <a:extLst>
              <a:ext uri="{FF2B5EF4-FFF2-40B4-BE49-F238E27FC236}">
                <a16:creationId xmlns:a16="http://schemas.microsoft.com/office/drawing/2014/main" id="{FC5834FF-574D-C637-C5DD-EEA26D0A196B}"/>
              </a:ext>
            </a:extLst>
          </p:cNvPr>
          <p:cNvSpPr txBox="1">
            <a:spLocks/>
          </p:cNvSpPr>
          <p:nvPr/>
        </p:nvSpPr>
        <p:spPr>
          <a:xfrm>
            <a:off x="106588" y="122900"/>
            <a:ext cx="3367235"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Create the king: define USD point instancer</a:t>
            </a:r>
          </a:p>
        </p:txBody>
      </p:sp>
      <p:sp>
        <p:nvSpPr>
          <p:cNvPr id="12" name="Rectangle 11">
            <a:extLst>
              <a:ext uri="{FF2B5EF4-FFF2-40B4-BE49-F238E27FC236}">
                <a16:creationId xmlns:a16="http://schemas.microsoft.com/office/drawing/2014/main" id="{42035105-710E-43F0-EFB6-57AF711C9AC9}"/>
              </a:ext>
            </a:extLst>
          </p:cNvPr>
          <p:cNvSpPr/>
          <p:nvPr/>
        </p:nvSpPr>
        <p:spPr>
          <a:xfrm>
            <a:off x="5243931" y="1464680"/>
            <a:ext cx="4016610" cy="217594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C47F7D3F-4BCD-5D2D-C8F2-DE8400FFF07F}"/>
              </a:ext>
            </a:extLst>
          </p:cNvPr>
          <p:cNvSpPr txBox="1"/>
          <p:nvPr/>
        </p:nvSpPr>
        <p:spPr>
          <a:xfrm>
            <a:off x="7915783" y="1233848"/>
            <a:ext cx="1943084" cy="230832"/>
          </a:xfrm>
          <a:prstGeom prst="rect">
            <a:avLst/>
          </a:prstGeom>
          <a:noFill/>
        </p:spPr>
        <p:txBody>
          <a:bodyPr wrap="square" rtlCol="0">
            <a:spAutoFit/>
          </a:bodyPr>
          <a:lstStyle/>
          <a:p>
            <a:r>
              <a:rPr lang="en-US" sz="900" dirty="0">
                <a:solidFill>
                  <a:schemeClr val="accent5">
                    <a:lumMod val="60000"/>
                    <a:lumOff val="40000"/>
                  </a:schemeClr>
                </a:solidFill>
              </a:rPr>
              <a:t>Define USD point instancer</a:t>
            </a:r>
          </a:p>
        </p:txBody>
      </p:sp>
      <p:sp>
        <p:nvSpPr>
          <p:cNvPr id="14" name="Rectangle 13">
            <a:extLst>
              <a:ext uri="{FF2B5EF4-FFF2-40B4-BE49-F238E27FC236}">
                <a16:creationId xmlns:a16="http://schemas.microsoft.com/office/drawing/2014/main" id="{1145BAB2-F201-6F8A-9476-BCFA3A13DA3D}"/>
              </a:ext>
            </a:extLst>
          </p:cNvPr>
          <p:cNvSpPr/>
          <p:nvPr/>
        </p:nvSpPr>
        <p:spPr>
          <a:xfrm>
            <a:off x="2214732" y="501927"/>
            <a:ext cx="2926527" cy="228161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a:extLst>
              <a:ext uri="{FF2B5EF4-FFF2-40B4-BE49-F238E27FC236}">
                <a16:creationId xmlns:a16="http://schemas.microsoft.com/office/drawing/2014/main" id="{96EAD1D3-DAF2-3BF3-EA19-0EFE36903B02}"/>
              </a:ext>
            </a:extLst>
          </p:cNvPr>
          <p:cNvSpPr txBox="1"/>
          <p:nvPr/>
        </p:nvSpPr>
        <p:spPr>
          <a:xfrm>
            <a:off x="2402488" y="2816679"/>
            <a:ext cx="2738771" cy="230832"/>
          </a:xfrm>
          <a:prstGeom prst="rect">
            <a:avLst/>
          </a:prstGeom>
          <a:noFill/>
        </p:spPr>
        <p:txBody>
          <a:bodyPr wrap="square" rtlCol="0">
            <a:spAutoFit/>
          </a:bodyPr>
          <a:lstStyle/>
          <a:p>
            <a:r>
              <a:rPr lang="en-US" sz="900" dirty="0">
                <a:solidFill>
                  <a:schemeClr val="accent5">
                    <a:lumMod val="60000"/>
                    <a:lumOff val="40000"/>
                  </a:schemeClr>
                </a:solidFill>
              </a:rPr>
              <a:t>Generate density weights based on the noise pattern</a:t>
            </a:r>
          </a:p>
        </p:txBody>
      </p:sp>
      <p:sp>
        <p:nvSpPr>
          <p:cNvPr id="16" name="Rectangle 15">
            <a:extLst>
              <a:ext uri="{FF2B5EF4-FFF2-40B4-BE49-F238E27FC236}">
                <a16:creationId xmlns:a16="http://schemas.microsoft.com/office/drawing/2014/main" id="{95DFDD2F-1CC9-5D9D-259E-C4A75566F4F3}"/>
              </a:ext>
            </a:extLst>
          </p:cNvPr>
          <p:cNvSpPr/>
          <p:nvPr/>
        </p:nvSpPr>
        <p:spPr>
          <a:xfrm>
            <a:off x="8185528" y="3796553"/>
            <a:ext cx="1943084" cy="1210235"/>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a:extLst>
              <a:ext uri="{FF2B5EF4-FFF2-40B4-BE49-F238E27FC236}">
                <a16:creationId xmlns:a16="http://schemas.microsoft.com/office/drawing/2014/main" id="{BBF81412-7AC6-C66A-D952-6E01B2EFFBE6}"/>
              </a:ext>
            </a:extLst>
          </p:cNvPr>
          <p:cNvSpPr txBox="1"/>
          <p:nvPr/>
        </p:nvSpPr>
        <p:spPr>
          <a:xfrm>
            <a:off x="6531927" y="3828550"/>
            <a:ext cx="1680884" cy="507831"/>
          </a:xfrm>
          <a:prstGeom prst="rect">
            <a:avLst/>
          </a:prstGeom>
          <a:noFill/>
        </p:spPr>
        <p:txBody>
          <a:bodyPr wrap="square" rtlCol="0">
            <a:spAutoFit/>
          </a:bodyPr>
          <a:lstStyle/>
          <a:p>
            <a:r>
              <a:rPr lang="en-US" sz="900" dirty="0">
                <a:solidFill>
                  <a:schemeClr val="accent5">
                    <a:lumMod val="60000"/>
                    <a:lumOff val="40000"/>
                  </a:schemeClr>
                </a:solidFill>
              </a:rPr>
              <a:t>Overwrite the color attribute of the noise variant with the new color attribute</a:t>
            </a:r>
          </a:p>
        </p:txBody>
      </p:sp>
      <p:pic>
        <p:nvPicPr>
          <p:cNvPr id="2" name="Picture 1">
            <a:extLst>
              <a:ext uri="{FF2B5EF4-FFF2-40B4-BE49-F238E27FC236}">
                <a16:creationId xmlns:a16="http://schemas.microsoft.com/office/drawing/2014/main" id="{F8B1E09B-31EA-325F-F6E9-E09BED5BD9AC}"/>
              </a:ext>
            </a:extLst>
          </p:cNvPr>
          <p:cNvPicPr>
            <a:picLocks noGrp="1" noRot="1" noChangeAspect="1" noMove="1" noResize="1" noEditPoints="1" noAdjustHandles="1" noChangeArrowheads="1" noChangeShapeType="1" noCrop="1"/>
          </p:cNvPicPr>
          <p:nvPr/>
        </p:nvPicPr>
        <p:blipFill rotWithShape="1">
          <a:blip r:embed="rId3"/>
          <a:srcRect l="1669" r="25755"/>
          <a:stretch/>
        </p:blipFill>
        <p:spPr>
          <a:xfrm>
            <a:off x="219635" y="3309853"/>
            <a:ext cx="4916098" cy="3548147"/>
          </a:xfrm>
          <a:prstGeom prst="rect">
            <a:avLst/>
          </a:prstGeom>
        </p:spPr>
      </p:pic>
      <p:sp>
        <p:nvSpPr>
          <p:cNvPr id="6" name="Subtitle 2">
            <a:extLst>
              <a:ext uri="{FF2B5EF4-FFF2-40B4-BE49-F238E27FC236}">
                <a16:creationId xmlns:a16="http://schemas.microsoft.com/office/drawing/2014/main" id="{01E1B27E-B273-E54F-58D3-E93E19012EE8}"/>
              </a:ext>
            </a:extLst>
          </p:cNvPr>
          <p:cNvSpPr txBox="1">
            <a:spLocks/>
          </p:cNvSpPr>
          <p:nvPr/>
        </p:nvSpPr>
        <p:spPr>
          <a:xfrm>
            <a:off x="156882" y="3084860"/>
            <a:ext cx="971382"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dirty="0"/>
              <a:t>Script Editor</a:t>
            </a:r>
          </a:p>
        </p:txBody>
      </p:sp>
      <p:sp>
        <p:nvSpPr>
          <p:cNvPr id="10" name="Rectangle: Rounded Corners 9">
            <a:extLst>
              <a:ext uri="{FF2B5EF4-FFF2-40B4-BE49-F238E27FC236}">
                <a16:creationId xmlns:a16="http://schemas.microsoft.com/office/drawing/2014/main" id="{EF070483-1CF9-2A6A-8D53-B6AD4B6E0F1A}"/>
              </a:ext>
            </a:extLst>
          </p:cNvPr>
          <p:cNvSpPr/>
          <p:nvPr/>
        </p:nvSpPr>
        <p:spPr>
          <a:xfrm>
            <a:off x="461201" y="4155140"/>
            <a:ext cx="3738764" cy="928785"/>
          </a:xfrm>
          <a:prstGeom prst="roundRect">
            <a:avLst>
              <a:gd name="adj" fmla="val 2574"/>
            </a:avLst>
          </a:prstGeom>
          <a:solidFill>
            <a:srgbClr val="86C8DA">
              <a:alpha val="30196"/>
            </a:srgbClr>
          </a:solidFill>
          <a:ln w="9525">
            <a:solidFill>
              <a:srgbClr val="86C8DA"/>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6643C7CC-2239-C4F4-C128-2660975DD0D1}"/>
              </a:ext>
            </a:extLst>
          </p:cNvPr>
          <p:cNvCxnSpPr>
            <a:cxnSpLocks/>
          </p:cNvCxnSpPr>
          <p:nvPr/>
        </p:nvCxnSpPr>
        <p:spPr>
          <a:xfrm flipH="1">
            <a:off x="4244788" y="4643717"/>
            <a:ext cx="3940740" cy="0"/>
          </a:xfrm>
          <a:prstGeom prst="line">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57419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648FA1E6-99F2-F78C-3683-28B3D5E3E0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6480" y="0"/>
            <a:ext cx="6285520" cy="6858000"/>
          </a:xfrm>
          <a:prstGeom prst="rect">
            <a:avLst/>
          </a:prstGeom>
        </p:spPr>
      </p:pic>
      <p:sp>
        <p:nvSpPr>
          <p:cNvPr id="4" name="Subtitle 2">
            <a:extLst>
              <a:ext uri="{FF2B5EF4-FFF2-40B4-BE49-F238E27FC236}">
                <a16:creationId xmlns:a16="http://schemas.microsoft.com/office/drawing/2014/main" id="{FC5834FF-574D-C637-C5DD-EEA26D0A196B}"/>
              </a:ext>
            </a:extLst>
          </p:cNvPr>
          <p:cNvSpPr txBox="1">
            <a:spLocks/>
          </p:cNvSpPr>
          <p:nvPr/>
        </p:nvSpPr>
        <p:spPr>
          <a:xfrm>
            <a:off x="106590" y="122900"/>
            <a:ext cx="1487648"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Create the crowd</a:t>
            </a:r>
          </a:p>
        </p:txBody>
      </p:sp>
      <p:pic>
        <p:nvPicPr>
          <p:cNvPr id="7" name="Picture 6">
            <a:extLst>
              <a:ext uri="{FF2B5EF4-FFF2-40B4-BE49-F238E27FC236}">
                <a16:creationId xmlns:a16="http://schemas.microsoft.com/office/drawing/2014/main" id="{E6F07FDB-57D7-400B-AD86-741FAE8C4B97}"/>
              </a:ext>
            </a:extLst>
          </p:cNvPr>
          <p:cNvPicPr>
            <a:picLocks noChangeAspect="1"/>
          </p:cNvPicPr>
          <p:nvPr/>
        </p:nvPicPr>
        <p:blipFill rotWithShape="1">
          <a:blip r:embed="rId3"/>
          <a:srcRect l="3981"/>
          <a:stretch/>
        </p:blipFill>
        <p:spPr>
          <a:xfrm>
            <a:off x="106590" y="401809"/>
            <a:ext cx="3580579" cy="2986850"/>
          </a:xfrm>
          <a:prstGeom prst="rect">
            <a:avLst/>
          </a:prstGeom>
        </p:spPr>
      </p:pic>
      <p:sp>
        <p:nvSpPr>
          <p:cNvPr id="10" name="Rectangle 9">
            <a:extLst>
              <a:ext uri="{FF2B5EF4-FFF2-40B4-BE49-F238E27FC236}">
                <a16:creationId xmlns:a16="http://schemas.microsoft.com/office/drawing/2014/main" id="{01148023-91C1-90B0-796B-0CDFCAD4945C}"/>
              </a:ext>
            </a:extLst>
          </p:cNvPr>
          <p:cNvSpPr/>
          <p:nvPr/>
        </p:nvSpPr>
        <p:spPr>
          <a:xfrm>
            <a:off x="6172952" y="5446059"/>
            <a:ext cx="989848" cy="999565"/>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D2B434C4-8349-7330-4E1C-A4339EC9DF20}"/>
              </a:ext>
            </a:extLst>
          </p:cNvPr>
          <p:cNvSpPr txBox="1"/>
          <p:nvPr/>
        </p:nvSpPr>
        <p:spPr>
          <a:xfrm>
            <a:off x="6064624" y="5076727"/>
            <a:ext cx="1331259" cy="369332"/>
          </a:xfrm>
          <a:prstGeom prst="rect">
            <a:avLst/>
          </a:prstGeom>
          <a:noFill/>
        </p:spPr>
        <p:txBody>
          <a:bodyPr wrap="square" rtlCol="0">
            <a:spAutoFit/>
          </a:bodyPr>
          <a:lstStyle/>
          <a:p>
            <a:r>
              <a:rPr lang="en-US" sz="900" dirty="0">
                <a:solidFill>
                  <a:schemeClr val="accent5">
                    <a:lumMod val="60000"/>
                    <a:lumOff val="40000"/>
                  </a:schemeClr>
                </a:solidFill>
              </a:rPr>
              <a:t>This compound creates an undulating ground</a:t>
            </a:r>
          </a:p>
        </p:txBody>
      </p:sp>
      <p:sp>
        <p:nvSpPr>
          <p:cNvPr id="14" name="Rectangle 13">
            <a:extLst>
              <a:ext uri="{FF2B5EF4-FFF2-40B4-BE49-F238E27FC236}">
                <a16:creationId xmlns:a16="http://schemas.microsoft.com/office/drawing/2014/main" id="{17D48014-A8AE-A74D-BEC7-178FDDC247E4}"/>
              </a:ext>
            </a:extLst>
          </p:cNvPr>
          <p:cNvSpPr/>
          <p:nvPr/>
        </p:nvSpPr>
        <p:spPr>
          <a:xfrm>
            <a:off x="7356292" y="5261393"/>
            <a:ext cx="3266883" cy="137248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a:extLst>
              <a:ext uri="{FF2B5EF4-FFF2-40B4-BE49-F238E27FC236}">
                <a16:creationId xmlns:a16="http://schemas.microsoft.com/office/drawing/2014/main" id="{1F57E829-ECAE-06E7-4AD4-5FF76A0CC3BA}"/>
              </a:ext>
            </a:extLst>
          </p:cNvPr>
          <p:cNvSpPr txBox="1"/>
          <p:nvPr/>
        </p:nvSpPr>
        <p:spPr>
          <a:xfrm>
            <a:off x="7233220" y="4753562"/>
            <a:ext cx="1519517" cy="507831"/>
          </a:xfrm>
          <a:prstGeom prst="rect">
            <a:avLst/>
          </a:prstGeom>
          <a:noFill/>
        </p:spPr>
        <p:txBody>
          <a:bodyPr wrap="square" rtlCol="0">
            <a:spAutoFit/>
          </a:bodyPr>
          <a:lstStyle/>
          <a:p>
            <a:r>
              <a:rPr lang="en-US" sz="900" dirty="0">
                <a:solidFill>
                  <a:schemeClr val="accent5">
                    <a:lumMod val="60000"/>
                    <a:lumOff val="40000"/>
                  </a:schemeClr>
                </a:solidFill>
              </a:rPr>
              <a:t>Scatter points on the ground and randomize their scales and rotations</a:t>
            </a:r>
          </a:p>
        </p:txBody>
      </p:sp>
      <p:pic>
        <p:nvPicPr>
          <p:cNvPr id="17" name="Picture 16">
            <a:extLst>
              <a:ext uri="{FF2B5EF4-FFF2-40B4-BE49-F238E27FC236}">
                <a16:creationId xmlns:a16="http://schemas.microsoft.com/office/drawing/2014/main" id="{B005D521-FE67-F864-2FA9-DD0C03884E37}"/>
              </a:ext>
            </a:extLst>
          </p:cNvPr>
          <p:cNvPicPr>
            <a:picLocks noChangeAspect="1"/>
          </p:cNvPicPr>
          <p:nvPr/>
        </p:nvPicPr>
        <p:blipFill>
          <a:blip r:embed="rId4"/>
          <a:stretch>
            <a:fillRect/>
          </a:stretch>
        </p:blipFill>
        <p:spPr>
          <a:xfrm>
            <a:off x="2561850" y="5172652"/>
            <a:ext cx="2965268" cy="1674477"/>
          </a:xfrm>
          <a:prstGeom prst="rect">
            <a:avLst/>
          </a:prstGeom>
        </p:spPr>
      </p:pic>
      <p:sp>
        <p:nvSpPr>
          <p:cNvPr id="18" name="Rectangle 17">
            <a:extLst>
              <a:ext uri="{FF2B5EF4-FFF2-40B4-BE49-F238E27FC236}">
                <a16:creationId xmlns:a16="http://schemas.microsoft.com/office/drawing/2014/main" id="{2C91669B-8B88-A7C0-4D71-BAFE9036175F}"/>
              </a:ext>
            </a:extLst>
          </p:cNvPr>
          <p:cNvSpPr/>
          <p:nvPr/>
        </p:nvSpPr>
        <p:spPr>
          <a:xfrm>
            <a:off x="8848916" y="3834191"/>
            <a:ext cx="1106389" cy="133846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a:extLst>
              <a:ext uri="{FF2B5EF4-FFF2-40B4-BE49-F238E27FC236}">
                <a16:creationId xmlns:a16="http://schemas.microsoft.com/office/drawing/2014/main" id="{587163FD-7479-96E1-A413-A33122E41F58}"/>
              </a:ext>
            </a:extLst>
          </p:cNvPr>
          <p:cNvSpPr txBox="1"/>
          <p:nvPr/>
        </p:nvSpPr>
        <p:spPr>
          <a:xfrm>
            <a:off x="8753253" y="3464859"/>
            <a:ext cx="3317723" cy="369332"/>
          </a:xfrm>
          <a:prstGeom prst="rect">
            <a:avLst/>
          </a:prstGeom>
          <a:noFill/>
        </p:spPr>
        <p:txBody>
          <a:bodyPr wrap="square" rtlCol="0">
            <a:spAutoFit/>
          </a:bodyPr>
          <a:lstStyle/>
          <a:p>
            <a:r>
              <a:rPr lang="en-US" sz="900" dirty="0">
                <a:solidFill>
                  <a:schemeClr val="accent5">
                    <a:lumMod val="60000"/>
                    <a:lumOff val="40000"/>
                  </a:schemeClr>
                </a:solidFill>
              </a:rPr>
              <a:t>Define a prim “/crowd_prototype” by referencing the monster.usd layer, the same layer that’s reference by the prim “/king”</a:t>
            </a:r>
          </a:p>
        </p:txBody>
      </p:sp>
      <p:pic>
        <p:nvPicPr>
          <p:cNvPr id="20" name="Picture 19">
            <a:extLst>
              <a:ext uri="{FF2B5EF4-FFF2-40B4-BE49-F238E27FC236}">
                <a16:creationId xmlns:a16="http://schemas.microsoft.com/office/drawing/2014/main" id="{F5723991-AC8B-A54B-695E-16AD00788606}"/>
              </a:ext>
            </a:extLst>
          </p:cNvPr>
          <p:cNvPicPr>
            <a:picLocks noChangeAspect="1"/>
          </p:cNvPicPr>
          <p:nvPr/>
        </p:nvPicPr>
        <p:blipFill>
          <a:blip r:embed="rId5"/>
          <a:stretch>
            <a:fillRect/>
          </a:stretch>
        </p:blipFill>
        <p:spPr>
          <a:xfrm>
            <a:off x="516984" y="3581548"/>
            <a:ext cx="1549980" cy="2075181"/>
          </a:xfrm>
          <a:prstGeom prst="rect">
            <a:avLst/>
          </a:prstGeom>
        </p:spPr>
      </p:pic>
      <p:cxnSp>
        <p:nvCxnSpPr>
          <p:cNvPr id="21" name="Straight Connector 20">
            <a:extLst>
              <a:ext uri="{FF2B5EF4-FFF2-40B4-BE49-F238E27FC236}">
                <a16:creationId xmlns:a16="http://schemas.microsoft.com/office/drawing/2014/main" id="{05EA865D-4DCD-8A2E-DF47-50C47AF9D089}"/>
              </a:ext>
            </a:extLst>
          </p:cNvPr>
          <p:cNvCxnSpPr>
            <a:cxnSpLocks/>
          </p:cNvCxnSpPr>
          <p:nvPr/>
        </p:nvCxnSpPr>
        <p:spPr>
          <a:xfrm flipH="1">
            <a:off x="2151529" y="4621305"/>
            <a:ext cx="6697387" cy="0"/>
          </a:xfrm>
          <a:prstGeom prst="line">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9ED3F05-E9BC-70A4-1F27-884877389CD1}"/>
              </a:ext>
            </a:extLst>
          </p:cNvPr>
          <p:cNvCxnSpPr>
            <a:cxnSpLocks/>
          </p:cNvCxnSpPr>
          <p:nvPr/>
        </p:nvCxnSpPr>
        <p:spPr>
          <a:xfrm flipH="1">
            <a:off x="5177118" y="5768787"/>
            <a:ext cx="995834" cy="0"/>
          </a:xfrm>
          <a:prstGeom prst="line">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81007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ED29BF3A-CC1F-F68E-F8F8-9ADA7EED59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6480" y="0"/>
            <a:ext cx="6285520" cy="6858000"/>
          </a:xfrm>
          <a:prstGeom prst="rect">
            <a:avLst/>
          </a:prstGeom>
        </p:spPr>
      </p:pic>
      <p:sp>
        <p:nvSpPr>
          <p:cNvPr id="4" name="Subtitle 2">
            <a:extLst>
              <a:ext uri="{FF2B5EF4-FFF2-40B4-BE49-F238E27FC236}">
                <a16:creationId xmlns:a16="http://schemas.microsoft.com/office/drawing/2014/main" id="{FC5834FF-574D-C637-C5DD-EEA26D0A196B}"/>
              </a:ext>
            </a:extLst>
          </p:cNvPr>
          <p:cNvSpPr txBox="1">
            <a:spLocks/>
          </p:cNvSpPr>
          <p:nvPr/>
        </p:nvSpPr>
        <p:spPr>
          <a:xfrm>
            <a:off x="106590" y="122900"/>
            <a:ext cx="1487648"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Create the crowd</a:t>
            </a:r>
          </a:p>
        </p:txBody>
      </p:sp>
      <p:pic>
        <p:nvPicPr>
          <p:cNvPr id="7" name="Picture 6">
            <a:extLst>
              <a:ext uri="{FF2B5EF4-FFF2-40B4-BE49-F238E27FC236}">
                <a16:creationId xmlns:a16="http://schemas.microsoft.com/office/drawing/2014/main" id="{E6F07FDB-57D7-400B-AD86-741FAE8C4B97}"/>
              </a:ext>
            </a:extLst>
          </p:cNvPr>
          <p:cNvPicPr>
            <a:picLocks noChangeAspect="1"/>
          </p:cNvPicPr>
          <p:nvPr/>
        </p:nvPicPr>
        <p:blipFill rotWithShape="1">
          <a:blip r:embed="rId3"/>
          <a:srcRect l="3981"/>
          <a:stretch/>
        </p:blipFill>
        <p:spPr>
          <a:xfrm>
            <a:off x="106590" y="401809"/>
            <a:ext cx="3580579" cy="2986850"/>
          </a:xfrm>
          <a:prstGeom prst="rect">
            <a:avLst/>
          </a:prstGeom>
        </p:spPr>
      </p:pic>
      <p:sp>
        <p:nvSpPr>
          <p:cNvPr id="15" name="TextBox 14">
            <a:extLst>
              <a:ext uri="{FF2B5EF4-FFF2-40B4-BE49-F238E27FC236}">
                <a16:creationId xmlns:a16="http://schemas.microsoft.com/office/drawing/2014/main" id="{1F57E829-ECAE-06E7-4AD4-5FF76A0CC3BA}"/>
              </a:ext>
            </a:extLst>
          </p:cNvPr>
          <p:cNvSpPr txBox="1"/>
          <p:nvPr/>
        </p:nvSpPr>
        <p:spPr>
          <a:xfrm>
            <a:off x="10295965" y="3915362"/>
            <a:ext cx="1896035" cy="369332"/>
          </a:xfrm>
          <a:prstGeom prst="rect">
            <a:avLst/>
          </a:prstGeom>
          <a:noFill/>
        </p:spPr>
        <p:txBody>
          <a:bodyPr wrap="square" rtlCol="0">
            <a:spAutoFit/>
          </a:bodyPr>
          <a:lstStyle/>
          <a:p>
            <a:r>
              <a:rPr lang="en-US" sz="900" dirty="0">
                <a:solidFill>
                  <a:schemeClr val="accent5">
                    <a:lumMod val="60000"/>
                    <a:lumOff val="40000"/>
                  </a:schemeClr>
                </a:solidFill>
              </a:rPr>
              <a:t>Create instances of the monster using “define_USD_point_instancer”</a:t>
            </a:r>
          </a:p>
        </p:txBody>
      </p:sp>
      <p:sp>
        <p:nvSpPr>
          <p:cNvPr id="2" name="Rectangle 1">
            <a:extLst>
              <a:ext uri="{FF2B5EF4-FFF2-40B4-BE49-F238E27FC236}">
                <a16:creationId xmlns:a16="http://schemas.microsoft.com/office/drawing/2014/main" id="{43E6A887-EA7F-A7B3-15DD-8E0279D10411}"/>
              </a:ext>
            </a:extLst>
          </p:cNvPr>
          <p:cNvSpPr/>
          <p:nvPr/>
        </p:nvSpPr>
        <p:spPr>
          <a:xfrm>
            <a:off x="10808454" y="4325471"/>
            <a:ext cx="1262522" cy="128196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3875FB10-D330-0334-E9BC-9C6801515714}"/>
              </a:ext>
            </a:extLst>
          </p:cNvPr>
          <p:cNvCxnSpPr>
            <a:cxnSpLocks/>
          </p:cNvCxnSpPr>
          <p:nvPr/>
        </p:nvCxnSpPr>
        <p:spPr>
          <a:xfrm flipH="1">
            <a:off x="5374341" y="5208494"/>
            <a:ext cx="5434113" cy="0"/>
          </a:xfrm>
          <a:prstGeom prst="line">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BA3710C0-7E8A-A5BA-6131-FAB1D5B7F594}"/>
              </a:ext>
            </a:extLst>
          </p:cNvPr>
          <p:cNvPicPr>
            <a:picLocks noChangeAspect="1"/>
          </p:cNvPicPr>
          <p:nvPr/>
        </p:nvPicPr>
        <p:blipFill>
          <a:blip r:embed="rId4"/>
          <a:stretch>
            <a:fillRect/>
          </a:stretch>
        </p:blipFill>
        <p:spPr>
          <a:xfrm>
            <a:off x="174811" y="3878262"/>
            <a:ext cx="5078506" cy="2812711"/>
          </a:xfrm>
          <a:prstGeom prst="rect">
            <a:avLst/>
          </a:prstGeom>
        </p:spPr>
      </p:pic>
    </p:spTree>
    <p:extLst>
      <p:ext uri="{BB962C8B-B14F-4D97-AF65-F5344CB8AC3E}">
        <p14:creationId xmlns:p14="http://schemas.microsoft.com/office/powerpoint/2010/main" val="41441271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FC5834FF-574D-C637-C5DD-EEA26D0A196B}"/>
              </a:ext>
            </a:extLst>
          </p:cNvPr>
          <p:cNvSpPr txBox="1">
            <a:spLocks/>
          </p:cNvSpPr>
          <p:nvPr/>
        </p:nvSpPr>
        <p:spPr>
          <a:xfrm>
            <a:off x="106590" y="122900"/>
            <a:ext cx="1487648"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dirty="0"/>
              <a:t>Create the crowd</a:t>
            </a:r>
          </a:p>
        </p:txBody>
      </p:sp>
      <p:pic>
        <p:nvPicPr>
          <p:cNvPr id="7" name="Picture 6">
            <a:extLst>
              <a:ext uri="{FF2B5EF4-FFF2-40B4-BE49-F238E27FC236}">
                <a16:creationId xmlns:a16="http://schemas.microsoft.com/office/drawing/2014/main" id="{E6F07FDB-57D7-400B-AD86-741FAE8C4B97}"/>
              </a:ext>
            </a:extLst>
          </p:cNvPr>
          <p:cNvPicPr>
            <a:picLocks noChangeAspect="1"/>
          </p:cNvPicPr>
          <p:nvPr/>
        </p:nvPicPr>
        <p:blipFill rotWithShape="1">
          <a:blip r:embed="rId2"/>
          <a:srcRect l="3981"/>
          <a:stretch/>
        </p:blipFill>
        <p:spPr>
          <a:xfrm>
            <a:off x="106590" y="401809"/>
            <a:ext cx="3580579" cy="2986850"/>
          </a:xfrm>
          <a:prstGeom prst="rect">
            <a:avLst/>
          </a:prstGeom>
        </p:spPr>
      </p:pic>
      <p:pic>
        <p:nvPicPr>
          <p:cNvPr id="8" name="Picture 7">
            <a:extLst>
              <a:ext uri="{FF2B5EF4-FFF2-40B4-BE49-F238E27FC236}">
                <a16:creationId xmlns:a16="http://schemas.microsoft.com/office/drawing/2014/main" id="{19C766CB-4167-6A2C-D029-CC43D1EA2DC7}"/>
              </a:ext>
            </a:extLst>
          </p:cNvPr>
          <p:cNvPicPr>
            <a:picLocks noChangeAspect="1"/>
          </p:cNvPicPr>
          <p:nvPr/>
        </p:nvPicPr>
        <p:blipFill>
          <a:blip r:embed="rId3"/>
          <a:stretch>
            <a:fillRect/>
          </a:stretch>
        </p:blipFill>
        <p:spPr>
          <a:xfrm>
            <a:off x="4546924" y="401809"/>
            <a:ext cx="7645076" cy="3428840"/>
          </a:xfrm>
          <a:prstGeom prst="rect">
            <a:avLst/>
          </a:prstGeom>
        </p:spPr>
      </p:pic>
      <p:sp>
        <p:nvSpPr>
          <p:cNvPr id="10" name="TextBox 9">
            <a:extLst>
              <a:ext uri="{FF2B5EF4-FFF2-40B4-BE49-F238E27FC236}">
                <a16:creationId xmlns:a16="http://schemas.microsoft.com/office/drawing/2014/main" id="{FF0862A0-8A23-242D-8B02-3E38F8759342}"/>
              </a:ext>
            </a:extLst>
          </p:cNvPr>
          <p:cNvSpPr txBox="1"/>
          <p:nvPr/>
        </p:nvSpPr>
        <p:spPr>
          <a:xfrm>
            <a:off x="6096000" y="366177"/>
            <a:ext cx="1827299" cy="369332"/>
          </a:xfrm>
          <a:prstGeom prst="rect">
            <a:avLst/>
          </a:prstGeom>
          <a:noFill/>
        </p:spPr>
        <p:txBody>
          <a:bodyPr wrap="square" rtlCol="0">
            <a:spAutoFit/>
          </a:bodyPr>
          <a:lstStyle/>
          <a:p>
            <a:r>
              <a:rPr lang="en-US" sz="900" dirty="0">
                <a:solidFill>
                  <a:schemeClr val="accent5">
                    <a:lumMod val="60000"/>
                    <a:lumOff val="40000"/>
                  </a:schemeClr>
                </a:solidFill>
              </a:rPr>
              <a:t>Add the prim “/instancer_crowd” to the second sublayer of the stage</a:t>
            </a:r>
          </a:p>
        </p:txBody>
      </p:sp>
      <p:sp>
        <p:nvSpPr>
          <p:cNvPr id="11" name="Rectangle 10">
            <a:extLst>
              <a:ext uri="{FF2B5EF4-FFF2-40B4-BE49-F238E27FC236}">
                <a16:creationId xmlns:a16="http://schemas.microsoft.com/office/drawing/2014/main" id="{00D4B888-14E5-4124-D9CE-3B515D4A59A7}"/>
              </a:ext>
            </a:extLst>
          </p:cNvPr>
          <p:cNvSpPr/>
          <p:nvPr/>
        </p:nvSpPr>
        <p:spPr>
          <a:xfrm>
            <a:off x="6209560" y="709214"/>
            <a:ext cx="1123569" cy="111334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EDE93DD0-7DE0-8FAC-5959-34CAFD349B1A}"/>
              </a:ext>
            </a:extLst>
          </p:cNvPr>
          <p:cNvSpPr txBox="1"/>
          <p:nvPr/>
        </p:nvSpPr>
        <p:spPr>
          <a:xfrm>
            <a:off x="4598412" y="1822556"/>
            <a:ext cx="2311755" cy="369332"/>
          </a:xfrm>
          <a:prstGeom prst="rect">
            <a:avLst/>
          </a:prstGeom>
          <a:noFill/>
        </p:spPr>
        <p:txBody>
          <a:bodyPr wrap="square" rtlCol="0">
            <a:spAutoFit/>
          </a:bodyPr>
          <a:lstStyle/>
          <a:p>
            <a:r>
              <a:rPr lang="en-US" sz="900" dirty="0">
                <a:solidFill>
                  <a:schemeClr val="accent5">
                    <a:lumMod val="60000"/>
                    <a:lumOff val="40000"/>
                  </a:schemeClr>
                </a:solidFill>
              </a:rPr>
              <a:t>Overwrite the color attribute of the noise variant with the new color attribute</a:t>
            </a:r>
          </a:p>
        </p:txBody>
      </p:sp>
      <p:sp>
        <p:nvSpPr>
          <p:cNvPr id="13" name="Rectangle 12">
            <a:extLst>
              <a:ext uri="{FF2B5EF4-FFF2-40B4-BE49-F238E27FC236}">
                <a16:creationId xmlns:a16="http://schemas.microsoft.com/office/drawing/2014/main" id="{7EA24DED-F1E0-C696-E0D1-6F96A8EB04BF}"/>
              </a:ext>
            </a:extLst>
          </p:cNvPr>
          <p:cNvSpPr/>
          <p:nvPr/>
        </p:nvSpPr>
        <p:spPr>
          <a:xfrm>
            <a:off x="4710954" y="2165592"/>
            <a:ext cx="2836290" cy="147679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7" name="Picture 16">
            <a:extLst>
              <a:ext uri="{FF2B5EF4-FFF2-40B4-BE49-F238E27FC236}">
                <a16:creationId xmlns:a16="http://schemas.microsoft.com/office/drawing/2014/main" id="{ECA8AACC-0255-7A89-0F8A-CBCBD56461C6}"/>
              </a:ext>
            </a:extLst>
          </p:cNvPr>
          <p:cNvPicPr>
            <a:picLocks noChangeAspect="1"/>
          </p:cNvPicPr>
          <p:nvPr/>
        </p:nvPicPr>
        <p:blipFill rotWithShape="1">
          <a:blip r:embed="rId4"/>
          <a:srcRect r="18981" b="17991"/>
          <a:stretch/>
        </p:blipFill>
        <p:spPr>
          <a:xfrm>
            <a:off x="7879094" y="486335"/>
            <a:ext cx="1655353" cy="723900"/>
          </a:xfrm>
          <a:prstGeom prst="rect">
            <a:avLst/>
          </a:prstGeom>
        </p:spPr>
      </p:pic>
      <p:pic>
        <p:nvPicPr>
          <p:cNvPr id="19" name="Picture 18">
            <a:extLst>
              <a:ext uri="{FF2B5EF4-FFF2-40B4-BE49-F238E27FC236}">
                <a16:creationId xmlns:a16="http://schemas.microsoft.com/office/drawing/2014/main" id="{5598F78B-FA1C-7B46-0F42-FE23C0363F5F}"/>
              </a:ext>
            </a:extLst>
          </p:cNvPr>
          <p:cNvPicPr>
            <a:picLocks noChangeAspect="1"/>
          </p:cNvPicPr>
          <p:nvPr/>
        </p:nvPicPr>
        <p:blipFill>
          <a:blip r:embed="rId5"/>
          <a:stretch>
            <a:fillRect/>
          </a:stretch>
        </p:blipFill>
        <p:spPr>
          <a:xfrm>
            <a:off x="4752064" y="2217091"/>
            <a:ext cx="1343936" cy="374008"/>
          </a:xfrm>
          <a:prstGeom prst="rect">
            <a:avLst/>
          </a:prstGeom>
        </p:spPr>
      </p:pic>
      <p:pic>
        <p:nvPicPr>
          <p:cNvPr id="21" name="Picture 20">
            <a:extLst>
              <a:ext uri="{FF2B5EF4-FFF2-40B4-BE49-F238E27FC236}">
                <a16:creationId xmlns:a16="http://schemas.microsoft.com/office/drawing/2014/main" id="{C7F1287E-B860-1A0B-B4ED-8CB4201F4763}"/>
              </a:ext>
            </a:extLst>
          </p:cNvPr>
          <p:cNvPicPr>
            <a:picLocks noChangeAspect="1"/>
          </p:cNvPicPr>
          <p:nvPr/>
        </p:nvPicPr>
        <p:blipFill rotWithShape="1">
          <a:blip r:embed="rId6"/>
          <a:srcRect b="4123"/>
          <a:stretch/>
        </p:blipFill>
        <p:spPr>
          <a:xfrm>
            <a:off x="4446012" y="3866281"/>
            <a:ext cx="5023999" cy="2754154"/>
          </a:xfrm>
          <a:prstGeom prst="rect">
            <a:avLst/>
          </a:prstGeom>
        </p:spPr>
      </p:pic>
      <p:pic>
        <p:nvPicPr>
          <p:cNvPr id="23" name="Picture 22">
            <a:extLst>
              <a:ext uri="{FF2B5EF4-FFF2-40B4-BE49-F238E27FC236}">
                <a16:creationId xmlns:a16="http://schemas.microsoft.com/office/drawing/2014/main" id="{2051D775-8D49-D8C5-B865-D59899997A4C}"/>
              </a:ext>
            </a:extLst>
          </p:cNvPr>
          <p:cNvPicPr>
            <a:picLocks noChangeAspect="1"/>
          </p:cNvPicPr>
          <p:nvPr/>
        </p:nvPicPr>
        <p:blipFill rotWithShape="1">
          <a:blip r:embed="rId7"/>
          <a:srcRect b="1556"/>
          <a:stretch/>
        </p:blipFill>
        <p:spPr>
          <a:xfrm>
            <a:off x="342653" y="4392295"/>
            <a:ext cx="2008169" cy="2160494"/>
          </a:xfrm>
          <a:prstGeom prst="rect">
            <a:avLst/>
          </a:prstGeom>
        </p:spPr>
      </p:pic>
      <p:sp>
        <p:nvSpPr>
          <p:cNvPr id="24" name="TextBox 23">
            <a:extLst>
              <a:ext uri="{FF2B5EF4-FFF2-40B4-BE49-F238E27FC236}">
                <a16:creationId xmlns:a16="http://schemas.microsoft.com/office/drawing/2014/main" id="{E0216894-2780-E1B9-A87A-858F0EFAADB1}"/>
              </a:ext>
            </a:extLst>
          </p:cNvPr>
          <p:cNvSpPr txBox="1"/>
          <p:nvPr/>
        </p:nvSpPr>
        <p:spPr>
          <a:xfrm>
            <a:off x="277194" y="4161463"/>
            <a:ext cx="1943155" cy="230832"/>
          </a:xfrm>
          <a:prstGeom prst="rect">
            <a:avLst/>
          </a:prstGeom>
          <a:noFill/>
        </p:spPr>
        <p:txBody>
          <a:bodyPr wrap="square" rtlCol="0">
            <a:spAutoFit/>
          </a:bodyPr>
          <a:lstStyle/>
          <a:p>
            <a:r>
              <a:rPr lang="en-US" sz="900" dirty="0"/>
              <a:t>Outliner</a:t>
            </a:r>
          </a:p>
        </p:txBody>
      </p:sp>
    </p:spTree>
    <p:extLst>
      <p:ext uri="{BB962C8B-B14F-4D97-AF65-F5344CB8AC3E}">
        <p14:creationId xmlns:p14="http://schemas.microsoft.com/office/powerpoint/2010/main" val="23750141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D32BC403-3C4B-04F6-9F42-50BE2939F47D}"/>
              </a:ext>
            </a:extLst>
          </p:cNvPr>
          <p:cNvPicPr>
            <a:picLocks noChangeAspect="1"/>
          </p:cNvPicPr>
          <p:nvPr/>
        </p:nvPicPr>
        <p:blipFill>
          <a:blip r:embed="rId2"/>
          <a:stretch>
            <a:fillRect/>
          </a:stretch>
        </p:blipFill>
        <p:spPr>
          <a:xfrm>
            <a:off x="7388504" y="2789247"/>
            <a:ext cx="1661366" cy="1900843"/>
          </a:xfrm>
          <a:prstGeom prst="rect">
            <a:avLst/>
          </a:prstGeom>
        </p:spPr>
      </p:pic>
      <p:pic>
        <p:nvPicPr>
          <p:cNvPr id="3" name="Picture 2">
            <a:extLst>
              <a:ext uri="{FF2B5EF4-FFF2-40B4-BE49-F238E27FC236}">
                <a16:creationId xmlns:a16="http://schemas.microsoft.com/office/drawing/2014/main" id="{BAE89C86-F0B4-4D59-94F9-F09809355D13}"/>
              </a:ext>
            </a:extLst>
          </p:cNvPr>
          <p:cNvPicPr>
            <a:picLocks noChangeAspect="1"/>
          </p:cNvPicPr>
          <p:nvPr/>
        </p:nvPicPr>
        <p:blipFill>
          <a:blip r:embed="rId3"/>
          <a:stretch>
            <a:fillRect/>
          </a:stretch>
        </p:blipFill>
        <p:spPr>
          <a:xfrm>
            <a:off x="2538972" y="118971"/>
            <a:ext cx="2855730" cy="958739"/>
          </a:xfrm>
          <a:prstGeom prst="rect">
            <a:avLst/>
          </a:prstGeom>
        </p:spPr>
      </p:pic>
      <p:pic>
        <p:nvPicPr>
          <p:cNvPr id="5" name="Picture 4">
            <a:extLst>
              <a:ext uri="{FF2B5EF4-FFF2-40B4-BE49-F238E27FC236}">
                <a16:creationId xmlns:a16="http://schemas.microsoft.com/office/drawing/2014/main" id="{82C74B2A-C5FB-3774-66EC-7E003D62A142}"/>
              </a:ext>
            </a:extLst>
          </p:cNvPr>
          <p:cNvPicPr>
            <a:picLocks noChangeAspect="1"/>
          </p:cNvPicPr>
          <p:nvPr/>
        </p:nvPicPr>
        <p:blipFill rotWithShape="1">
          <a:blip r:embed="rId4"/>
          <a:srcRect r="35459"/>
          <a:stretch/>
        </p:blipFill>
        <p:spPr>
          <a:xfrm>
            <a:off x="2538972" y="4476782"/>
            <a:ext cx="4265239" cy="2249451"/>
          </a:xfrm>
          <a:prstGeom prst="rect">
            <a:avLst/>
          </a:prstGeom>
        </p:spPr>
      </p:pic>
      <p:pic>
        <p:nvPicPr>
          <p:cNvPr id="7" name="Picture 6">
            <a:extLst>
              <a:ext uri="{FF2B5EF4-FFF2-40B4-BE49-F238E27FC236}">
                <a16:creationId xmlns:a16="http://schemas.microsoft.com/office/drawing/2014/main" id="{7E43D9BB-9591-598F-47F0-76FA0F4DF4C9}"/>
              </a:ext>
            </a:extLst>
          </p:cNvPr>
          <p:cNvPicPr>
            <a:picLocks noChangeAspect="1"/>
          </p:cNvPicPr>
          <p:nvPr/>
        </p:nvPicPr>
        <p:blipFill rotWithShape="1">
          <a:blip r:embed="rId5"/>
          <a:srcRect r="35766"/>
          <a:stretch/>
        </p:blipFill>
        <p:spPr>
          <a:xfrm>
            <a:off x="2538972" y="1187348"/>
            <a:ext cx="4265239" cy="3179796"/>
          </a:xfrm>
          <a:prstGeom prst="rect">
            <a:avLst/>
          </a:prstGeom>
        </p:spPr>
      </p:pic>
      <p:pic>
        <p:nvPicPr>
          <p:cNvPr id="9" name="Picture 8">
            <a:extLst>
              <a:ext uri="{FF2B5EF4-FFF2-40B4-BE49-F238E27FC236}">
                <a16:creationId xmlns:a16="http://schemas.microsoft.com/office/drawing/2014/main" id="{99EE115E-BD54-8583-D056-D31BE517CF5E}"/>
              </a:ext>
            </a:extLst>
          </p:cNvPr>
          <p:cNvPicPr>
            <a:picLocks noChangeAspect="1"/>
          </p:cNvPicPr>
          <p:nvPr/>
        </p:nvPicPr>
        <p:blipFill rotWithShape="1">
          <a:blip r:embed="rId6"/>
          <a:srcRect t="44677"/>
          <a:stretch/>
        </p:blipFill>
        <p:spPr>
          <a:xfrm>
            <a:off x="261936" y="118971"/>
            <a:ext cx="1764087" cy="668591"/>
          </a:xfrm>
          <a:prstGeom prst="rect">
            <a:avLst/>
          </a:prstGeom>
        </p:spPr>
      </p:pic>
      <p:pic>
        <p:nvPicPr>
          <p:cNvPr id="11" name="Picture 10">
            <a:extLst>
              <a:ext uri="{FF2B5EF4-FFF2-40B4-BE49-F238E27FC236}">
                <a16:creationId xmlns:a16="http://schemas.microsoft.com/office/drawing/2014/main" id="{E931CB13-1FC4-468F-9204-46466F84CD3A}"/>
              </a:ext>
            </a:extLst>
          </p:cNvPr>
          <p:cNvPicPr>
            <a:picLocks noChangeAspect="1"/>
          </p:cNvPicPr>
          <p:nvPr/>
        </p:nvPicPr>
        <p:blipFill>
          <a:blip r:embed="rId7"/>
          <a:stretch>
            <a:fillRect/>
          </a:stretch>
        </p:blipFill>
        <p:spPr>
          <a:xfrm>
            <a:off x="261936" y="4476782"/>
            <a:ext cx="1754419" cy="733666"/>
          </a:xfrm>
          <a:prstGeom prst="rect">
            <a:avLst/>
          </a:prstGeom>
        </p:spPr>
      </p:pic>
      <p:pic>
        <p:nvPicPr>
          <p:cNvPr id="13" name="Picture 12">
            <a:extLst>
              <a:ext uri="{FF2B5EF4-FFF2-40B4-BE49-F238E27FC236}">
                <a16:creationId xmlns:a16="http://schemas.microsoft.com/office/drawing/2014/main" id="{AEA3C473-441A-3C6C-D3AD-1797A853350E}"/>
              </a:ext>
            </a:extLst>
          </p:cNvPr>
          <p:cNvPicPr>
            <a:picLocks noChangeAspect="1"/>
          </p:cNvPicPr>
          <p:nvPr/>
        </p:nvPicPr>
        <p:blipFill rotWithShape="1">
          <a:blip r:embed="rId8"/>
          <a:srcRect r="4066"/>
          <a:stretch/>
        </p:blipFill>
        <p:spPr>
          <a:xfrm>
            <a:off x="261937" y="1179531"/>
            <a:ext cx="1757698" cy="733666"/>
          </a:xfrm>
          <a:prstGeom prst="rect">
            <a:avLst/>
          </a:prstGeom>
        </p:spPr>
      </p:pic>
      <p:cxnSp>
        <p:nvCxnSpPr>
          <p:cNvPr id="14" name="Straight Connector 13">
            <a:extLst>
              <a:ext uri="{FF2B5EF4-FFF2-40B4-BE49-F238E27FC236}">
                <a16:creationId xmlns:a16="http://schemas.microsoft.com/office/drawing/2014/main" id="{B0DC2196-2BDA-D6EE-0743-862D3BC6E765}"/>
              </a:ext>
            </a:extLst>
          </p:cNvPr>
          <p:cNvCxnSpPr>
            <a:cxnSpLocks/>
          </p:cNvCxnSpPr>
          <p:nvPr/>
        </p:nvCxnSpPr>
        <p:spPr>
          <a:xfrm>
            <a:off x="1277470" y="376518"/>
            <a:ext cx="1261502" cy="0"/>
          </a:xfrm>
          <a:prstGeom prst="line">
            <a:avLst/>
          </a:prstGeom>
          <a:ln w="9525">
            <a:solidFill>
              <a:schemeClr val="accent5">
                <a:lumMod val="75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B8D31CC-802E-7D7C-E5A9-5A053EF393B7}"/>
              </a:ext>
            </a:extLst>
          </p:cNvPr>
          <p:cNvCxnSpPr>
            <a:cxnSpLocks/>
          </p:cNvCxnSpPr>
          <p:nvPr/>
        </p:nvCxnSpPr>
        <p:spPr>
          <a:xfrm>
            <a:off x="1277470" y="4937024"/>
            <a:ext cx="1261502" cy="0"/>
          </a:xfrm>
          <a:prstGeom prst="line">
            <a:avLst/>
          </a:prstGeom>
          <a:ln w="9525">
            <a:solidFill>
              <a:schemeClr val="accent5">
                <a:lumMod val="75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89B55D3-3819-D753-B811-C367525FC772}"/>
              </a:ext>
            </a:extLst>
          </p:cNvPr>
          <p:cNvCxnSpPr>
            <a:cxnSpLocks/>
          </p:cNvCxnSpPr>
          <p:nvPr/>
        </p:nvCxnSpPr>
        <p:spPr>
          <a:xfrm>
            <a:off x="1277470" y="1802332"/>
            <a:ext cx="1261502" cy="0"/>
          </a:xfrm>
          <a:prstGeom prst="line">
            <a:avLst/>
          </a:prstGeom>
          <a:ln w="9525">
            <a:solidFill>
              <a:schemeClr val="accent5">
                <a:lumMod val="75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FA0BF46-7BDB-3EAF-3A56-1DE72A6E8CC8}"/>
              </a:ext>
            </a:extLst>
          </p:cNvPr>
          <p:cNvSpPr txBox="1"/>
          <p:nvPr/>
        </p:nvSpPr>
        <p:spPr>
          <a:xfrm>
            <a:off x="167567" y="768488"/>
            <a:ext cx="1943155" cy="230832"/>
          </a:xfrm>
          <a:prstGeom prst="rect">
            <a:avLst/>
          </a:prstGeom>
          <a:noFill/>
        </p:spPr>
        <p:txBody>
          <a:bodyPr wrap="square" rtlCol="0">
            <a:spAutoFit/>
          </a:bodyPr>
          <a:lstStyle/>
          <a:p>
            <a:r>
              <a:rPr lang="en-US" sz="900" dirty="0"/>
              <a:t>Root layer: monsterland.usd</a:t>
            </a:r>
          </a:p>
        </p:txBody>
      </p:sp>
      <p:sp>
        <p:nvSpPr>
          <p:cNvPr id="21" name="TextBox 20">
            <a:extLst>
              <a:ext uri="{FF2B5EF4-FFF2-40B4-BE49-F238E27FC236}">
                <a16:creationId xmlns:a16="http://schemas.microsoft.com/office/drawing/2014/main" id="{84861D7D-06CA-9B10-684F-AC6733961618}"/>
              </a:ext>
            </a:extLst>
          </p:cNvPr>
          <p:cNvSpPr txBox="1"/>
          <p:nvPr/>
        </p:nvSpPr>
        <p:spPr>
          <a:xfrm>
            <a:off x="167567" y="5231743"/>
            <a:ext cx="1943155" cy="230832"/>
          </a:xfrm>
          <a:prstGeom prst="rect">
            <a:avLst/>
          </a:prstGeom>
          <a:noFill/>
        </p:spPr>
        <p:txBody>
          <a:bodyPr wrap="square" rtlCol="0">
            <a:spAutoFit/>
          </a:bodyPr>
          <a:lstStyle/>
          <a:p>
            <a:r>
              <a:rPr lang="en-US" sz="900" dirty="0"/>
              <a:t>Sublayer 1: crowd.usd</a:t>
            </a:r>
          </a:p>
        </p:txBody>
      </p:sp>
      <p:sp>
        <p:nvSpPr>
          <p:cNvPr id="22" name="TextBox 21">
            <a:extLst>
              <a:ext uri="{FF2B5EF4-FFF2-40B4-BE49-F238E27FC236}">
                <a16:creationId xmlns:a16="http://schemas.microsoft.com/office/drawing/2014/main" id="{EDA5B18A-2587-A630-4C2A-54912FDBCCEF}"/>
              </a:ext>
            </a:extLst>
          </p:cNvPr>
          <p:cNvSpPr txBox="1"/>
          <p:nvPr/>
        </p:nvSpPr>
        <p:spPr>
          <a:xfrm>
            <a:off x="167567" y="1913197"/>
            <a:ext cx="1943155" cy="230832"/>
          </a:xfrm>
          <a:prstGeom prst="rect">
            <a:avLst/>
          </a:prstGeom>
          <a:noFill/>
        </p:spPr>
        <p:txBody>
          <a:bodyPr wrap="square" rtlCol="0">
            <a:spAutoFit/>
          </a:bodyPr>
          <a:lstStyle/>
          <a:p>
            <a:r>
              <a:rPr lang="en-US" sz="900" dirty="0"/>
              <a:t>Sublayer 0: king.usd</a:t>
            </a:r>
          </a:p>
        </p:txBody>
      </p:sp>
      <p:pic>
        <p:nvPicPr>
          <p:cNvPr id="23" name="Picture 22">
            <a:extLst>
              <a:ext uri="{FF2B5EF4-FFF2-40B4-BE49-F238E27FC236}">
                <a16:creationId xmlns:a16="http://schemas.microsoft.com/office/drawing/2014/main" id="{AB5E7491-B96C-0560-6009-488263CFC6C3}"/>
              </a:ext>
            </a:extLst>
          </p:cNvPr>
          <p:cNvPicPr>
            <a:picLocks noChangeAspect="1"/>
          </p:cNvPicPr>
          <p:nvPr/>
        </p:nvPicPr>
        <p:blipFill>
          <a:blip r:embed="rId9"/>
          <a:stretch>
            <a:fillRect/>
          </a:stretch>
        </p:blipFill>
        <p:spPr>
          <a:xfrm>
            <a:off x="10161579" y="2847639"/>
            <a:ext cx="1349106" cy="1772247"/>
          </a:xfrm>
          <a:prstGeom prst="rect">
            <a:avLst/>
          </a:prstGeom>
        </p:spPr>
      </p:pic>
      <p:pic>
        <p:nvPicPr>
          <p:cNvPr id="24" name="Picture 23" descr="A picture containing indoor, several&#10;&#10;Description automatically generated">
            <a:extLst>
              <a:ext uri="{FF2B5EF4-FFF2-40B4-BE49-F238E27FC236}">
                <a16:creationId xmlns:a16="http://schemas.microsoft.com/office/drawing/2014/main" id="{36622F76-DCA1-2D08-B6C8-A455592B43A3}"/>
              </a:ext>
            </a:extLst>
          </p:cNvPr>
          <p:cNvPicPr>
            <a:picLocks noChangeAspect="1"/>
          </p:cNvPicPr>
          <p:nvPr/>
        </p:nvPicPr>
        <p:blipFill rotWithShape="1">
          <a:blip r:embed="rId10">
            <a:extLst>
              <a:ext uri="{28A0092B-C50C-407E-A947-70E740481C1C}">
                <a14:useLocalDpi xmlns:a14="http://schemas.microsoft.com/office/drawing/2010/main" val="0"/>
              </a:ext>
            </a:extLst>
          </a:blip>
          <a:srcRect t="9846"/>
          <a:stretch/>
        </p:blipFill>
        <p:spPr>
          <a:xfrm>
            <a:off x="7323548" y="-1"/>
            <a:ext cx="4513729" cy="2534497"/>
          </a:xfrm>
          <a:prstGeom prst="rect">
            <a:avLst/>
          </a:prstGeom>
        </p:spPr>
      </p:pic>
      <p:pic>
        <p:nvPicPr>
          <p:cNvPr id="26" name="Picture 25">
            <a:extLst>
              <a:ext uri="{FF2B5EF4-FFF2-40B4-BE49-F238E27FC236}">
                <a16:creationId xmlns:a16="http://schemas.microsoft.com/office/drawing/2014/main" id="{C554D22D-E870-15D5-4DFF-FFEA82FF987F}"/>
              </a:ext>
            </a:extLst>
          </p:cNvPr>
          <p:cNvPicPr>
            <a:picLocks noChangeAspect="1"/>
          </p:cNvPicPr>
          <p:nvPr/>
        </p:nvPicPr>
        <p:blipFill rotWithShape="1">
          <a:blip r:embed="rId11"/>
          <a:srcRect l="14880" b="6430"/>
          <a:stretch/>
        </p:blipFill>
        <p:spPr>
          <a:xfrm>
            <a:off x="7920318" y="4826958"/>
            <a:ext cx="3648636" cy="1899275"/>
          </a:xfrm>
          <a:prstGeom prst="rect">
            <a:avLst/>
          </a:prstGeom>
        </p:spPr>
      </p:pic>
      <p:pic>
        <p:nvPicPr>
          <p:cNvPr id="27" name="Picture 26">
            <a:extLst>
              <a:ext uri="{FF2B5EF4-FFF2-40B4-BE49-F238E27FC236}">
                <a16:creationId xmlns:a16="http://schemas.microsoft.com/office/drawing/2014/main" id="{EB5B8B95-E2B4-03E0-A204-2D3A6842431E}"/>
              </a:ext>
            </a:extLst>
          </p:cNvPr>
          <p:cNvPicPr>
            <a:picLocks noChangeAspect="1"/>
          </p:cNvPicPr>
          <p:nvPr/>
        </p:nvPicPr>
        <p:blipFill>
          <a:blip r:embed="rId12"/>
          <a:stretch>
            <a:fillRect/>
          </a:stretch>
        </p:blipFill>
        <p:spPr>
          <a:xfrm>
            <a:off x="8963990" y="3710651"/>
            <a:ext cx="395812" cy="371614"/>
          </a:xfrm>
          <a:prstGeom prst="rect">
            <a:avLst/>
          </a:prstGeom>
        </p:spPr>
      </p:pic>
      <p:sp>
        <p:nvSpPr>
          <p:cNvPr id="32" name="Arrow: Right 31">
            <a:extLst>
              <a:ext uri="{FF2B5EF4-FFF2-40B4-BE49-F238E27FC236}">
                <a16:creationId xmlns:a16="http://schemas.microsoft.com/office/drawing/2014/main" id="{7B372A0E-237B-C22D-7F0C-7877B1C7E01B}"/>
              </a:ext>
            </a:extLst>
          </p:cNvPr>
          <p:cNvSpPr/>
          <p:nvPr/>
        </p:nvSpPr>
        <p:spPr>
          <a:xfrm>
            <a:off x="9669735" y="3802329"/>
            <a:ext cx="310506" cy="188259"/>
          </a:xfrm>
          <a:prstGeom prst="rightArrow">
            <a:avLst>
              <a:gd name="adj1" fmla="val 30953"/>
              <a:gd name="adj2" fmla="val 50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84066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42E061AC-6501-375F-B9F0-019C48E7587C}"/>
              </a:ext>
            </a:extLst>
          </p:cNvPr>
          <p:cNvSpPr txBox="1">
            <a:spLocks/>
          </p:cNvSpPr>
          <p:nvPr/>
        </p:nvSpPr>
        <p:spPr>
          <a:xfrm>
            <a:off x="3846144" y="3050593"/>
            <a:ext cx="4499711" cy="3784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a:t>USD Material Binding</a:t>
            </a:r>
          </a:p>
        </p:txBody>
      </p:sp>
    </p:spTree>
    <p:extLst>
      <p:ext uri="{BB962C8B-B14F-4D97-AF65-F5344CB8AC3E}">
        <p14:creationId xmlns:p14="http://schemas.microsoft.com/office/powerpoint/2010/main" val="15020769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7C40AEE-1CCD-BF1C-39AC-EC65F039A00E}"/>
              </a:ext>
            </a:extLst>
          </p:cNvPr>
          <p:cNvPicPr>
            <a:picLocks noChangeAspect="1"/>
          </p:cNvPicPr>
          <p:nvPr/>
        </p:nvPicPr>
        <p:blipFill>
          <a:blip r:embed="rId2"/>
          <a:stretch>
            <a:fillRect/>
          </a:stretch>
        </p:blipFill>
        <p:spPr>
          <a:xfrm>
            <a:off x="0" y="219229"/>
            <a:ext cx="12192000" cy="6419542"/>
          </a:xfrm>
          <a:prstGeom prst="rect">
            <a:avLst/>
          </a:prstGeom>
        </p:spPr>
      </p:pic>
      <p:sp>
        <p:nvSpPr>
          <p:cNvPr id="5" name="TextBox 4">
            <a:extLst>
              <a:ext uri="{FF2B5EF4-FFF2-40B4-BE49-F238E27FC236}">
                <a16:creationId xmlns:a16="http://schemas.microsoft.com/office/drawing/2014/main" id="{2DF6E857-9943-0F21-D45A-15542229F2D7}"/>
              </a:ext>
            </a:extLst>
          </p:cNvPr>
          <p:cNvSpPr txBox="1"/>
          <p:nvPr/>
        </p:nvSpPr>
        <p:spPr>
          <a:xfrm>
            <a:off x="9403978" y="6232549"/>
            <a:ext cx="2617694" cy="523220"/>
          </a:xfrm>
          <a:prstGeom prst="rect">
            <a:avLst/>
          </a:prstGeom>
          <a:noFill/>
        </p:spPr>
        <p:txBody>
          <a:bodyPr wrap="square" rtlCol="0">
            <a:spAutoFit/>
          </a:bodyPr>
          <a:lstStyle/>
          <a:p>
            <a:r>
              <a:rPr lang="en-US" sz="1400" dirty="0">
                <a:solidFill>
                  <a:schemeClr val="bg1"/>
                </a:solidFill>
              </a:rPr>
              <a:t>Textile images downloaded from https://www.vecteezy.com/</a:t>
            </a:r>
          </a:p>
        </p:txBody>
      </p:sp>
    </p:spTree>
    <p:extLst>
      <p:ext uri="{BB962C8B-B14F-4D97-AF65-F5344CB8AC3E}">
        <p14:creationId xmlns:p14="http://schemas.microsoft.com/office/powerpoint/2010/main" val="856554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descr="A computer screen capture&#10;&#10;Description automatically generated with medium confidence">
            <a:extLst>
              <a:ext uri="{FF2B5EF4-FFF2-40B4-BE49-F238E27FC236}">
                <a16:creationId xmlns:a16="http://schemas.microsoft.com/office/drawing/2014/main" id="{C7E03031-58C3-DC86-0DD8-5F06DCF8ECED}"/>
              </a:ext>
            </a:extLst>
          </p:cNvPr>
          <p:cNvPicPr>
            <a:picLocks noChangeAspect="1"/>
          </p:cNvPicPr>
          <p:nvPr/>
        </p:nvPicPr>
        <p:blipFill rotWithShape="1">
          <a:blip r:embed="rId2">
            <a:extLst>
              <a:ext uri="{28A0092B-C50C-407E-A947-70E740481C1C}">
                <a14:useLocalDpi xmlns:a14="http://schemas.microsoft.com/office/drawing/2010/main" val="0"/>
              </a:ext>
            </a:extLst>
          </a:blip>
          <a:srcRect l="16413" t="32395" r="61413" b="23085"/>
          <a:stretch/>
        </p:blipFill>
        <p:spPr>
          <a:xfrm>
            <a:off x="217102" y="0"/>
            <a:ext cx="2364734" cy="2669985"/>
          </a:xfrm>
          <a:prstGeom prst="rect">
            <a:avLst/>
          </a:prstGeom>
        </p:spPr>
      </p:pic>
      <p:sp>
        <p:nvSpPr>
          <p:cNvPr id="7" name="TextBox 6">
            <a:extLst>
              <a:ext uri="{FF2B5EF4-FFF2-40B4-BE49-F238E27FC236}">
                <a16:creationId xmlns:a16="http://schemas.microsoft.com/office/drawing/2014/main" id="{4C8841BF-9676-96D7-D290-629471E2A277}"/>
              </a:ext>
            </a:extLst>
          </p:cNvPr>
          <p:cNvSpPr txBox="1"/>
          <p:nvPr/>
        </p:nvSpPr>
        <p:spPr>
          <a:xfrm>
            <a:off x="580591" y="2392986"/>
            <a:ext cx="1898151" cy="276999"/>
          </a:xfrm>
          <a:prstGeom prst="rect">
            <a:avLst/>
          </a:prstGeom>
          <a:noFill/>
        </p:spPr>
        <p:txBody>
          <a:bodyPr wrap="square" rtlCol="0">
            <a:spAutoFit/>
          </a:bodyPr>
          <a:lstStyle/>
          <a:p>
            <a:r>
              <a:rPr lang="en-US" sz="1200" dirty="0">
                <a:solidFill>
                  <a:srgbClr val="58B0C8"/>
                </a:solidFill>
              </a:rPr>
              <a:t>monster_no_material.usd</a:t>
            </a:r>
          </a:p>
        </p:txBody>
      </p:sp>
      <p:pic>
        <p:nvPicPr>
          <p:cNvPr id="9" name="Picture 8">
            <a:extLst>
              <a:ext uri="{FF2B5EF4-FFF2-40B4-BE49-F238E27FC236}">
                <a16:creationId xmlns:a16="http://schemas.microsoft.com/office/drawing/2014/main" id="{CE641E37-7E5C-6100-076D-3B4C77E1677A}"/>
              </a:ext>
            </a:extLst>
          </p:cNvPr>
          <p:cNvPicPr>
            <a:picLocks noChangeAspect="1"/>
          </p:cNvPicPr>
          <p:nvPr/>
        </p:nvPicPr>
        <p:blipFill>
          <a:blip r:embed="rId3"/>
          <a:stretch>
            <a:fillRect/>
          </a:stretch>
        </p:blipFill>
        <p:spPr>
          <a:xfrm>
            <a:off x="4945400" y="104000"/>
            <a:ext cx="7150600" cy="5585012"/>
          </a:xfrm>
          <a:prstGeom prst="rect">
            <a:avLst/>
          </a:prstGeom>
        </p:spPr>
      </p:pic>
      <p:pic>
        <p:nvPicPr>
          <p:cNvPr id="10" name="Picture 9" descr="Background pattern&#10;&#10;Description automatically generated">
            <a:extLst>
              <a:ext uri="{FF2B5EF4-FFF2-40B4-BE49-F238E27FC236}">
                <a16:creationId xmlns:a16="http://schemas.microsoft.com/office/drawing/2014/main" id="{F419A4B7-D9A5-C05B-7EDE-578A91C5DB7F}"/>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r="31682"/>
          <a:stretch/>
        </p:blipFill>
        <p:spPr>
          <a:xfrm>
            <a:off x="5750583" y="4923102"/>
            <a:ext cx="433310" cy="452897"/>
          </a:xfrm>
          <a:prstGeom prst="rect">
            <a:avLst/>
          </a:prstGeom>
        </p:spPr>
      </p:pic>
      <p:sp>
        <p:nvSpPr>
          <p:cNvPr id="11" name="Rectangle 10">
            <a:extLst>
              <a:ext uri="{FF2B5EF4-FFF2-40B4-BE49-F238E27FC236}">
                <a16:creationId xmlns:a16="http://schemas.microsoft.com/office/drawing/2014/main" id="{BA922D7B-DA4B-5FDA-79E4-324ADF410FB8}"/>
              </a:ext>
            </a:extLst>
          </p:cNvPr>
          <p:cNvSpPr/>
          <p:nvPr/>
        </p:nvSpPr>
        <p:spPr>
          <a:xfrm>
            <a:off x="5750583" y="3168425"/>
            <a:ext cx="433310" cy="452897"/>
          </a:xfrm>
          <a:prstGeom prst="rect">
            <a:avLst/>
          </a:prstGeom>
          <a:solidFill>
            <a:srgbClr val="5F8F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0A8F8C6-C15D-614A-C932-26A82CA081FB}"/>
              </a:ext>
            </a:extLst>
          </p:cNvPr>
          <p:cNvSpPr/>
          <p:nvPr/>
        </p:nvSpPr>
        <p:spPr>
          <a:xfrm>
            <a:off x="5750583" y="4119531"/>
            <a:ext cx="433310" cy="452897"/>
          </a:xfrm>
          <a:prstGeom prst="rect">
            <a:avLst/>
          </a:prstGeom>
          <a:solidFill>
            <a:schemeClr val="tx1"/>
          </a:solidFill>
          <a:ln w="28575">
            <a:no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pic>
        <p:nvPicPr>
          <p:cNvPr id="14" name="Picture 13">
            <a:extLst>
              <a:ext uri="{FF2B5EF4-FFF2-40B4-BE49-F238E27FC236}">
                <a16:creationId xmlns:a16="http://schemas.microsoft.com/office/drawing/2014/main" id="{70A0BC28-634C-FB36-6886-7BAC8D296E62}"/>
              </a:ext>
            </a:extLst>
          </p:cNvPr>
          <p:cNvPicPr>
            <a:picLocks noChangeAspect="1"/>
          </p:cNvPicPr>
          <p:nvPr/>
        </p:nvPicPr>
        <p:blipFill>
          <a:blip r:embed="rId6"/>
          <a:stretch>
            <a:fillRect/>
          </a:stretch>
        </p:blipFill>
        <p:spPr>
          <a:xfrm>
            <a:off x="2766453" y="3492095"/>
            <a:ext cx="1702454" cy="2192992"/>
          </a:xfrm>
          <a:prstGeom prst="rect">
            <a:avLst/>
          </a:prstGeom>
        </p:spPr>
      </p:pic>
      <p:pic>
        <p:nvPicPr>
          <p:cNvPr id="16" name="Picture 15">
            <a:extLst>
              <a:ext uri="{FF2B5EF4-FFF2-40B4-BE49-F238E27FC236}">
                <a16:creationId xmlns:a16="http://schemas.microsoft.com/office/drawing/2014/main" id="{6296F22D-2836-45AC-1358-BFFC5FC5D3CD}"/>
              </a:ext>
            </a:extLst>
          </p:cNvPr>
          <p:cNvPicPr>
            <a:picLocks noChangeAspect="1"/>
          </p:cNvPicPr>
          <p:nvPr/>
        </p:nvPicPr>
        <p:blipFill>
          <a:blip r:embed="rId7"/>
          <a:stretch>
            <a:fillRect/>
          </a:stretch>
        </p:blipFill>
        <p:spPr>
          <a:xfrm>
            <a:off x="543070" y="3492093"/>
            <a:ext cx="1746890" cy="2192993"/>
          </a:xfrm>
          <a:prstGeom prst="rect">
            <a:avLst/>
          </a:prstGeom>
        </p:spPr>
      </p:pic>
      <p:sp>
        <p:nvSpPr>
          <p:cNvPr id="17" name="Rectangle 16">
            <a:extLst>
              <a:ext uri="{FF2B5EF4-FFF2-40B4-BE49-F238E27FC236}">
                <a16:creationId xmlns:a16="http://schemas.microsoft.com/office/drawing/2014/main" id="{16C36E3C-73A7-898B-FA8E-9AB86DD29B51}"/>
              </a:ext>
            </a:extLst>
          </p:cNvPr>
          <p:cNvSpPr/>
          <p:nvPr/>
        </p:nvSpPr>
        <p:spPr>
          <a:xfrm>
            <a:off x="5081118" y="1323199"/>
            <a:ext cx="2586317" cy="1450786"/>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ectangle 17">
            <a:extLst>
              <a:ext uri="{FF2B5EF4-FFF2-40B4-BE49-F238E27FC236}">
                <a16:creationId xmlns:a16="http://schemas.microsoft.com/office/drawing/2014/main" id="{7D31CE0A-0B81-2BB2-0548-FF4A32A34837}"/>
              </a:ext>
            </a:extLst>
          </p:cNvPr>
          <p:cNvSpPr/>
          <p:nvPr/>
        </p:nvSpPr>
        <p:spPr>
          <a:xfrm>
            <a:off x="7891554" y="1046200"/>
            <a:ext cx="1116105" cy="1450786"/>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ectangle 18">
            <a:extLst>
              <a:ext uri="{FF2B5EF4-FFF2-40B4-BE49-F238E27FC236}">
                <a16:creationId xmlns:a16="http://schemas.microsoft.com/office/drawing/2014/main" id="{662FC142-97D4-EE39-5532-C2E560CEACC5}"/>
              </a:ext>
            </a:extLst>
          </p:cNvPr>
          <p:cNvSpPr/>
          <p:nvPr/>
        </p:nvSpPr>
        <p:spPr>
          <a:xfrm>
            <a:off x="7891554" y="2986153"/>
            <a:ext cx="1116105" cy="1496516"/>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Rectangle 19">
            <a:extLst>
              <a:ext uri="{FF2B5EF4-FFF2-40B4-BE49-F238E27FC236}">
                <a16:creationId xmlns:a16="http://schemas.microsoft.com/office/drawing/2014/main" id="{A4F82D41-539D-CF9C-807A-FFC3C6BD55CF}"/>
              </a:ext>
            </a:extLst>
          </p:cNvPr>
          <p:cNvSpPr/>
          <p:nvPr/>
        </p:nvSpPr>
        <p:spPr>
          <a:xfrm>
            <a:off x="9435725" y="429860"/>
            <a:ext cx="1113864" cy="1207105"/>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ectangle 20">
            <a:extLst>
              <a:ext uri="{FF2B5EF4-FFF2-40B4-BE49-F238E27FC236}">
                <a16:creationId xmlns:a16="http://schemas.microsoft.com/office/drawing/2014/main" id="{0444D8F8-BC91-47CD-E1F5-4C496A96B08B}"/>
              </a:ext>
            </a:extLst>
          </p:cNvPr>
          <p:cNvSpPr/>
          <p:nvPr/>
        </p:nvSpPr>
        <p:spPr>
          <a:xfrm>
            <a:off x="9435725" y="1875436"/>
            <a:ext cx="1113864" cy="1450786"/>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Rectangle 21">
            <a:extLst>
              <a:ext uri="{FF2B5EF4-FFF2-40B4-BE49-F238E27FC236}">
                <a16:creationId xmlns:a16="http://schemas.microsoft.com/office/drawing/2014/main" id="{22B5CEC7-6A51-44BE-A302-39A392379AB7}"/>
              </a:ext>
            </a:extLst>
          </p:cNvPr>
          <p:cNvSpPr/>
          <p:nvPr/>
        </p:nvSpPr>
        <p:spPr>
          <a:xfrm>
            <a:off x="10839949" y="1180331"/>
            <a:ext cx="1113864" cy="1111057"/>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4" name="Picture 23">
            <a:extLst>
              <a:ext uri="{FF2B5EF4-FFF2-40B4-BE49-F238E27FC236}">
                <a16:creationId xmlns:a16="http://schemas.microsoft.com/office/drawing/2014/main" id="{6A188281-185B-2C51-5397-2453C6D97DDB}"/>
              </a:ext>
            </a:extLst>
          </p:cNvPr>
          <p:cNvPicPr>
            <a:picLocks noChangeAspect="1"/>
          </p:cNvPicPr>
          <p:nvPr/>
        </p:nvPicPr>
        <p:blipFill rotWithShape="1">
          <a:blip r:embed="rId8"/>
          <a:srcRect b="1305"/>
          <a:stretch/>
        </p:blipFill>
        <p:spPr>
          <a:xfrm>
            <a:off x="9908004" y="4046659"/>
            <a:ext cx="2187996" cy="2707341"/>
          </a:xfrm>
          <a:prstGeom prst="rect">
            <a:avLst/>
          </a:prstGeom>
        </p:spPr>
      </p:pic>
      <p:sp>
        <p:nvSpPr>
          <p:cNvPr id="25" name="TextBox 24">
            <a:extLst>
              <a:ext uri="{FF2B5EF4-FFF2-40B4-BE49-F238E27FC236}">
                <a16:creationId xmlns:a16="http://schemas.microsoft.com/office/drawing/2014/main" id="{3FE69B61-7F11-3A52-6FE3-B962CD17E2BB}"/>
              </a:ext>
            </a:extLst>
          </p:cNvPr>
          <p:cNvSpPr txBox="1"/>
          <p:nvPr/>
        </p:nvSpPr>
        <p:spPr>
          <a:xfrm>
            <a:off x="4986366" y="792284"/>
            <a:ext cx="2618941" cy="507831"/>
          </a:xfrm>
          <a:prstGeom prst="rect">
            <a:avLst/>
          </a:prstGeom>
          <a:noFill/>
        </p:spPr>
        <p:txBody>
          <a:bodyPr wrap="square" rtlCol="0">
            <a:spAutoFit/>
          </a:bodyPr>
          <a:lstStyle/>
          <a:p>
            <a:r>
              <a:rPr lang="en-US" sz="900" dirty="0">
                <a:solidFill>
                  <a:srgbClr val="58B0C8"/>
                </a:solidFill>
              </a:rPr>
              <a:t>Reference the “monster_no_material.usd” layer</a:t>
            </a:r>
          </a:p>
          <a:p>
            <a:r>
              <a:rPr lang="en-US" sz="900" dirty="0">
                <a:solidFill>
                  <a:srgbClr val="58B0C8"/>
                </a:solidFill>
              </a:rPr>
              <a:t>This layer contains the body, eyes and sweater of the monster without any surface material.</a:t>
            </a:r>
          </a:p>
        </p:txBody>
      </p:sp>
      <p:sp>
        <p:nvSpPr>
          <p:cNvPr id="26" name="TextBox 25">
            <a:extLst>
              <a:ext uri="{FF2B5EF4-FFF2-40B4-BE49-F238E27FC236}">
                <a16:creationId xmlns:a16="http://schemas.microsoft.com/office/drawing/2014/main" id="{7B2C4BFC-3335-6D03-F883-9C6010F422FC}"/>
              </a:ext>
            </a:extLst>
          </p:cNvPr>
          <p:cNvSpPr txBox="1"/>
          <p:nvPr/>
        </p:nvSpPr>
        <p:spPr>
          <a:xfrm>
            <a:off x="7930648" y="669093"/>
            <a:ext cx="1077011" cy="369332"/>
          </a:xfrm>
          <a:prstGeom prst="rect">
            <a:avLst/>
          </a:prstGeom>
          <a:noFill/>
        </p:spPr>
        <p:txBody>
          <a:bodyPr wrap="square" rtlCol="0">
            <a:spAutoFit/>
          </a:bodyPr>
          <a:lstStyle/>
          <a:p>
            <a:r>
              <a:rPr lang="en-US" sz="900" dirty="0">
                <a:solidFill>
                  <a:srgbClr val="58B0C8"/>
                </a:solidFill>
              </a:rPr>
              <a:t>Define USD prim:</a:t>
            </a:r>
          </a:p>
          <a:p>
            <a:r>
              <a:rPr lang="en-US" sz="900" dirty="0">
                <a:solidFill>
                  <a:srgbClr val="58B0C8"/>
                </a:solidFill>
              </a:rPr>
              <a:t>/geometries</a:t>
            </a:r>
          </a:p>
        </p:txBody>
      </p:sp>
      <p:sp>
        <p:nvSpPr>
          <p:cNvPr id="27" name="TextBox 26">
            <a:extLst>
              <a:ext uri="{FF2B5EF4-FFF2-40B4-BE49-F238E27FC236}">
                <a16:creationId xmlns:a16="http://schemas.microsoft.com/office/drawing/2014/main" id="{FFDBB4FA-C116-6B31-38BB-F0E1A316E0ED}"/>
              </a:ext>
            </a:extLst>
          </p:cNvPr>
          <p:cNvSpPr txBox="1"/>
          <p:nvPr/>
        </p:nvSpPr>
        <p:spPr>
          <a:xfrm>
            <a:off x="7930648" y="2616821"/>
            <a:ext cx="1077011" cy="369332"/>
          </a:xfrm>
          <a:prstGeom prst="rect">
            <a:avLst/>
          </a:prstGeom>
          <a:noFill/>
        </p:spPr>
        <p:txBody>
          <a:bodyPr wrap="square" rtlCol="0">
            <a:spAutoFit/>
          </a:bodyPr>
          <a:lstStyle/>
          <a:p>
            <a:r>
              <a:rPr lang="en-US" sz="900" dirty="0">
                <a:solidFill>
                  <a:srgbClr val="58B0C8"/>
                </a:solidFill>
              </a:rPr>
              <a:t>Define USD prim:</a:t>
            </a:r>
          </a:p>
          <a:p>
            <a:r>
              <a:rPr lang="en-US" sz="900" dirty="0">
                <a:solidFill>
                  <a:srgbClr val="58B0C8"/>
                </a:solidFill>
              </a:rPr>
              <a:t>/materials</a:t>
            </a:r>
          </a:p>
        </p:txBody>
      </p:sp>
      <p:sp>
        <p:nvSpPr>
          <p:cNvPr id="28" name="TextBox 27">
            <a:extLst>
              <a:ext uri="{FF2B5EF4-FFF2-40B4-BE49-F238E27FC236}">
                <a16:creationId xmlns:a16="http://schemas.microsoft.com/office/drawing/2014/main" id="{62DF90EF-6FB2-5BA7-3F45-385B0F0733FE}"/>
              </a:ext>
            </a:extLst>
          </p:cNvPr>
          <p:cNvSpPr txBox="1"/>
          <p:nvPr/>
        </p:nvSpPr>
        <p:spPr>
          <a:xfrm>
            <a:off x="9355043" y="60528"/>
            <a:ext cx="1678640" cy="369332"/>
          </a:xfrm>
          <a:prstGeom prst="rect">
            <a:avLst/>
          </a:prstGeom>
          <a:noFill/>
        </p:spPr>
        <p:txBody>
          <a:bodyPr wrap="square" rtlCol="0">
            <a:spAutoFit/>
          </a:bodyPr>
          <a:lstStyle/>
          <a:p>
            <a:r>
              <a:rPr lang="en-US" sz="900" dirty="0">
                <a:solidFill>
                  <a:srgbClr val="58B0C8"/>
                </a:solidFill>
              </a:rPr>
              <a:t>Create USD stage:</a:t>
            </a:r>
          </a:p>
          <a:p>
            <a:r>
              <a:rPr lang="en-US" sz="900" dirty="0">
                <a:solidFill>
                  <a:srgbClr val="58B0C8"/>
                </a:solidFill>
              </a:rPr>
              <a:t>monster_material_binding.usd</a:t>
            </a:r>
          </a:p>
        </p:txBody>
      </p:sp>
      <p:sp>
        <p:nvSpPr>
          <p:cNvPr id="29" name="TextBox 28">
            <a:extLst>
              <a:ext uri="{FF2B5EF4-FFF2-40B4-BE49-F238E27FC236}">
                <a16:creationId xmlns:a16="http://schemas.microsoft.com/office/drawing/2014/main" id="{01B444C7-52F8-E778-A45C-4F957DCBE840}"/>
              </a:ext>
            </a:extLst>
          </p:cNvPr>
          <p:cNvSpPr txBox="1"/>
          <p:nvPr/>
        </p:nvSpPr>
        <p:spPr>
          <a:xfrm>
            <a:off x="10984390" y="938156"/>
            <a:ext cx="883762" cy="230832"/>
          </a:xfrm>
          <a:prstGeom prst="rect">
            <a:avLst/>
          </a:prstGeom>
          <a:noFill/>
        </p:spPr>
        <p:txBody>
          <a:bodyPr wrap="square" rtlCol="0">
            <a:spAutoFit/>
          </a:bodyPr>
          <a:lstStyle/>
          <a:p>
            <a:r>
              <a:rPr lang="en-US" sz="900" dirty="0">
                <a:solidFill>
                  <a:srgbClr val="58B0C8"/>
                </a:solidFill>
              </a:rPr>
              <a:t>Add to stage</a:t>
            </a:r>
          </a:p>
        </p:txBody>
      </p:sp>
      <p:sp>
        <p:nvSpPr>
          <p:cNvPr id="30" name="TextBox 29">
            <a:extLst>
              <a:ext uri="{FF2B5EF4-FFF2-40B4-BE49-F238E27FC236}">
                <a16:creationId xmlns:a16="http://schemas.microsoft.com/office/drawing/2014/main" id="{EE95495C-672A-E455-A724-FAA231E2D6BF}"/>
              </a:ext>
            </a:extLst>
          </p:cNvPr>
          <p:cNvSpPr txBox="1"/>
          <p:nvPr/>
        </p:nvSpPr>
        <p:spPr>
          <a:xfrm>
            <a:off x="9490506" y="3349211"/>
            <a:ext cx="1077011" cy="369332"/>
          </a:xfrm>
          <a:prstGeom prst="rect">
            <a:avLst/>
          </a:prstGeom>
          <a:noFill/>
        </p:spPr>
        <p:txBody>
          <a:bodyPr wrap="square" rtlCol="0">
            <a:spAutoFit/>
          </a:bodyPr>
          <a:lstStyle/>
          <a:p>
            <a:r>
              <a:rPr lang="en-US" sz="900" dirty="0">
                <a:solidFill>
                  <a:srgbClr val="58B0C8"/>
                </a:solidFill>
              </a:rPr>
              <a:t>Define USD prim:</a:t>
            </a:r>
          </a:p>
          <a:p>
            <a:r>
              <a:rPr lang="en-US" sz="900" dirty="0">
                <a:solidFill>
                  <a:srgbClr val="58B0C8"/>
                </a:solidFill>
              </a:rPr>
              <a:t>/monster</a:t>
            </a:r>
          </a:p>
        </p:txBody>
      </p:sp>
      <p:sp>
        <p:nvSpPr>
          <p:cNvPr id="31" name="TextBox 30">
            <a:extLst>
              <a:ext uri="{FF2B5EF4-FFF2-40B4-BE49-F238E27FC236}">
                <a16:creationId xmlns:a16="http://schemas.microsoft.com/office/drawing/2014/main" id="{D2EEB6C9-BFDF-5709-AF86-CD04EBB23DE6}"/>
              </a:ext>
            </a:extLst>
          </p:cNvPr>
          <p:cNvSpPr txBox="1"/>
          <p:nvPr/>
        </p:nvSpPr>
        <p:spPr>
          <a:xfrm>
            <a:off x="11438023" y="3815827"/>
            <a:ext cx="651811" cy="230832"/>
          </a:xfrm>
          <a:prstGeom prst="rect">
            <a:avLst/>
          </a:prstGeom>
          <a:noFill/>
        </p:spPr>
        <p:txBody>
          <a:bodyPr wrap="square" rtlCol="0">
            <a:spAutoFit/>
          </a:bodyPr>
          <a:lstStyle/>
          <a:p>
            <a:pPr algn="r"/>
            <a:r>
              <a:rPr lang="en-US" sz="900" dirty="0">
                <a:solidFill>
                  <a:schemeClr val="bg2">
                    <a:lumMod val="90000"/>
                  </a:schemeClr>
                </a:solidFill>
              </a:rPr>
              <a:t>Outliner </a:t>
            </a:r>
          </a:p>
        </p:txBody>
      </p:sp>
      <p:sp>
        <p:nvSpPr>
          <p:cNvPr id="32" name="Rectangle 31">
            <a:extLst>
              <a:ext uri="{FF2B5EF4-FFF2-40B4-BE49-F238E27FC236}">
                <a16:creationId xmlns:a16="http://schemas.microsoft.com/office/drawing/2014/main" id="{EE2F5F82-5779-3323-CE3B-BEA728552273}"/>
              </a:ext>
            </a:extLst>
          </p:cNvPr>
          <p:cNvSpPr/>
          <p:nvPr/>
        </p:nvSpPr>
        <p:spPr>
          <a:xfrm>
            <a:off x="6621811" y="3244926"/>
            <a:ext cx="1116105" cy="605415"/>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TextBox 32">
            <a:extLst>
              <a:ext uri="{FF2B5EF4-FFF2-40B4-BE49-F238E27FC236}">
                <a16:creationId xmlns:a16="http://schemas.microsoft.com/office/drawing/2014/main" id="{640C4133-E229-ED32-2A2B-9055C26586B7}"/>
              </a:ext>
            </a:extLst>
          </p:cNvPr>
          <p:cNvSpPr txBox="1"/>
          <p:nvPr/>
        </p:nvSpPr>
        <p:spPr>
          <a:xfrm>
            <a:off x="6431614" y="3002041"/>
            <a:ext cx="1569386" cy="230832"/>
          </a:xfrm>
          <a:prstGeom prst="rect">
            <a:avLst/>
          </a:prstGeom>
          <a:noFill/>
        </p:spPr>
        <p:txBody>
          <a:bodyPr wrap="square" rtlCol="0">
            <a:spAutoFit/>
          </a:bodyPr>
          <a:lstStyle/>
          <a:p>
            <a:r>
              <a:rPr lang="en-US" sz="900" dirty="0">
                <a:solidFill>
                  <a:srgbClr val="58B0C8"/>
                </a:solidFill>
              </a:rPr>
              <a:t>Define USD preview surface</a:t>
            </a:r>
          </a:p>
        </p:txBody>
      </p:sp>
      <p:sp>
        <p:nvSpPr>
          <p:cNvPr id="34" name="Rectangle 33">
            <a:extLst>
              <a:ext uri="{FF2B5EF4-FFF2-40B4-BE49-F238E27FC236}">
                <a16:creationId xmlns:a16="http://schemas.microsoft.com/office/drawing/2014/main" id="{ADC04906-3033-343A-DA5D-78DEA45D890F}"/>
              </a:ext>
            </a:extLst>
          </p:cNvPr>
          <p:cNvSpPr/>
          <p:nvPr/>
        </p:nvSpPr>
        <p:spPr>
          <a:xfrm>
            <a:off x="6621811" y="4043273"/>
            <a:ext cx="1116105" cy="605415"/>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a:extLst>
              <a:ext uri="{FF2B5EF4-FFF2-40B4-BE49-F238E27FC236}">
                <a16:creationId xmlns:a16="http://schemas.microsoft.com/office/drawing/2014/main" id="{E061E569-84EE-641C-C4AE-8CB300A6C0AD}"/>
              </a:ext>
            </a:extLst>
          </p:cNvPr>
          <p:cNvSpPr/>
          <p:nvPr/>
        </p:nvSpPr>
        <p:spPr>
          <a:xfrm>
            <a:off x="6621811" y="4841811"/>
            <a:ext cx="1116105" cy="605415"/>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F94C7D53-4B9A-F303-1B01-057AA9E0BD4C}"/>
              </a:ext>
            </a:extLst>
          </p:cNvPr>
          <p:cNvCxnSpPr>
            <a:cxnSpLocks/>
            <a:endCxn id="11" idx="3"/>
          </p:cNvCxnSpPr>
          <p:nvPr/>
        </p:nvCxnSpPr>
        <p:spPr>
          <a:xfrm flipH="1">
            <a:off x="6183893" y="3394874"/>
            <a:ext cx="437918" cy="0"/>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BB2DB8-0373-AD3B-002B-FD262ABD00A0}"/>
              </a:ext>
            </a:extLst>
          </p:cNvPr>
          <p:cNvCxnSpPr>
            <a:cxnSpLocks/>
          </p:cNvCxnSpPr>
          <p:nvPr/>
        </p:nvCxnSpPr>
        <p:spPr>
          <a:xfrm flipH="1">
            <a:off x="6183893" y="4341259"/>
            <a:ext cx="437918" cy="0"/>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604441E-E935-1A8A-EA46-1E45551CB789}"/>
              </a:ext>
            </a:extLst>
          </p:cNvPr>
          <p:cNvCxnSpPr>
            <a:cxnSpLocks/>
          </p:cNvCxnSpPr>
          <p:nvPr/>
        </p:nvCxnSpPr>
        <p:spPr>
          <a:xfrm flipH="1">
            <a:off x="6183893" y="5139118"/>
            <a:ext cx="437918" cy="0"/>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Connector: Elbow 45">
            <a:extLst>
              <a:ext uri="{FF2B5EF4-FFF2-40B4-BE49-F238E27FC236}">
                <a16:creationId xmlns:a16="http://schemas.microsoft.com/office/drawing/2014/main" id="{D2B21F89-1467-EA64-7799-6AF4A5E6F343}"/>
              </a:ext>
            </a:extLst>
          </p:cNvPr>
          <p:cNvCxnSpPr>
            <a:cxnSpLocks/>
          </p:cNvCxnSpPr>
          <p:nvPr/>
        </p:nvCxnSpPr>
        <p:spPr>
          <a:xfrm rot="5400000">
            <a:off x="5578824" y="2444590"/>
            <a:ext cx="203561" cy="2423393"/>
          </a:xfrm>
          <a:prstGeom prst="bentConnector2">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Connector: Elbow 49">
            <a:extLst>
              <a:ext uri="{FF2B5EF4-FFF2-40B4-BE49-F238E27FC236}">
                <a16:creationId xmlns:a16="http://schemas.microsoft.com/office/drawing/2014/main" id="{89829C2A-257D-1ABE-60F4-1E2DC2C024A2}"/>
              </a:ext>
            </a:extLst>
          </p:cNvPr>
          <p:cNvCxnSpPr>
            <a:cxnSpLocks/>
          </p:cNvCxnSpPr>
          <p:nvPr/>
        </p:nvCxnSpPr>
        <p:spPr>
          <a:xfrm rot="5400000">
            <a:off x="3862510" y="2662350"/>
            <a:ext cx="525104" cy="5520369"/>
          </a:xfrm>
          <a:prstGeom prst="bentConnector3">
            <a:avLst>
              <a:gd name="adj1" fmla="val 143534"/>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CBBFC687-2F83-E6C2-DF6F-51BAB3D2BB40}"/>
              </a:ext>
            </a:extLst>
          </p:cNvPr>
          <p:cNvSpPr/>
          <p:nvPr/>
        </p:nvSpPr>
        <p:spPr>
          <a:xfrm>
            <a:off x="580592" y="4119532"/>
            <a:ext cx="1703014" cy="161115"/>
          </a:xfrm>
          <a:prstGeom prst="rect">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sp>
        <p:nvSpPr>
          <p:cNvPr id="52" name="TextBox 51">
            <a:extLst>
              <a:ext uri="{FF2B5EF4-FFF2-40B4-BE49-F238E27FC236}">
                <a16:creationId xmlns:a16="http://schemas.microsoft.com/office/drawing/2014/main" id="{DDFB9509-EBF7-74EB-5B58-8D3E75C7B262}"/>
              </a:ext>
            </a:extLst>
          </p:cNvPr>
          <p:cNvSpPr txBox="1"/>
          <p:nvPr/>
        </p:nvSpPr>
        <p:spPr>
          <a:xfrm>
            <a:off x="217102" y="6003257"/>
            <a:ext cx="1440682" cy="230832"/>
          </a:xfrm>
          <a:prstGeom prst="rect">
            <a:avLst/>
          </a:prstGeom>
          <a:noFill/>
        </p:spPr>
        <p:txBody>
          <a:bodyPr wrap="square" rtlCol="0">
            <a:spAutoFit/>
          </a:bodyPr>
          <a:lstStyle/>
          <a:p>
            <a:r>
              <a:rPr lang="en-US" sz="900" dirty="0">
                <a:solidFill>
                  <a:srgbClr val="9C6296"/>
                </a:solidFill>
              </a:rPr>
              <a:t>Path to the texture image</a:t>
            </a:r>
          </a:p>
        </p:txBody>
      </p:sp>
      <p:cxnSp>
        <p:nvCxnSpPr>
          <p:cNvPr id="56" name="Connector: Elbow 55">
            <a:extLst>
              <a:ext uri="{FF2B5EF4-FFF2-40B4-BE49-F238E27FC236}">
                <a16:creationId xmlns:a16="http://schemas.microsoft.com/office/drawing/2014/main" id="{D39E9D24-987E-1A11-170A-A6ACBAA36365}"/>
              </a:ext>
            </a:extLst>
          </p:cNvPr>
          <p:cNvCxnSpPr>
            <a:stCxn id="51" idx="1"/>
          </p:cNvCxnSpPr>
          <p:nvPr/>
        </p:nvCxnSpPr>
        <p:spPr>
          <a:xfrm rot="10800000" flipV="1">
            <a:off x="421342" y="4200089"/>
            <a:ext cx="159251" cy="1803167"/>
          </a:xfrm>
          <a:prstGeom prst="bentConnector2">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cxnSp>
      <p:pic>
        <p:nvPicPr>
          <p:cNvPr id="58" name="Picture 57">
            <a:extLst>
              <a:ext uri="{FF2B5EF4-FFF2-40B4-BE49-F238E27FC236}">
                <a16:creationId xmlns:a16="http://schemas.microsoft.com/office/drawing/2014/main" id="{8D328CC5-C692-425B-75CC-842F0873C0B3}"/>
              </a:ext>
            </a:extLst>
          </p:cNvPr>
          <p:cNvPicPr>
            <a:picLocks noChangeAspect="1"/>
          </p:cNvPicPr>
          <p:nvPr/>
        </p:nvPicPr>
        <p:blipFill>
          <a:blip r:embed="rId9"/>
          <a:stretch>
            <a:fillRect/>
          </a:stretch>
        </p:blipFill>
        <p:spPr>
          <a:xfrm>
            <a:off x="7860304" y="5233532"/>
            <a:ext cx="1784264" cy="802492"/>
          </a:xfrm>
          <a:prstGeom prst="rect">
            <a:avLst/>
          </a:prstGeom>
        </p:spPr>
      </p:pic>
      <p:sp>
        <p:nvSpPr>
          <p:cNvPr id="59" name="Rectangle 58">
            <a:extLst>
              <a:ext uri="{FF2B5EF4-FFF2-40B4-BE49-F238E27FC236}">
                <a16:creationId xmlns:a16="http://schemas.microsoft.com/office/drawing/2014/main" id="{00232F83-9092-B98D-EE16-7F96F9E9D334}"/>
              </a:ext>
            </a:extLst>
          </p:cNvPr>
          <p:cNvSpPr/>
          <p:nvPr/>
        </p:nvSpPr>
        <p:spPr>
          <a:xfrm>
            <a:off x="7969624" y="5651826"/>
            <a:ext cx="1631576" cy="180246"/>
          </a:xfrm>
          <a:prstGeom prst="rect">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cxnSp>
        <p:nvCxnSpPr>
          <p:cNvPr id="60" name="Connector: Elbow 59">
            <a:extLst>
              <a:ext uri="{FF2B5EF4-FFF2-40B4-BE49-F238E27FC236}">
                <a16:creationId xmlns:a16="http://schemas.microsoft.com/office/drawing/2014/main" id="{026CDAC3-03F8-4D8E-6E49-E0F92BF72B14}"/>
              </a:ext>
            </a:extLst>
          </p:cNvPr>
          <p:cNvCxnSpPr>
            <a:cxnSpLocks/>
            <a:stCxn id="59" idx="1"/>
          </p:cNvCxnSpPr>
          <p:nvPr/>
        </p:nvCxnSpPr>
        <p:spPr>
          <a:xfrm rot="10800000" flipV="1">
            <a:off x="7737916" y="5741949"/>
            <a:ext cx="231708" cy="500838"/>
          </a:xfrm>
          <a:prstGeom prst="bentConnector2">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64" name="Straight Connector 63">
            <a:extLst>
              <a:ext uri="{FF2B5EF4-FFF2-40B4-BE49-F238E27FC236}">
                <a16:creationId xmlns:a16="http://schemas.microsoft.com/office/drawing/2014/main" id="{57E20ACA-2D88-1B0B-B5DF-7BDC5BD55247}"/>
              </a:ext>
            </a:extLst>
          </p:cNvPr>
          <p:cNvCxnSpPr>
            <a:cxnSpLocks/>
          </p:cNvCxnSpPr>
          <p:nvPr/>
        </p:nvCxnSpPr>
        <p:spPr>
          <a:xfrm>
            <a:off x="8665435" y="4176325"/>
            <a:ext cx="0" cy="1057207"/>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3676A5D1-E055-20F0-B537-6B23D79F4E25}"/>
              </a:ext>
            </a:extLst>
          </p:cNvPr>
          <p:cNvSpPr txBox="1"/>
          <p:nvPr/>
        </p:nvSpPr>
        <p:spPr>
          <a:xfrm>
            <a:off x="7169894" y="6279056"/>
            <a:ext cx="2559424" cy="507831"/>
          </a:xfrm>
          <a:prstGeom prst="rect">
            <a:avLst/>
          </a:prstGeom>
          <a:noFill/>
        </p:spPr>
        <p:txBody>
          <a:bodyPr wrap="square" rtlCol="0">
            <a:spAutoFit/>
          </a:bodyPr>
          <a:lstStyle/>
          <a:p>
            <a:r>
              <a:rPr lang="en-US" sz="900" dirty="0">
                <a:solidFill>
                  <a:srgbClr val="9C6296"/>
                </a:solidFill>
              </a:rPr>
              <a:t>“Scope” is the simplest prim type. It’s used when creating a prim that contains objects that don’t need to be transformed, such as materials.</a:t>
            </a:r>
          </a:p>
        </p:txBody>
      </p:sp>
    </p:spTree>
    <p:extLst>
      <p:ext uri="{BB962C8B-B14F-4D97-AF65-F5344CB8AC3E}">
        <p14:creationId xmlns:p14="http://schemas.microsoft.com/office/powerpoint/2010/main" val="81173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animBg="1"/>
      <p:bldP spid="25" grpId="0"/>
      <p:bldP spid="26" grpId="0"/>
      <p:bldP spid="27" grpId="0"/>
      <p:bldP spid="28" grpId="0"/>
      <p:bldP spid="29" grpId="0"/>
      <p:bldP spid="30" grpId="0"/>
      <p:bldP spid="31" grpId="0"/>
      <p:bldP spid="33"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5" name="Picture 44">
            <a:extLst>
              <a:ext uri="{FF2B5EF4-FFF2-40B4-BE49-F238E27FC236}">
                <a16:creationId xmlns:a16="http://schemas.microsoft.com/office/drawing/2014/main" id="{11985F73-A2E6-561C-D360-5CFD1C2F0FE2}"/>
              </a:ext>
            </a:extLst>
          </p:cNvPr>
          <p:cNvPicPr>
            <a:picLocks noGrp="1" noRot="1" noChangeAspect="1" noMove="1" noResize="1" noEditPoints="1" noAdjustHandles="1" noChangeArrowheads="1" noChangeShapeType="1" noCrop="1"/>
          </p:cNvPicPr>
          <p:nvPr/>
        </p:nvPicPr>
        <p:blipFill>
          <a:blip r:embed="rId2"/>
          <a:stretch>
            <a:fillRect/>
          </a:stretch>
        </p:blipFill>
        <p:spPr>
          <a:xfrm>
            <a:off x="1838309" y="0"/>
            <a:ext cx="8282593" cy="4953000"/>
          </a:xfrm>
          <a:prstGeom prst="rect">
            <a:avLst/>
          </a:prstGeom>
        </p:spPr>
      </p:pic>
      <p:pic>
        <p:nvPicPr>
          <p:cNvPr id="6" name="Picture 5" descr="A computer screen capture&#10;&#10;Description automatically generated with medium confidence">
            <a:extLst>
              <a:ext uri="{FF2B5EF4-FFF2-40B4-BE49-F238E27FC236}">
                <a16:creationId xmlns:a16="http://schemas.microsoft.com/office/drawing/2014/main" id="{C7E03031-58C3-DC86-0DD8-5F06DCF8ECED}"/>
              </a:ext>
            </a:extLst>
          </p:cNvPr>
          <p:cNvPicPr>
            <a:picLocks noChangeAspect="1"/>
          </p:cNvPicPr>
          <p:nvPr/>
        </p:nvPicPr>
        <p:blipFill rotWithShape="1">
          <a:blip r:embed="rId3">
            <a:extLst>
              <a:ext uri="{28A0092B-C50C-407E-A947-70E740481C1C}">
                <a14:useLocalDpi xmlns:a14="http://schemas.microsoft.com/office/drawing/2010/main" val="0"/>
              </a:ext>
            </a:extLst>
          </a:blip>
          <a:srcRect l="18930" t="37843" r="63616" b="26500"/>
          <a:stretch/>
        </p:blipFill>
        <p:spPr>
          <a:xfrm>
            <a:off x="2023782" y="5101687"/>
            <a:ext cx="1462409" cy="1680116"/>
          </a:xfrm>
          <a:prstGeom prst="rect">
            <a:avLst/>
          </a:prstGeom>
        </p:spPr>
      </p:pic>
      <p:sp>
        <p:nvSpPr>
          <p:cNvPr id="4" name="Rectangle 3">
            <a:extLst>
              <a:ext uri="{FF2B5EF4-FFF2-40B4-BE49-F238E27FC236}">
                <a16:creationId xmlns:a16="http://schemas.microsoft.com/office/drawing/2014/main" id="{5C72E664-BFD3-A2C5-8E18-70C2D3B23651}"/>
              </a:ext>
            </a:extLst>
          </p:cNvPr>
          <p:cNvSpPr/>
          <p:nvPr/>
        </p:nvSpPr>
        <p:spPr>
          <a:xfrm>
            <a:off x="3984812" y="1520595"/>
            <a:ext cx="1979577" cy="1877029"/>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Rectangle 4">
            <a:extLst>
              <a:ext uri="{FF2B5EF4-FFF2-40B4-BE49-F238E27FC236}">
                <a16:creationId xmlns:a16="http://schemas.microsoft.com/office/drawing/2014/main" id="{D4D50CFE-6D7A-0033-E5C3-0C9BB50FE8D4}"/>
              </a:ext>
            </a:extLst>
          </p:cNvPr>
          <p:cNvSpPr/>
          <p:nvPr/>
        </p:nvSpPr>
        <p:spPr>
          <a:xfrm>
            <a:off x="6032628" y="2183983"/>
            <a:ext cx="1928031" cy="1877029"/>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Rectangle 7">
            <a:extLst>
              <a:ext uri="{FF2B5EF4-FFF2-40B4-BE49-F238E27FC236}">
                <a16:creationId xmlns:a16="http://schemas.microsoft.com/office/drawing/2014/main" id="{7B3B4215-F034-21D3-C51C-97483C155EAF}"/>
              </a:ext>
            </a:extLst>
          </p:cNvPr>
          <p:cNvSpPr/>
          <p:nvPr/>
        </p:nvSpPr>
        <p:spPr>
          <a:xfrm>
            <a:off x="8028898" y="2805953"/>
            <a:ext cx="1928031" cy="1877029"/>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5" name="Picture 14">
            <a:extLst>
              <a:ext uri="{FF2B5EF4-FFF2-40B4-BE49-F238E27FC236}">
                <a16:creationId xmlns:a16="http://schemas.microsoft.com/office/drawing/2014/main" id="{365A3248-527A-CC80-2981-12E0C59C7929}"/>
              </a:ext>
            </a:extLst>
          </p:cNvPr>
          <p:cNvPicPr>
            <a:picLocks noChangeAspect="1"/>
          </p:cNvPicPr>
          <p:nvPr/>
        </p:nvPicPr>
        <p:blipFill rotWithShape="1">
          <a:blip r:embed="rId4"/>
          <a:srcRect b="10356"/>
          <a:stretch/>
        </p:blipFill>
        <p:spPr>
          <a:xfrm>
            <a:off x="10401050" y="286170"/>
            <a:ext cx="1455023" cy="1528481"/>
          </a:xfrm>
          <a:prstGeom prst="rect">
            <a:avLst/>
          </a:prstGeom>
        </p:spPr>
      </p:pic>
      <p:sp>
        <p:nvSpPr>
          <p:cNvPr id="23" name="TextBox 22">
            <a:extLst>
              <a:ext uri="{FF2B5EF4-FFF2-40B4-BE49-F238E27FC236}">
                <a16:creationId xmlns:a16="http://schemas.microsoft.com/office/drawing/2014/main" id="{EA6D6499-E5E1-5EDB-483E-563160E98D75}"/>
              </a:ext>
            </a:extLst>
          </p:cNvPr>
          <p:cNvSpPr txBox="1"/>
          <p:nvPr/>
        </p:nvSpPr>
        <p:spPr>
          <a:xfrm>
            <a:off x="4820828" y="1151263"/>
            <a:ext cx="1275172" cy="369332"/>
          </a:xfrm>
          <a:prstGeom prst="rect">
            <a:avLst/>
          </a:prstGeom>
          <a:noFill/>
        </p:spPr>
        <p:txBody>
          <a:bodyPr wrap="square" rtlCol="0">
            <a:spAutoFit/>
          </a:bodyPr>
          <a:lstStyle/>
          <a:p>
            <a:r>
              <a:rPr lang="en-US" sz="900" dirty="0">
                <a:solidFill>
                  <a:srgbClr val="58B0C8"/>
                </a:solidFill>
              </a:rPr>
              <a:t>Bind the blue material to the prim “/body”</a:t>
            </a:r>
          </a:p>
        </p:txBody>
      </p:sp>
      <p:sp>
        <p:nvSpPr>
          <p:cNvPr id="36" name="TextBox 35">
            <a:extLst>
              <a:ext uri="{FF2B5EF4-FFF2-40B4-BE49-F238E27FC236}">
                <a16:creationId xmlns:a16="http://schemas.microsoft.com/office/drawing/2014/main" id="{B1CF534B-5E6F-B28C-DE32-A6A593FD30BB}"/>
              </a:ext>
            </a:extLst>
          </p:cNvPr>
          <p:cNvSpPr txBox="1"/>
          <p:nvPr/>
        </p:nvSpPr>
        <p:spPr>
          <a:xfrm>
            <a:off x="8460247" y="2436621"/>
            <a:ext cx="1660655" cy="369332"/>
          </a:xfrm>
          <a:prstGeom prst="rect">
            <a:avLst/>
          </a:prstGeom>
          <a:noFill/>
        </p:spPr>
        <p:txBody>
          <a:bodyPr wrap="square" rtlCol="0">
            <a:spAutoFit/>
          </a:bodyPr>
          <a:lstStyle/>
          <a:p>
            <a:r>
              <a:rPr lang="en-US" sz="900" dirty="0">
                <a:solidFill>
                  <a:srgbClr val="58B0C8"/>
                </a:solidFill>
              </a:rPr>
              <a:t>Bind the textile_blue material to the prim “/sweater”</a:t>
            </a:r>
          </a:p>
        </p:txBody>
      </p:sp>
      <p:sp>
        <p:nvSpPr>
          <p:cNvPr id="40" name="TextBox 39">
            <a:extLst>
              <a:ext uri="{FF2B5EF4-FFF2-40B4-BE49-F238E27FC236}">
                <a16:creationId xmlns:a16="http://schemas.microsoft.com/office/drawing/2014/main" id="{06892845-A890-C85A-3DCC-74480E95E249}"/>
              </a:ext>
            </a:extLst>
          </p:cNvPr>
          <p:cNvSpPr txBox="1"/>
          <p:nvPr/>
        </p:nvSpPr>
        <p:spPr>
          <a:xfrm>
            <a:off x="6777448" y="1814651"/>
            <a:ext cx="1333444" cy="369332"/>
          </a:xfrm>
          <a:prstGeom prst="rect">
            <a:avLst/>
          </a:prstGeom>
          <a:noFill/>
        </p:spPr>
        <p:txBody>
          <a:bodyPr wrap="square" rtlCol="0">
            <a:spAutoFit/>
          </a:bodyPr>
          <a:lstStyle/>
          <a:p>
            <a:r>
              <a:rPr lang="en-US" sz="900" dirty="0">
                <a:solidFill>
                  <a:srgbClr val="58B0C8"/>
                </a:solidFill>
              </a:rPr>
              <a:t>Bind the black material to the prim “/eyes”</a:t>
            </a:r>
          </a:p>
        </p:txBody>
      </p:sp>
      <p:sp>
        <p:nvSpPr>
          <p:cNvPr id="43" name="TextBox 42">
            <a:extLst>
              <a:ext uri="{FF2B5EF4-FFF2-40B4-BE49-F238E27FC236}">
                <a16:creationId xmlns:a16="http://schemas.microsoft.com/office/drawing/2014/main" id="{2076B74D-FDCC-5D0F-ED98-A7742D3450E9}"/>
              </a:ext>
            </a:extLst>
          </p:cNvPr>
          <p:cNvSpPr txBox="1"/>
          <p:nvPr/>
        </p:nvSpPr>
        <p:spPr>
          <a:xfrm>
            <a:off x="10315885" y="55338"/>
            <a:ext cx="970679" cy="230832"/>
          </a:xfrm>
          <a:prstGeom prst="rect">
            <a:avLst/>
          </a:prstGeom>
          <a:noFill/>
        </p:spPr>
        <p:txBody>
          <a:bodyPr wrap="square" rtlCol="0">
            <a:spAutoFit/>
          </a:bodyPr>
          <a:lstStyle/>
          <a:p>
            <a:r>
              <a:rPr lang="en-US" sz="900" dirty="0">
                <a:solidFill>
                  <a:srgbClr val="58B0C8"/>
                </a:solidFill>
              </a:rPr>
              <a:t>Bind material</a:t>
            </a:r>
          </a:p>
        </p:txBody>
      </p:sp>
      <p:pic>
        <p:nvPicPr>
          <p:cNvPr id="47" name="Picture 46" descr="A screenshot of a computer&#10;&#10;Description automatically generated with medium confidence">
            <a:extLst>
              <a:ext uri="{FF2B5EF4-FFF2-40B4-BE49-F238E27FC236}">
                <a16:creationId xmlns:a16="http://schemas.microsoft.com/office/drawing/2014/main" id="{98BE3715-34C0-4BC4-B872-F9D473F2D6AC}"/>
              </a:ext>
            </a:extLst>
          </p:cNvPr>
          <p:cNvPicPr>
            <a:picLocks noChangeAspect="1"/>
          </p:cNvPicPr>
          <p:nvPr/>
        </p:nvPicPr>
        <p:blipFill rotWithShape="1">
          <a:blip r:embed="rId5">
            <a:extLst>
              <a:ext uri="{28A0092B-C50C-407E-A947-70E740481C1C}">
                <a14:useLocalDpi xmlns:a14="http://schemas.microsoft.com/office/drawing/2010/main" val="0"/>
              </a:ext>
            </a:extLst>
          </a:blip>
          <a:srcRect l="19682" t="37591" r="64158" b="27632"/>
          <a:stretch/>
        </p:blipFill>
        <p:spPr>
          <a:xfrm>
            <a:off x="4284319" y="5084034"/>
            <a:ext cx="1380562" cy="1670879"/>
          </a:xfrm>
          <a:prstGeom prst="rect">
            <a:avLst/>
          </a:prstGeom>
        </p:spPr>
      </p:pic>
      <p:pic>
        <p:nvPicPr>
          <p:cNvPr id="48" name="Picture 47" descr="A screenshot of a computer&#10;&#10;Description automatically generated with medium confidence">
            <a:extLst>
              <a:ext uri="{FF2B5EF4-FFF2-40B4-BE49-F238E27FC236}">
                <a16:creationId xmlns:a16="http://schemas.microsoft.com/office/drawing/2014/main" id="{4515BD10-77F3-3A2D-2B6A-28D1EC91B52E}"/>
              </a:ext>
            </a:extLst>
          </p:cNvPr>
          <p:cNvPicPr>
            <a:picLocks noChangeAspect="1"/>
          </p:cNvPicPr>
          <p:nvPr/>
        </p:nvPicPr>
        <p:blipFill rotWithShape="1">
          <a:blip r:embed="rId6">
            <a:extLst>
              <a:ext uri="{28A0092B-C50C-407E-A947-70E740481C1C}">
                <a14:useLocalDpi xmlns:a14="http://schemas.microsoft.com/office/drawing/2010/main" val="0"/>
              </a:ext>
            </a:extLst>
          </a:blip>
          <a:srcRect l="17391" t="38606" r="62971" b="27762"/>
          <a:stretch/>
        </p:blipFill>
        <p:spPr>
          <a:xfrm>
            <a:off x="6139331" y="5130286"/>
            <a:ext cx="1649617" cy="1588761"/>
          </a:xfrm>
          <a:prstGeom prst="rect">
            <a:avLst/>
          </a:prstGeom>
        </p:spPr>
      </p:pic>
      <p:pic>
        <p:nvPicPr>
          <p:cNvPr id="49" name="Picture 48" descr="A screenshot of a computer&#10;&#10;Description automatically generated with medium confidence">
            <a:extLst>
              <a:ext uri="{FF2B5EF4-FFF2-40B4-BE49-F238E27FC236}">
                <a16:creationId xmlns:a16="http://schemas.microsoft.com/office/drawing/2014/main" id="{872D1875-FB69-F0CC-124C-C74EAEE8654F}"/>
              </a:ext>
            </a:extLst>
          </p:cNvPr>
          <p:cNvPicPr>
            <a:picLocks noChangeAspect="1"/>
          </p:cNvPicPr>
          <p:nvPr/>
        </p:nvPicPr>
        <p:blipFill rotWithShape="1">
          <a:blip r:embed="rId7">
            <a:extLst>
              <a:ext uri="{28A0092B-C50C-407E-A947-70E740481C1C}">
                <a14:useLocalDpi xmlns:a14="http://schemas.microsoft.com/office/drawing/2010/main" val="0"/>
              </a:ext>
            </a:extLst>
          </a:blip>
          <a:srcRect l="19706" t="38212" r="64358" b="26974"/>
          <a:stretch/>
        </p:blipFill>
        <p:spPr>
          <a:xfrm>
            <a:off x="8399930" y="5103076"/>
            <a:ext cx="1315320" cy="1615971"/>
          </a:xfrm>
          <a:prstGeom prst="rect">
            <a:avLst/>
          </a:prstGeom>
        </p:spPr>
      </p:pic>
      <p:sp>
        <p:nvSpPr>
          <p:cNvPr id="53" name="Arrow: Right 52">
            <a:extLst>
              <a:ext uri="{FF2B5EF4-FFF2-40B4-BE49-F238E27FC236}">
                <a16:creationId xmlns:a16="http://schemas.microsoft.com/office/drawing/2014/main" id="{C6B69358-2FE9-EC0C-642C-1EB6356157B2}"/>
              </a:ext>
            </a:extLst>
          </p:cNvPr>
          <p:cNvSpPr/>
          <p:nvPr/>
        </p:nvSpPr>
        <p:spPr>
          <a:xfrm>
            <a:off x="3730002" y="5847615"/>
            <a:ext cx="310506" cy="188259"/>
          </a:xfrm>
          <a:prstGeom prst="rightArrow">
            <a:avLst>
              <a:gd name="adj1" fmla="val 30953"/>
              <a:gd name="adj2"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Arrow: Right 53">
            <a:extLst>
              <a:ext uri="{FF2B5EF4-FFF2-40B4-BE49-F238E27FC236}">
                <a16:creationId xmlns:a16="http://schemas.microsoft.com/office/drawing/2014/main" id="{5D071BE3-A472-B64C-BE45-F6E2199A2BCD}"/>
              </a:ext>
            </a:extLst>
          </p:cNvPr>
          <p:cNvSpPr/>
          <p:nvPr/>
        </p:nvSpPr>
        <p:spPr>
          <a:xfrm>
            <a:off x="5877375" y="5847615"/>
            <a:ext cx="310506" cy="188259"/>
          </a:xfrm>
          <a:prstGeom prst="rightArrow">
            <a:avLst>
              <a:gd name="adj1" fmla="val 30953"/>
              <a:gd name="adj2"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rrow: Right 54">
            <a:extLst>
              <a:ext uri="{FF2B5EF4-FFF2-40B4-BE49-F238E27FC236}">
                <a16:creationId xmlns:a16="http://schemas.microsoft.com/office/drawing/2014/main" id="{89379C16-461A-F56B-9BA4-AEBDB14295B7}"/>
              </a:ext>
            </a:extLst>
          </p:cNvPr>
          <p:cNvSpPr/>
          <p:nvPr/>
        </p:nvSpPr>
        <p:spPr>
          <a:xfrm>
            <a:off x="7931715" y="5847615"/>
            <a:ext cx="310506" cy="188259"/>
          </a:xfrm>
          <a:prstGeom prst="rightArrow">
            <a:avLst>
              <a:gd name="adj1" fmla="val 30953"/>
              <a:gd name="adj2"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7" name="Straight Connector 56">
            <a:extLst>
              <a:ext uri="{FF2B5EF4-FFF2-40B4-BE49-F238E27FC236}">
                <a16:creationId xmlns:a16="http://schemas.microsoft.com/office/drawing/2014/main" id="{C3F39971-E201-0E4F-DA2D-A6808D4DC1F4}"/>
              </a:ext>
            </a:extLst>
          </p:cNvPr>
          <p:cNvCxnSpPr>
            <a:cxnSpLocks/>
          </p:cNvCxnSpPr>
          <p:nvPr/>
        </p:nvCxnSpPr>
        <p:spPr>
          <a:xfrm>
            <a:off x="4971976" y="3397624"/>
            <a:ext cx="0" cy="1801905"/>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8F40F2C1-C787-D053-09E5-8842BD1280A4}"/>
              </a:ext>
            </a:extLst>
          </p:cNvPr>
          <p:cNvCxnSpPr>
            <a:cxnSpLocks/>
          </p:cNvCxnSpPr>
          <p:nvPr/>
        </p:nvCxnSpPr>
        <p:spPr>
          <a:xfrm>
            <a:off x="7042823" y="4062058"/>
            <a:ext cx="0" cy="1137471"/>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4E9E20B-5986-1AD2-E278-4A77F043C1E2}"/>
              </a:ext>
            </a:extLst>
          </p:cNvPr>
          <p:cNvCxnSpPr>
            <a:cxnSpLocks/>
          </p:cNvCxnSpPr>
          <p:nvPr/>
        </p:nvCxnSpPr>
        <p:spPr>
          <a:xfrm>
            <a:off x="9059882" y="4681668"/>
            <a:ext cx="0" cy="549238"/>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90206084-6D4F-2AC5-F552-3D5F952C72E2}"/>
              </a:ext>
            </a:extLst>
          </p:cNvPr>
          <p:cNvSpPr/>
          <p:nvPr/>
        </p:nvSpPr>
        <p:spPr>
          <a:xfrm>
            <a:off x="10443882" y="1151264"/>
            <a:ext cx="1380565" cy="130690"/>
          </a:xfrm>
          <a:prstGeom prst="rect">
            <a:avLst/>
          </a:prstGeom>
          <a:noFill/>
          <a:ln w="9525">
            <a:solidFill>
              <a:srgbClr val="9C629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sp>
        <p:nvSpPr>
          <p:cNvPr id="69" name="TextBox 68">
            <a:extLst>
              <a:ext uri="{FF2B5EF4-FFF2-40B4-BE49-F238E27FC236}">
                <a16:creationId xmlns:a16="http://schemas.microsoft.com/office/drawing/2014/main" id="{84F09956-BABA-0C9D-0773-66A2F09FFC4C}"/>
              </a:ext>
            </a:extLst>
          </p:cNvPr>
          <p:cNvSpPr txBox="1"/>
          <p:nvPr/>
        </p:nvSpPr>
        <p:spPr>
          <a:xfrm>
            <a:off x="10281727" y="1899186"/>
            <a:ext cx="1799651" cy="1615827"/>
          </a:xfrm>
          <a:prstGeom prst="rect">
            <a:avLst/>
          </a:prstGeom>
          <a:noFill/>
        </p:spPr>
        <p:txBody>
          <a:bodyPr wrap="square" rtlCol="0">
            <a:spAutoFit/>
          </a:bodyPr>
          <a:lstStyle/>
          <a:p>
            <a:r>
              <a:rPr lang="en-US" sz="900" dirty="0">
                <a:solidFill>
                  <a:srgbClr val="9C6296"/>
                </a:solidFill>
              </a:rPr>
              <a:t>Binding strength:</a:t>
            </a:r>
          </a:p>
          <a:p>
            <a:pPr marL="171450" indent="-171450">
              <a:buFont typeface="Arial" panose="020B0604020202020204" pitchFamily="34" charset="0"/>
              <a:buChar char="•"/>
            </a:pPr>
            <a:r>
              <a:rPr lang="en-US" sz="900" dirty="0">
                <a:solidFill>
                  <a:srgbClr val="9C6296"/>
                </a:solidFill>
              </a:rPr>
              <a:t>Stronger than descendants:</a:t>
            </a:r>
          </a:p>
          <a:p>
            <a:r>
              <a:rPr lang="en-US" sz="900" dirty="0">
                <a:solidFill>
                  <a:srgbClr val="9C6296"/>
                </a:solidFill>
              </a:rPr>
              <a:t>       </a:t>
            </a:r>
            <a:r>
              <a:rPr lang="en-US" sz="900" dirty="0">
                <a:solidFill>
                  <a:srgbClr val="6C4468"/>
                </a:solidFill>
              </a:rPr>
              <a:t>a child prim always inherit the  </a:t>
            </a:r>
          </a:p>
          <a:p>
            <a:r>
              <a:rPr lang="en-US" sz="900" dirty="0">
                <a:solidFill>
                  <a:srgbClr val="6C4468"/>
                </a:solidFill>
              </a:rPr>
              <a:t>       material of the parent prim</a:t>
            </a:r>
          </a:p>
          <a:p>
            <a:pPr marL="171450" indent="-171450">
              <a:buFont typeface="Arial" panose="020B0604020202020204" pitchFamily="34" charset="0"/>
              <a:buChar char="•"/>
            </a:pPr>
            <a:r>
              <a:rPr lang="en-US" sz="900" dirty="0">
                <a:solidFill>
                  <a:srgbClr val="9C6296"/>
                </a:solidFill>
              </a:rPr>
              <a:t>Weaker than descendants:</a:t>
            </a:r>
          </a:p>
          <a:p>
            <a:r>
              <a:rPr lang="en-US" sz="900" dirty="0">
                <a:solidFill>
                  <a:srgbClr val="9C6296"/>
                </a:solidFill>
              </a:rPr>
              <a:t>       </a:t>
            </a:r>
            <a:r>
              <a:rPr lang="en-US" sz="900" dirty="0">
                <a:solidFill>
                  <a:srgbClr val="6C4468"/>
                </a:solidFill>
              </a:rPr>
              <a:t>a child prim doesn’t inherit the </a:t>
            </a:r>
          </a:p>
          <a:p>
            <a:r>
              <a:rPr lang="en-US" sz="900" dirty="0">
                <a:solidFill>
                  <a:srgbClr val="6C4468"/>
                </a:solidFill>
              </a:rPr>
              <a:t>       material of the parent prim</a:t>
            </a:r>
          </a:p>
          <a:p>
            <a:pPr marL="171450" indent="-171450">
              <a:buFont typeface="Arial" panose="020B0604020202020204" pitchFamily="34" charset="0"/>
              <a:buChar char="•"/>
            </a:pPr>
            <a:r>
              <a:rPr lang="en-US" sz="900" dirty="0">
                <a:solidFill>
                  <a:srgbClr val="9C6296"/>
                </a:solidFill>
              </a:rPr>
              <a:t>Fall back strength:</a:t>
            </a:r>
          </a:p>
          <a:p>
            <a:r>
              <a:rPr lang="en-US" sz="900" dirty="0">
                <a:solidFill>
                  <a:srgbClr val="9C6296"/>
                </a:solidFill>
              </a:rPr>
              <a:t>       </a:t>
            </a:r>
            <a:r>
              <a:rPr lang="en-US" sz="900" dirty="0">
                <a:solidFill>
                  <a:srgbClr val="6C4468"/>
                </a:solidFill>
              </a:rPr>
              <a:t>the material of a parent prim  </a:t>
            </a:r>
          </a:p>
          <a:p>
            <a:r>
              <a:rPr lang="en-US" sz="900" dirty="0">
                <a:solidFill>
                  <a:srgbClr val="6C4468"/>
                </a:solidFill>
              </a:rPr>
              <a:t>       doesn’t overwrite the material </a:t>
            </a:r>
          </a:p>
          <a:p>
            <a:r>
              <a:rPr lang="en-US" sz="900" dirty="0">
                <a:solidFill>
                  <a:srgbClr val="6C4468"/>
                </a:solidFill>
              </a:rPr>
              <a:t>       assigned to its child prim </a:t>
            </a:r>
          </a:p>
        </p:txBody>
      </p:sp>
    </p:spTree>
    <p:extLst>
      <p:ext uri="{BB962C8B-B14F-4D97-AF65-F5344CB8AC3E}">
        <p14:creationId xmlns:p14="http://schemas.microsoft.com/office/powerpoint/2010/main" val="261312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6" grpId="0"/>
      <p:bldP spid="40"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5C12A6A1-794F-0E30-1136-B828D5CB758A}"/>
              </a:ext>
            </a:extLst>
          </p:cNvPr>
          <p:cNvSpPr txBox="1">
            <a:spLocks/>
          </p:cNvSpPr>
          <p:nvPr/>
        </p:nvSpPr>
        <p:spPr>
          <a:xfrm>
            <a:off x="212546" y="256593"/>
            <a:ext cx="4426873" cy="4927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USD: Universal Scene Description</a:t>
            </a:r>
          </a:p>
        </p:txBody>
      </p:sp>
      <p:sp>
        <p:nvSpPr>
          <p:cNvPr id="3" name="TextBox 2">
            <a:extLst>
              <a:ext uri="{FF2B5EF4-FFF2-40B4-BE49-F238E27FC236}">
                <a16:creationId xmlns:a16="http://schemas.microsoft.com/office/drawing/2014/main" id="{0781B1F4-8897-B56C-0860-F1135A5399E6}"/>
              </a:ext>
            </a:extLst>
          </p:cNvPr>
          <p:cNvSpPr txBox="1"/>
          <p:nvPr/>
        </p:nvSpPr>
        <p:spPr>
          <a:xfrm>
            <a:off x="240376" y="749300"/>
            <a:ext cx="11100723" cy="646331"/>
          </a:xfrm>
          <a:prstGeom prst="rect">
            <a:avLst/>
          </a:prstGeom>
          <a:noFill/>
        </p:spPr>
        <p:txBody>
          <a:bodyPr wrap="square" rtlCol="0">
            <a:spAutoFit/>
          </a:bodyPr>
          <a:lstStyle/>
          <a:p>
            <a:r>
              <a:rPr lang="en-US" sz="1200" dirty="0">
                <a:effectLst/>
                <a:latin typeface="Calibri" panose="020F0502020204030204" pitchFamily="34" charset="0"/>
                <a:ea typeface="Calibri" panose="020F0502020204030204" pitchFamily="34" charset="0"/>
                <a:cs typeface="Times New Roman" panose="02020603050405020304" pitchFamily="18" charset="0"/>
              </a:rPr>
              <a:t>USD is a framework developed by Pixar Animation Studios to increase pipeline efficiency and facilitate collaborations. It provides a common language for defining, assembling, and editing data. It allows artists to simultaneously work on the same scene, make changes as they need and try out different compositions without changing other artists’ work.</a:t>
            </a:r>
          </a:p>
        </p:txBody>
      </p:sp>
      <p:cxnSp>
        <p:nvCxnSpPr>
          <p:cNvPr id="5" name="Connector: Elbow 4">
            <a:extLst>
              <a:ext uri="{FF2B5EF4-FFF2-40B4-BE49-F238E27FC236}">
                <a16:creationId xmlns:a16="http://schemas.microsoft.com/office/drawing/2014/main" id="{43BF122D-80ED-223B-FAAA-3EDF2A452A40}"/>
              </a:ext>
            </a:extLst>
          </p:cNvPr>
          <p:cNvCxnSpPr>
            <a:stCxn id="6" idx="1"/>
            <a:endCxn id="8" idx="1"/>
          </p:cNvCxnSpPr>
          <p:nvPr/>
        </p:nvCxnSpPr>
        <p:spPr>
          <a:xfrm rot="10800000" flipV="1">
            <a:off x="4531635" y="1864947"/>
            <a:ext cx="8810" cy="3566425"/>
          </a:xfrm>
          <a:prstGeom prst="bentConnector3">
            <a:avLst>
              <a:gd name="adj1" fmla="val 9436362"/>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6" name="Rectangle: Rounded Corners 5">
            <a:extLst>
              <a:ext uri="{FF2B5EF4-FFF2-40B4-BE49-F238E27FC236}">
                <a16:creationId xmlns:a16="http://schemas.microsoft.com/office/drawing/2014/main" id="{AEE229A4-476E-0B03-0B6D-273D537CC78B}"/>
              </a:ext>
            </a:extLst>
          </p:cNvPr>
          <p:cNvSpPr/>
          <p:nvPr/>
        </p:nvSpPr>
        <p:spPr>
          <a:xfrm>
            <a:off x="4531635" y="1747404"/>
            <a:ext cx="567569" cy="235085"/>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Layer 0</a:t>
            </a:r>
          </a:p>
        </p:txBody>
      </p:sp>
      <p:sp>
        <p:nvSpPr>
          <p:cNvPr id="7" name="Rectangle: Rounded Corners 6">
            <a:extLst>
              <a:ext uri="{FF2B5EF4-FFF2-40B4-BE49-F238E27FC236}">
                <a16:creationId xmlns:a16="http://schemas.microsoft.com/office/drawing/2014/main" id="{3271E9C3-F032-D7EF-CE95-5B3FAC5E3572}"/>
              </a:ext>
            </a:extLst>
          </p:cNvPr>
          <p:cNvSpPr/>
          <p:nvPr/>
        </p:nvSpPr>
        <p:spPr>
          <a:xfrm>
            <a:off x="4531635" y="3355689"/>
            <a:ext cx="567569" cy="235085"/>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Layer 1</a:t>
            </a:r>
          </a:p>
        </p:txBody>
      </p:sp>
      <p:sp>
        <p:nvSpPr>
          <p:cNvPr id="8" name="Rectangle: Rounded Corners 7">
            <a:extLst>
              <a:ext uri="{FF2B5EF4-FFF2-40B4-BE49-F238E27FC236}">
                <a16:creationId xmlns:a16="http://schemas.microsoft.com/office/drawing/2014/main" id="{DF682209-1856-7244-18C3-0BB3C9C7DFF2}"/>
              </a:ext>
            </a:extLst>
          </p:cNvPr>
          <p:cNvSpPr/>
          <p:nvPr/>
        </p:nvSpPr>
        <p:spPr>
          <a:xfrm>
            <a:off x="4531635" y="5313830"/>
            <a:ext cx="567569" cy="235085"/>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Layer 2</a:t>
            </a:r>
          </a:p>
        </p:txBody>
      </p:sp>
      <p:cxnSp>
        <p:nvCxnSpPr>
          <p:cNvPr id="9" name="Straight Connector 8">
            <a:extLst>
              <a:ext uri="{FF2B5EF4-FFF2-40B4-BE49-F238E27FC236}">
                <a16:creationId xmlns:a16="http://schemas.microsoft.com/office/drawing/2014/main" id="{F1CCFDB7-A819-45F0-0283-3EAD1BE2B675}"/>
              </a:ext>
            </a:extLst>
          </p:cNvPr>
          <p:cNvCxnSpPr>
            <a:cxnSpLocks/>
            <a:stCxn id="7" idx="1"/>
          </p:cNvCxnSpPr>
          <p:nvPr/>
        </p:nvCxnSpPr>
        <p:spPr>
          <a:xfrm flipH="1">
            <a:off x="3714137" y="3473232"/>
            <a:ext cx="817498" cy="0"/>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4ED568B8-03D7-08C2-299B-63229FE5B059}"/>
              </a:ext>
            </a:extLst>
          </p:cNvPr>
          <p:cNvSpPr/>
          <p:nvPr/>
        </p:nvSpPr>
        <p:spPr>
          <a:xfrm>
            <a:off x="1208793" y="1982490"/>
            <a:ext cx="1016495" cy="347242"/>
          </a:xfrm>
          <a:prstGeom prst="roundRect">
            <a:avLst/>
          </a:prstGeom>
          <a:solidFill>
            <a:srgbClr val="448D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Stage</a:t>
            </a:r>
          </a:p>
        </p:txBody>
      </p:sp>
      <p:cxnSp>
        <p:nvCxnSpPr>
          <p:cNvPr id="28" name="Straight Connector 27">
            <a:extLst>
              <a:ext uri="{FF2B5EF4-FFF2-40B4-BE49-F238E27FC236}">
                <a16:creationId xmlns:a16="http://schemas.microsoft.com/office/drawing/2014/main" id="{51732E85-A308-2111-263C-8CB52D0680F1}"/>
              </a:ext>
            </a:extLst>
          </p:cNvPr>
          <p:cNvCxnSpPr>
            <a:cxnSpLocks/>
            <a:stCxn id="27" idx="3"/>
          </p:cNvCxnSpPr>
          <p:nvPr/>
        </p:nvCxnSpPr>
        <p:spPr>
          <a:xfrm>
            <a:off x="2225288" y="2156111"/>
            <a:ext cx="1488849" cy="0"/>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pic>
        <p:nvPicPr>
          <p:cNvPr id="29" name="Picture 28" descr="A picture containing plant&#10;&#10;Description automatically generated">
            <a:extLst>
              <a:ext uri="{FF2B5EF4-FFF2-40B4-BE49-F238E27FC236}">
                <a16:creationId xmlns:a16="http://schemas.microsoft.com/office/drawing/2014/main" id="{F6A9981C-3828-54E0-7E68-7E70FD012F44}"/>
              </a:ext>
            </a:extLst>
          </p:cNvPr>
          <p:cNvPicPr>
            <a:picLocks noChangeAspect="1"/>
          </p:cNvPicPr>
          <p:nvPr/>
        </p:nvPicPr>
        <p:blipFill rotWithShape="1">
          <a:blip r:embed="rId2">
            <a:extLst>
              <a:ext uri="{28A0092B-C50C-407E-A947-70E740481C1C}">
                <a14:useLocalDpi xmlns:a14="http://schemas.microsoft.com/office/drawing/2010/main" val="0"/>
              </a:ext>
            </a:extLst>
          </a:blip>
          <a:srcRect l="8706" t="12328" r="7409" b="10211"/>
          <a:stretch/>
        </p:blipFill>
        <p:spPr>
          <a:xfrm>
            <a:off x="4365529" y="5628515"/>
            <a:ext cx="899780" cy="667899"/>
          </a:xfrm>
          <a:prstGeom prst="rect">
            <a:avLst/>
          </a:prstGeom>
        </p:spPr>
      </p:pic>
      <p:pic>
        <p:nvPicPr>
          <p:cNvPr id="30" name="Picture 29" descr="Icon&#10;&#10;Description automatically generated with low confidence">
            <a:extLst>
              <a:ext uri="{FF2B5EF4-FFF2-40B4-BE49-F238E27FC236}">
                <a16:creationId xmlns:a16="http://schemas.microsoft.com/office/drawing/2014/main" id="{C98F5524-EA91-8835-6726-FEF493EEAB15}"/>
              </a:ext>
            </a:extLst>
          </p:cNvPr>
          <p:cNvPicPr>
            <a:picLocks noChangeAspect="1"/>
          </p:cNvPicPr>
          <p:nvPr/>
        </p:nvPicPr>
        <p:blipFill rotWithShape="1">
          <a:blip r:embed="rId3">
            <a:extLst>
              <a:ext uri="{28A0092B-C50C-407E-A947-70E740481C1C}">
                <a14:useLocalDpi xmlns:a14="http://schemas.microsoft.com/office/drawing/2010/main" val="0"/>
              </a:ext>
            </a:extLst>
          </a:blip>
          <a:srcRect l="9140" r="3361" b="5749"/>
          <a:stretch/>
        </p:blipFill>
        <p:spPr>
          <a:xfrm>
            <a:off x="477668" y="2586724"/>
            <a:ext cx="2734998" cy="3092216"/>
          </a:xfrm>
          <a:prstGeom prst="rect">
            <a:avLst/>
          </a:prstGeom>
        </p:spPr>
      </p:pic>
      <p:pic>
        <p:nvPicPr>
          <p:cNvPr id="31" name="Picture 30">
            <a:extLst>
              <a:ext uri="{FF2B5EF4-FFF2-40B4-BE49-F238E27FC236}">
                <a16:creationId xmlns:a16="http://schemas.microsoft.com/office/drawing/2014/main" id="{267AF004-43C1-507B-DA63-731BF680F8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2238" y="2061774"/>
            <a:ext cx="751940" cy="978668"/>
          </a:xfrm>
          <a:prstGeom prst="rect">
            <a:avLst/>
          </a:prstGeom>
        </p:spPr>
      </p:pic>
      <p:pic>
        <p:nvPicPr>
          <p:cNvPr id="32" name="Picture 31" descr="A picture containing icon&#10;&#10;Description automatically generated">
            <a:extLst>
              <a:ext uri="{FF2B5EF4-FFF2-40B4-BE49-F238E27FC236}">
                <a16:creationId xmlns:a16="http://schemas.microsoft.com/office/drawing/2014/main" id="{7B243FD3-3EC2-A962-7619-A80AAC0E0E97}"/>
              </a:ext>
            </a:extLst>
          </p:cNvPr>
          <p:cNvPicPr>
            <a:picLocks noChangeAspect="1"/>
          </p:cNvPicPr>
          <p:nvPr/>
        </p:nvPicPr>
        <p:blipFill rotWithShape="1">
          <a:blip r:embed="rId5">
            <a:extLst>
              <a:ext uri="{28A0092B-C50C-407E-A947-70E740481C1C}">
                <a14:useLocalDpi xmlns:a14="http://schemas.microsoft.com/office/drawing/2010/main" val="0"/>
              </a:ext>
            </a:extLst>
          </a:blip>
          <a:srcRect b="8791"/>
          <a:stretch/>
        </p:blipFill>
        <p:spPr>
          <a:xfrm>
            <a:off x="4276776" y="3686507"/>
            <a:ext cx="1187136" cy="1295943"/>
          </a:xfrm>
          <a:prstGeom prst="rect">
            <a:avLst/>
          </a:prstGeom>
        </p:spPr>
      </p:pic>
      <p:sp>
        <p:nvSpPr>
          <p:cNvPr id="36" name="Subtitle 2">
            <a:extLst>
              <a:ext uri="{FF2B5EF4-FFF2-40B4-BE49-F238E27FC236}">
                <a16:creationId xmlns:a16="http://schemas.microsoft.com/office/drawing/2014/main" id="{31A103CE-2872-7D92-F688-C8F91E6D1A27}"/>
              </a:ext>
            </a:extLst>
          </p:cNvPr>
          <p:cNvSpPr txBox="1">
            <a:spLocks/>
          </p:cNvSpPr>
          <p:nvPr/>
        </p:nvSpPr>
        <p:spPr>
          <a:xfrm>
            <a:off x="876233" y="6296414"/>
            <a:ext cx="1958408" cy="27890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200" dirty="0"/>
              <a:t>An example of a USD stage</a:t>
            </a:r>
          </a:p>
        </p:txBody>
      </p:sp>
      <p:sp>
        <p:nvSpPr>
          <p:cNvPr id="37" name="Subtitle 2">
            <a:extLst>
              <a:ext uri="{FF2B5EF4-FFF2-40B4-BE49-F238E27FC236}">
                <a16:creationId xmlns:a16="http://schemas.microsoft.com/office/drawing/2014/main" id="{C6E13E6E-CA33-BF40-077D-2932F376C006}"/>
              </a:ext>
            </a:extLst>
          </p:cNvPr>
          <p:cNvSpPr txBox="1">
            <a:spLocks/>
          </p:cNvSpPr>
          <p:nvPr/>
        </p:nvSpPr>
        <p:spPr>
          <a:xfrm>
            <a:off x="301320" y="1670512"/>
            <a:ext cx="3047328"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100" dirty="0">
                <a:solidFill>
                  <a:schemeClr val="accent1">
                    <a:lumMod val="75000"/>
                  </a:schemeClr>
                </a:solidFill>
              </a:rPr>
              <a:t>USD stage: a 3D scene composed of USD layer(s)</a:t>
            </a:r>
          </a:p>
        </p:txBody>
      </p:sp>
      <p:sp>
        <p:nvSpPr>
          <p:cNvPr id="38" name="Subtitle 2">
            <a:extLst>
              <a:ext uri="{FF2B5EF4-FFF2-40B4-BE49-F238E27FC236}">
                <a16:creationId xmlns:a16="http://schemas.microsoft.com/office/drawing/2014/main" id="{EA843B8E-2999-8AFF-C41E-5582089C5610}"/>
              </a:ext>
            </a:extLst>
          </p:cNvPr>
          <p:cNvSpPr txBox="1">
            <a:spLocks/>
          </p:cNvSpPr>
          <p:nvPr/>
        </p:nvSpPr>
        <p:spPr>
          <a:xfrm>
            <a:off x="6376248" y="2447269"/>
            <a:ext cx="712340"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100" dirty="0">
                <a:solidFill>
                  <a:schemeClr val="accent1">
                    <a:lumMod val="75000"/>
                  </a:schemeClr>
                </a:solidFill>
              </a:rPr>
              <a:t>Artist 1</a:t>
            </a:r>
          </a:p>
        </p:txBody>
      </p:sp>
      <p:sp>
        <p:nvSpPr>
          <p:cNvPr id="39" name="Subtitle 2">
            <a:extLst>
              <a:ext uri="{FF2B5EF4-FFF2-40B4-BE49-F238E27FC236}">
                <a16:creationId xmlns:a16="http://schemas.microsoft.com/office/drawing/2014/main" id="{E716A11A-B27C-88B2-8246-5DDC39FE42CE}"/>
              </a:ext>
            </a:extLst>
          </p:cNvPr>
          <p:cNvSpPr txBox="1">
            <a:spLocks/>
          </p:cNvSpPr>
          <p:nvPr/>
        </p:nvSpPr>
        <p:spPr>
          <a:xfrm>
            <a:off x="6376248" y="4353007"/>
            <a:ext cx="712340"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100" dirty="0">
                <a:solidFill>
                  <a:schemeClr val="accent1">
                    <a:lumMod val="75000"/>
                  </a:schemeClr>
                </a:solidFill>
              </a:rPr>
              <a:t>Artist 2</a:t>
            </a:r>
          </a:p>
        </p:txBody>
      </p:sp>
      <p:sp>
        <p:nvSpPr>
          <p:cNvPr id="40" name="Subtitle 2">
            <a:extLst>
              <a:ext uri="{FF2B5EF4-FFF2-40B4-BE49-F238E27FC236}">
                <a16:creationId xmlns:a16="http://schemas.microsoft.com/office/drawing/2014/main" id="{CDBE825F-8FCF-1B83-F2C7-8D20D60E21CD}"/>
              </a:ext>
            </a:extLst>
          </p:cNvPr>
          <p:cNvSpPr txBox="1">
            <a:spLocks/>
          </p:cNvSpPr>
          <p:nvPr/>
        </p:nvSpPr>
        <p:spPr>
          <a:xfrm>
            <a:off x="6376248" y="5882644"/>
            <a:ext cx="712340"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100" dirty="0">
                <a:solidFill>
                  <a:schemeClr val="accent1">
                    <a:lumMod val="75000"/>
                  </a:schemeClr>
                </a:solidFill>
              </a:rPr>
              <a:t>Artist 3</a:t>
            </a:r>
          </a:p>
        </p:txBody>
      </p:sp>
      <p:cxnSp>
        <p:nvCxnSpPr>
          <p:cNvPr id="42" name="Straight Arrow Connector 41">
            <a:extLst>
              <a:ext uri="{FF2B5EF4-FFF2-40B4-BE49-F238E27FC236}">
                <a16:creationId xmlns:a16="http://schemas.microsoft.com/office/drawing/2014/main" id="{B447E662-3D51-A899-3EE1-4B9C9A1004CD}"/>
              </a:ext>
            </a:extLst>
          </p:cNvPr>
          <p:cNvCxnSpPr>
            <a:cxnSpLocks/>
          </p:cNvCxnSpPr>
          <p:nvPr/>
        </p:nvCxnSpPr>
        <p:spPr>
          <a:xfrm flipH="1">
            <a:off x="5919083" y="2569559"/>
            <a:ext cx="353834"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180ED095-7998-9746-02B0-59B18403FC29}"/>
              </a:ext>
            </a:extLst>
          </p:cNvPr>
          <p:cNvCxnSpPr>
            <a:cxnSpLocks/>
          </p:cNvCxnSpPr>
          <p:nvPr/>
        </p:nvCxnSpPr>
        <p:spPr>
          <a:xfrm flipH="1">
            <a:off x="5919083" y="4471322"/>
            <a:ext cx="353834"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8B14702-0F08-8F34-CC0D-D8A11BBA4C8E}"/>
              </a:ext>
            </a:extLst>
          </p:cNvPr>
          <p:cNvCxnSpPr>
            <a:cxnSpLocks/>
          </p:cNvCxnSpPr>
          <p:nvPr/>
        </p:nvCxnSpPr>
        <p:spPr>
          <a:xfrm flipH="1">
            <a:off x="5919083" y="6000548"/>
            <a:ext cx="353834"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39252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D11E32-9360-98AE-B32B-381E13D4C434}"/>
              </a:ext>
            </a:extLst>
          </p:cNvPr>
          <p:cNvPicPr>
            <a:picLocks noChangeAspect="1"/>
          </p:cNvPicPr>
          <p:nvPr/>
        </p:nvPicPr>
        <p:blipFill>
          <a:blip r:embed="rId2"/>
          <a:stretch>
            <a:fillRect/>
          </a:stretch>
        </p:blipFill>
        <p:spPr>
          <a:xfrm>
            <a:off x="5280685" y="448235"/>
            <a:ext cx="6546892" cy="5894294"/>
          </a:xfrm>
          <a:prstGeom prst="rect">
            <a:avLst/>
          </a:prstGeom>
        </p:spPr>
      </p:pic>
      <p:pic>
        <p:nvPicPr>
          <p:cNvPr id="9" name="Picture 8">
            <a:extLst>
              <a:ext uri="{FF2B5EF4-FFF2-40B4-BE49-F238E27FC236}">
                <a16:creationId xmlns:a16="http://schemas.microsoft.com/office/drawing/2014/main" id="{84462D4F-3CA7-422E-D51B-7074F3D6118D}"/>
              </a:ext>
            </a:extLst>
          </p:cNvPr>
          <p:cNvPicPr>
            <a:picLocks noChangeAspect="1"/>
          </p:cNvPicPr>
          <p:nvPr/>
        </p:nvPicPr>
        <p:blipFill rotWithShape="1">
          <a:blip r:embed="rId3"/>
          <a:srcRect l="7078"/>
          <a:stretch/>
        </p:blipFill>
        <p:spPr>
          <a:xfrm>
            <a:off x="201706" y="448235"/>
            <a:ext cx="3630706" cy="3069795"/>
          </a:xfrm>
          <a:prstGeom prst="rect">
            <a:avLst/>
          </a:prstGeom>
        </p:spPr>
      </p:pic>
      <p:sp>
        <p:nvSpPr>
          <p:cNvPr id="10" name="Rectangle 9">
            <a:extLst>
              <a:ext uri="{FF2B5EF4-FFF2-40B4-BE49-F238E27FC236}">
                <a16:creationId xmlns:a16="http://schemas.microsoft.com/office/drawing/2014/main" id="{D1F8EA03-AE40-0801-21F8-379D1CFB445C}"/>
              </a:ext>
            </a:extLst>
          </p:cNvPr>
          <p:cNvSpPr/>
          <p:nvPr/>
        </p:nvSpPr>
        <p:spPr>
          <a:xfrm>
            <a:off x="6920753" y="4922701"/>
            <a:ext cx="1103278" cy="1204676"/>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6AEFBE58-80B8-2EAA-C2BC-733FFBC62C8E}"/>
              </a:ext>
            </a:extLst>
          </p:cNvPr>
          <p:cNvSpPr txBox="1"/>
          <p:nvPr/>
        </p:nvSpPr>
        <p:spPr>
          <a:xfrm>
            <a:off x="8074959" y="5794980"/>
            <a:ext cx="1333444" cy="369332"/>
          </a:xfrm>
          <a:prstGeom prst="rect">
            <a:avLst/>
          </a:prstGeom>
          <a:noFill/>
        </p:spPr>
        <p:txBody>
          <a:bodyPr wrap="square" rtlCol="0">
            <a:spAutoFit/>
          </a:bodyPr>
          <a:lstStyle/>
          <a:p>
            <a:r>
              <a:rPr lang="en-US" sz="900" dirty="0">
                <a:solidFill>
                  <a:srgbClr val="58B0C8"/>
                </a:solidFill>
              </a:rPr>
              <a:t>Add two more materials to the prim “/materials”</a:t>
            </a:r>
          </a:p>
        </p:txBody>
      </p:sp>
      <p:pic>
        <p:nvPicPr>
          <p:cNvPr id="12" name="Picture 11" descr="Background pattern&#10;&#10;Description automatically generated">
            <a:extLst>
              <a:ext uri="{FF2B5EF4-FFF2-40B4-BE49-F238E27FC236}">
                <a16:creationId xmlns:a16="http://schemas.microsoft.com/office/drawing/2014/main" id="{7DE5992A-26F3-BB78-62E8-7111B95003D6}"/>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r="32141"/>
          <a:stretch/>
        </p:blipFill>
        <p:spPr>
          <a:xfrm>
            <a:off x="6259728" y="5584626"/>
            <a:ext cx="336282" cy="353858"/>
          </a:xfrm>
          <a:prstGeom prst="rect">
            <a:avLst/>
          </a:prstGeom>
        </p:spPr>
      </p:pic>
      <p:sp>
        <p:nvSpPr>
          <p:cNvPr id="13" name="Rectangle 12">
            <a:extLst>
              <a:ext uri="{FF2B5EF4-FFF2-40B4-BE49-F238E27FC236}">
                <a16:creationId xmlns:a16="http://schemas.microsoft.com/office/drawing/2014/main" id="{80710B4F-58F0-BCD1-6E98-8EBB6B02F4C8}"/>
              </a:ext>
            </a:extLst>
          </p:cNvPr>
          <p:cNvSpPr/>
          <p:nvPr/>
        </p:nvSpPr>
        <p:spPr>
          <a:xfrm>
            <a:off x="6259728" y="5001199"/>
            <a:ext cx="336324" cy="351527"/>
          </a:xfrm>
          <a:prstGeom prst="rect">
            <a:avLst/>
          </a:prstGeom>
          <a:solidFill>
            <a:srgbClr val="B38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0C36AA51-3A93-E6AA-970D-4FA4420F7093}"/>
              </a:ext>
            </a:extLst>
          </p:cNvPr>
          <p:cNvCxnSpPr>
            <a:cxnSpLocks/>
          </p:cNvCxnSpPr>
          <p:nvPr/>
        </p:nvCxnSpPr>
        <p:spPr>
          <a:xfrm flipH="1">
            <a:off x="6596010" y="5178850"/>
            <a:ext cx="437918" cy="0"/>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7E08D30-3B74-457B-521A-1740E737936E}"/>
              </a:ext>
            </a:extLst>
          </p:cNvPr>
          <p:cNvCxnSpPr>
            <a:cxnSpLocks/>
          </p:cNvCxnSpPr>
          <p:nvPr/>
        </p:nvCxnSpPr>
        <p:spPr>
          <a:xfrm flipH="1">
            <a:off x="6596010" y="5761555"/>
            <a:ext cx="437918" cy="0"/>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F4985CB-62F3-77EA-B974-F86086949CBA}"/>
              </a:ext>
            </a:extLst>
          </p:cNvPr>
          <p:cNvSpPr txBox="1"/>
          <p:nvPr/>
        </p:nvSpPr>
        <p:spPr>
          <a:xfrm>
            <a:off x="235325" y="140458"/>
            <a:ext cx="2821640" cy="307777"/>
          </a:xfrm>
          <a:prstGeom prst="rect">
            <a:avLst/>
          </a:prstGeom>
          <a:noFill/>
        </p:spPr>
        <p:txBody>
          <a:bodyPr wrap="square" rtlCol="0">
            <a:spAutoFit/>
          </a:bodyPr>
          <a:lstStyle/>
          <a:p>
            <a:r>
              <a:rPr lang="en-US" sz="1400" dirty="0">
                <a:solidFill>
                  <a:srgbClr val="58B0C8"/>
                </a:solidFill>
              </a:rPr>
              <a:t>Create a variant set of two looks</a:t>
            </a:r>
          </a:p>
        </p:txBody>
      </p:sp>
    </p:spTree>
    <p:extLst>
      <p:ext uri="{BB962C8B-B14F-4D97-AF65-F5344CB8AC3E}">
        <p14:creationId xmlns:p14="http://schemas.microsoft.com/office/powerpoint/2010/main" val="920069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A picture containing text, screenshot, map, diagram&#10;&#10;Description automatically generated">
            <a:extLst>
              <a:ext uri="{FF2B5EF4-FFF2-40B4-BE49-F238E27FC236}">
                <a16:creationId xmlns:a16="http://schemas.microsoft.com/office/drawing/2014/main" id="{3C883D08-846D-84D1-0668-F04447CB68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8410" y="388300"/>
            <a:ext cx="8483589" cy="4129910"/>
          </a:xfrm>
          <a:prstGeom prst="rect">
            <a:avLst/>
          </a:prstGeom>
        </p:spPr>
      </p:pic>
      <p:sp>
        <p:nvSpPr>
          <p:cNvPr id="10" name="Rectangle 9">
            <a:extLst>
              <a:ext uri="{FF2B5EF4-FFF2-40B4-BE49-F238E27FC236}">
                <a16:creationId xmlns:a16="http://schemas.microsoft.com/office/drawing/2014/main" id="{D1F8EA03-AE40-0801-21F8-379D1CFB445C}"/>
              </a:ext>
            </a:extLst>
          </p:cNvPr>
          <p:cNvSpPr/>
          <p:nvPr/>
        </p:nvSpPr>
        <p:spPr>
          <a:xfrm>
            <a:off x="7772874" y="1005124"/>
            <a:ext cx="1061844" cy="1639464"/>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6AEFBE58-80B8-2EAA-C2BC-733FFBC62C8E}"/>
              </a:ext>
            </a:extLst>
          </p:cNvPr>
          <p:cNvSpPr txBox="1"/>
          <p:nvPr/>
        </p:nvSpPr>
        <p:spPr>
          <a:xfrm>
            <a:off x="7635261" y="461435"/>
            <a:ext cx="2398914" cy="507831"/>
          </a:xfrm>
          <a:prstGeom prst="rect">
            <a:avLst/>
          </a:prstGeom>
          <a:noFill/>
        </p:spPr>
        <p:txBody>
          <a:bodyPr wrap="square" rtlCol="0">
            <a:spAutoFit/>
          </a:bodyPr>
          <a:lstStyle/>
          <a:p>
            <a:r>
              <a:rPr lang="en-US" sz="900" dirty="0">
                <a:solidFill>
                  <a:srgbClr val="58B0C8"/>
                </a:solidFill>
              </a:rPr>
              <a:t>This compound creates a variant and gives it an appearance through binding materials to the prim based on the provided paths</a:t>
            </a:r>
          </a:p>
        </p:txBody>
      </p:sp>
      <p:cxnSp>
        <p:nvCxnSpPr>
          <p:cNvPr id="14" name="Straight Connector 13">
            <a:extLst>
              <a:ext uri="{FF2B5EF4-FFF2-40B4-BE49-F238E27FC236}">
                <a16:creationId xmlns:a16="http://schemas.microsoft.com/office/drawing/2014/main" id="{0C36AA51-3A93-E6AA-970D-4FA4420F7093}"/>
              </a:ext>
            </a:extLst>
          </p:cNvPr>
          <p:cNvCxnSpPr>
            <a:cxnSpLocks/>
          </p:cNvCxnSpPr>
          <p:nvPr/>
        </p:nvCxnSpPr>
        <p:spPr>
          <a:xfrm>
            <a:off x="8303796" y="2644588"/>
            <a:ext cx="0" cy="1609162"/>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7E08D30-3B74-457B-521A-1740E737936E}"/>
              </a:ext>
            </a:extLst>
          </p:cNvPr>
          <p:cNvCxnSpPr>
            <a:cxnSpLocks/>
            <a:stCxn id="6" idx="2"/>
          </p:cNvCxnSpPr>
          <p:nvPr/>
        </p:nvCxnSpPr>
        <p:spPr>
          <a:xfrm>
            <a:off x="10397054" y="3563470"/>
            <a:ext cx="0" cy="690280"/>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F4985CB-62F3-77EA-B974-F86086949CBA}"/>
              </a:ext>
            </a:extLst>
          </p:cNvPr>
          <p:cNvSpPr txBox="1"/>
          <p:nvPr/>
        </p:nvSpPr>
        <p:spPr>
          <a:xfrm>
            <a:off x="235325" y="140458"/>
            <a:ext cx="2821640" cy="307777"/>
          </a:xfrm>
          <a:prstGeom prst="rect">
            <a:avLst/>
          </a:prstGeom>
          <a:noFill/>
        </p:spPr>
        <p:txBody>
          <a:bodyPr wrap="square" rtlCol="0">
            <a:spAutoFit/>
          </a:bodyPr>
          <a:lstStyle/>
          <a:p>
            <a:r>
              <a:rPr lang="en-US" sz="1400" dirty="0">
                <a:solidFill>
                  <a:srgbClr val="58B0C8"/>
                </a:solidFill>
              </a:rPr>
              <a:t>Create a variant set of two looks</a:t>
            </a:r>
          </a:p>
        </p:txBody>
      </p:sp>
      <p:pic>
        <p:nvPicPr>
          <p:cNvPr id="5" name="Picture 4">
            <a:extLst>
              <a:ext uri="{FF2B5EF4-FFF2-40B4-BE49-F238E27FC236}">
                <a16:creationId xmlns:a16="http://schemas.microsoft.com/office/drawing/2014/main" id="{11C208F4-A2DD-0DE5-F37F-3748268300F3}"/>
              </a:ext>
            </a:extLst>
          </p:cNvPr>
          <p:cNvPicPr>
            <a:picLocks noChangeAspect="1"/>
          </p:cNvPicPr>
          <p:nvPr/>
        </p:nvPicPr>
        <p:blipFill rotWithShape="1">
          <a:blip r:embed="rId3"/>
          <a:srcRect l="7078" r="6653"/>
          <a:stretch/>
        </p:blipFill>
        <p:spPr>
          <a:xfrm>
            <a:off x="201706" y="448235"/>
            <a:ext cx="3370729" cy="3069795"/>
          </a:xfrm>
          <a:prstGeom prst="rect">
            <a:avLst/>
          </a:prstGeom>
        </p:spPr>
      </p:pic>
      <p:sp>
        <p:nvSpPr>
          <p:cNvPr id="6" name="Rectangle 5">
            <a:extLst>
              <a:ext uri="{FF2B5EF4-FFF2-40B4-BE49-F238E27FC236}">
                <a16:creationId xmlns:a16="http://schemas.microsoft.com/office/drawing/2014/main" id="{A970E91B-0E7E-42F0-E1F9-3075BF314C01}"/>
              </a:ext>
            </a:extLst>
          </p:cNvPr>
          <p:cNvSpPr/>
          <p:nvPr/>
        </p:nvSpPr>
        <p:spPr>
          <a:xfrm>
            <a:off x="9866132" y="1924006"/>
            <a:ext cx="1061844" cy="1639464"/>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8" name="Picture 7">
            <a:extLst>
              <a:ext uri="{FF2B5EF4-FFF2-40B4-BE49-F238E27FC236}">
                <a16:creationId xmlns:a16="http://schemas.microsoft.com/office/drawing/2014/main" id="{A1C2E870-197A-0562-FF4D-FBD95AA5177E}"/>
              </a:ext>
            </a:extLst>
          </p:cNvPr>
          <p:cNvPicPr>
            <a:picLocks noChangeAspect="1"/>
          </p:cNvPicPr>
          <p:nvPr/>
        </p:nvPicPr>
        <p:blipFill>
          <a:blip r:embed="rId4"/>
          <a:stretch>
            <a:fillRect/>
          </a:stretch>
        </p:blipFill>
        <p:spPr>
          <a:xfrm>
            <a:off x="7250706" y="4253751"/>
            <a:ext cx="1906832" cy="2463571"/>
          </a:xfrm>
          <a:prstGeom prst="rect">
            <a:avLst/>
          </a:prstGeom>
        </p:spPr>
      </p:pic>
      <p:pic>
        <p:nvPicPr>
          <p:cNvPr id="18" name="Picture 17">
            <a:extLst>
              <a:ext uri="{FF2B5EF4-FFF2-40B4-BE49-F238E27FC236}">
                <a16:creationId xmlns:a16="http://schemas.microsoft.com/office/drawing/2014/main" id="{895BC25D-D1B2-A5DC-8D4C-02567E618E80}"/>
              </a:ext>
            </a:extLst>
          </p:cNvPr>
          <p:cNvPicPr>
            <a:picLocks noChangeAspect="1"/>
          </p:cNvPicPr>
          <p:nvPr/>
        </p:nvPicPr>
        <p:blipFill>
          <a:blip r:embed="rId5"/>
          <a:stretch>
            <a:fillRect/>
          </a:stretch>
        </p:blipFill>
        <p:spPr>
          <a:xfrm>
            <a:off x="9549910" y="4253750"/>
            <a:ext cx="1894702" cy="2463571"/>
          </a:xfrm>
          <a:prstGeom prst="rect">
            <a:avLst/>
          </a:prstGeom>
        </p:spPr>
      </p:pic>
    </p:spTree>
    <p:extLst>
      <p:ext uri="{BB962C8B-B14F-4D97-AF65-F5344CB8AC3E}">
        <p14:creationId xmlns:p14="http://schemas.microsoft.com/office/powerpoint/2010/main" val="2679163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08CFEDB-5E17-1775-49C0-4F969328F9DF}"/>
              </a:ext>
            </a:extLst>
          </p:cNvPr>
          <p:cNvPicPr>
            <a:picLocks noGrp="1" noRot="1" noChangeAspect="1" noMove="1" noResize="1" noEditPoints="1" noAdjustHandles="1" noChangeArrowheads="1" noChangeShapeType="1" noCrop="1"/>
          </p:cNvPicPr>
          <p:nvPr/>
        </p:nvPicPr>
        <p:blipFill>
          <a:blip r:embed="rId2"/>
          <a:stretch>
            <a:fillRect/>
          </a:stretch>
        </p:blipFill>
        <p:spPr>
          <a:xfrm>
            <a:off x="413324" y="3678824"/>
            <a:ext cx="6537242" cy="2970356"/>
          </a:xfrm>
          <a:prstGeom prst="rect">
            <a:avLst/>
          </a:prstGeom>
        </p:spPr>
      </p:pic>
      <p:pic>
        <p:nvPicPr>
          <p:cNvPr id="9" name="Picture 8">
            <a:extLst>
              <a:ext uri="{FF2B5EF4-FFF2-40B4-BE49-F238E27FC236}">
                <a16:creationId xmlns:a16="http://schemas.microsoft.com/office/drawing/2014/main" id="{FA2CEE32-87CB-3EDA-2DA2-5050343B22FA}"/>
              </a:ext>
            </a:extLst>
          </p:cNvPr>
          <p:cNvPicPr>
            <a:picLocks noGrp="1" noRot="1" noChangeAspect="1" noMove="1" noResize="1" noEditPoints="1" noAdjustHandles="1" noChangeArrowheads="1" noChangeShapeType="1" noCrop="1"/>
          </p:cNvPicPr>
          <p:nvPr/>
        </p:nvPicPr>
        <p:blipFill>
          <a:blip r:embed="rId3"/>
          <a:stretch>
            <a:fillRect/>
          </a:stretch>
        </p:blipFill>
        <p:spPr>
          <a:xfrm>
            <a:off x="7280207" y="4292029"/>
            <a:ext cx="4638716" cy="2357151"/>
          </a:xfrm>
          <a:prstGeom prst="rect">
            <a:avLst/>
          </a:prstGeom>
        </p:spPr>
      </p:pic>
      <p:pic>
        <p:nvPicPr>
          <p:cNvPr id="3" name="Picture 2" descr="A picture containing text, screenshot, map, diagram&#10;&#10;Description automatically generated">
            <a:extLst>
              <a:ext uri="{FF2B5EF4-FFF2-40B4-BE49-F238E27FC236}">
                <a16:creationId xmlns:a16="http://schemas.microsoft.com/office/drawing/2014/main" id="{3C883D08-846D-84D1-0668-F04447CB68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0836" y="140458"/>
            <a:ext cx="6636222" cy="3230590"/>
          </a:xfrm>
          <a:prstGeom prst="rect">
            <a:avLst/>
          </a:prstGeom>
        </p:spPr>
      </p:pic>
      <p:sp>
        <p:nvSpPr>
          <p:cNvPr id="10" name="Rectangle 9">
            <a:extLst>
              <a:ext uri="{FF2B5EF4-FFF2-40B4-BE49-F238E27FC236}">
                <a16:creationId xmlns:a16="http://schemas.microsoft.com/office/drawing/2014/main" id="{D1F8EA03-AE40-0801-21F8-379D1CFB445C}"/>
              </a:ext>
            </a:extLst>
          </p:cNvPr>
          <p:cNvSpPr/>
          <p:nvPr/>
        </p:nvSpPr>
        <p:spPr>
          <a:xfrm>
            <a:off x="7507130" y="588692"/>
            <a:ext cx="825625" cy="1298535"/>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0C36AA51-3A93-E6AA-970D-4FA4420F7093}"/>
              </a:ext>
            </a:extLst>
          </p:cNvPr>
          <p:cNvCxnSpPr>
            <a:cxnSpLocks/>
          </p:cNvCxnSpPr>
          <p:nvPr/>
        </p:nvCxnSpPr>
        <p:spPr>
          <a:xfrm>
            <a:off x="6009474" y="5886004"/>
            <a:ext cx="1270733" cy="0"/>
          </a:xfrm>
          <a:prstGeom prst="line">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F4985CB-62F3-77EA-B974-F86086949CBA}"/>
              </a:ext>
            </a:extLst>
          </p:cNvPr>
          <p:cNvSpPr txBox="1"/>
          <p:nvPr/>
        </p:nvSpPr>
        <p:spPr>
          <a:xfrm>
            <a:off x="235325" y="140458"/>
            <a:ext cx="2821640" cy="307777"/>
          </a:xfrm>
          <a:prstGeom prst="rect">
            <a:avLst/>
          </a:prstGeom>
          <a:noFill/>
        </p:spPr>
        <p:txBody>
          <a:bodyPr wrap="square" rtlCol="0">
            <a:spAutoFit/>
          </a:bodyPr>
          <a:lstStyle/>
          <a:p>
            <a:r>
              <a:rPr lang="en-US" sz="1400" dirty="0">
                <a:solidFill>
                  <a:srgbClr val="58B0C8"/>
                </a:solidFill>
              </a:rPr>
              <a:t>Create a variant set of two looks</a:t>
            </a:r>
          </a:p>
        </p:txBody>
      </p:sp>
      <p:pic>
        <p:nvPicPr>
          <p:cNvPr id="5" name="Picture 4">
            <a:extLst>
              <a:ext uri="{FF2B5EF4-FFF2-40B4-BE49-F238E27FC236}">
                <a16:creationId xmlns:a16="http://schemas.microsoft.com/office/drawing/2014/main" id="{11C208F4-A2DD-0DE5-F37F-3748268300F3}"/>
              </a:ext>
            </a:extLst>
          </p:cNvPr>
          <p:cNvPicPr>
            <a:picLocks noChangeAspect="1"/>
          </p:cNvPicPr>
          <p:nvPr/>
        </p:nvPicPr>
        <p:blipFill rotWithShape="1">
          <a:blip r:embed="rId5"/>
          <a:srcRect l="7078" r="6653"/>
          <a:stretch/>
        </p:blipFill>
        <p:spPr>
          <a:xfrm>
            <a:off x="201706" y="448235"/>
            <a:ext cx="3370729" cy="3069795"/>
          </a:xfrm>
          <a:prstGeom prst="rect">
            <a:avLst/>
          </a:prstGeom>
        </p:spPr>
      </p:pic>
      <p:cxnSp>
        <p:nvCxnSpPr>
          <p:cNvPr id="13" name="Connector: Elbow 12">
            <a:extLst>
              <a:ext uri="{FF2B5EF4-FFF2-40B4-BE49-F238E27FC236}">
                <a16:creationId xmlns:a16="http://schemas.microsoft.com/office/drawing/2014/main" id="{B0C06793-8BB4-1578-DE37-6C60B751DF34}"/>
              </a:ext>
            </a:extLst>
          </p:cNvPr>
          <p:cNvCxnSpPr>
            <a:stCxn id="10" idx="2"/>
            <a:endCxn id="4" idx="0"/>
          </p:cNvCxnSpPr>
          <p:nvPr/>
        </p:nvCxnSpPr>
        <p:spPr>
          <a:xfrm rot="5400000">
            <a:off x="4905146" y="664026"/>
            <a:ext cx="1791597" cy="4237998"/>
          </a:xfrm>
          <a:prstGeom prst="bentConnector3">
            <a:avLst>
              <a:gd name="adj1" fmla="val 88772"/>
            </a:avLst>
          </a:prstGeom>
          <a:ln w="9525">
            <a:solidFill>
              <a:srgbClr val="4890A3"/>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44562A5B-63BB-EF2B-B57A-AE9ED06FB2C8}"/>
              </a:ext>
            </a:extLst>
          </p:cNvPr>
          <p:cNvSpPr/>
          <p:nvPr/>
        </p:nvSpPr>
        <p:spPr>
          <a:xfrm>
            <a:off x="5183849" y="5067869"/>
            <a:ext cx="825625" cy="1061320"/>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TextBox 23">
            <a:extLst>
              <a:ext uri="{FF2B5EF4-FFF2-40B4-BE49-F238E27FC236}">
                <a16:creationId xmlns:a16="http://schemas.microsoft.com/office/drawing/2014/main" id="{215E6588-28C8-E0F7-9EF4-A76A49A37EAC}"/>
              </a:ext>
            </a:extLst>
          </p:cNvPr>
          <p:cNvSpPr txBox="1"/>
          <p:nvPr/>
        </p:nvSpPr>
        <p:spPr>
          <a:xfrm>
            <a:off x="4107170" y="4488417"/>
            <a:ext cx="900446" cy="338554"/>
          </a:xfrm>
          <a:prstGeom prst="rect">
            <a:avLst/>
          </a:prstGeom>
          <a:noFill/>
        </p:spPr>
        <p:txBody>
          <a:bodyPr wrap="square" rtlCol="0">
            <a:spAutoFit/>
          </a:bodyPr>
          <a:lstStyle/>
          <a:p>
            <a:r>
              <a:rPr lang="en-US" sz="800" dirty="0">
                <a:solidFill>
                  <a:srgbClr val="58B0C8"/>
                </a:solidFill>
              </a:rPr>
              <a:t>Build an array of the geometries</a:t>
            </a:r>
          </a:p>
        </p:txBody>
      </p:sp>
      <p:sp>
        <p:nvSpPr>
          <p:cNvPr id="25" name="TextBox 24">
            <a:extLst>
              <a:ext uri="{FF2B5EF4-FFF2-40B4-BE49-F238E27FC236}">
                <a16:creationId xmlns:a16="http://schemas.microsoft.com/office/drawing/2014/main" id="{B3908A4D-BF90-4A26-D708-851D680A1FD4}"/>
              </a:ext>
            </a:extLst>
          </p:cNvPr>
          <p:cNvSpPr txBox="1"/>
          <p:nvPr/>
        </p:nvSpPr>
        <p:spPr>
          <a:xfrm>
            <a:off x="4075773" y="6471400"/>
            <a:ext cx="900446" cy="338554"/>
          </a:xfrm>
          <a:prstGeom prst="rect">
            <a:avLst/>
          </a:prstGeom>
          <a:noFill/>
        </p:spPr>
        <p:txBody>
          <a:bodyPr wrap="square" rtlCol="0">
            <a:spAutoFit/>
          </a:bodyPr>
          <a:lstStyle/>
          <a:p>
            <a:r>
              <a:rPr lang="en-US" sz="800" dirty="0">
                <a:solidFill>
                  <a:srgbClr val="58B0C8"/>
                </a:solidFill>
              </a:rPr>
              <a:t>Build an array of the materials</a:t>
            </a:r>
          </a:p>
        </p:txBody>
      </p:sp>
      <p:sp>
        <p:nvSpPr>
          <p:cNvPr id="26" name="TextBox 25">
            <a:extLst>
              <a:ext uri="{FF2B5EF4-FFF2-40B4-BE49-F238E27FC236}">
                <a16:creationId xmlns:a16="http://schemas.microsoft.com/office/drawing/2014/main" id="{90B80F8C-3F60-E95D-0B41-0E426BE109E0}"/>
              </a:ext>
            </a:extLst>
          </p:cNvPr>
          <p:cNvSpPr txBox="1"/>
          <p:nvPr/>
        </p:nvSpPr>
        <p:spPr>
          <a:xfrm>
            <a:off x="5109027" y="4467705"/>
            <a:ext cx="1044531" cy="584775"/>
          </a:xfrm>
          <a:prstGeom prst="rect">
            <a:avLst/>
          </a:prstGeom>
          <a:noFill/>
        </p:spPr>
        <p:txBody>
          <a:bodyPr wrap="square" rtlCol="0">
            <a:spAutoFit/>
          </a:bodyPr>
          <a:lstStyle/>
          <a:p>
            <a:r>
              <a:rPr lang="en-US" sz="800" dirty="0">
                <a:solidFill>
                  <a:srgbClr val="58B0C8"/>
                </a:solidFill>
              </a:rPr>
              <a:t>Iteratively assign each material to the corresponding geometry</a:t>
            </a:r>
          </a:p>
        </p:txBody>
      </p:sp>
      <p:sp>
        <p:nvSpPr>
          <p:cNvPr id="27" name="Rectangle 26">
            <a:extLst>
              <a:ext uri="{FF2B5EF4-FFF2-40B4-BE49-F238E27FC236}">
                <a16:creationId xmlns:a16="http://schemas.microsoft.com/office/drawing/2014/main" id="{DB123505-AB5C-52FB-1D38-01A6194A7DC6}"/>
              </a:ext>
            </a:extLst>
          </p:cNvPr>
          <p:cNvSpPr/>
          <p:nvPr/>
        </p:nvSpPr>
        <p:spPr>
          <a:xfrm>
            <a:off x="1581191" y="3779257"/>
            <a:ext cx="1640794" cy="2349931"/>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a:extLst>
              <a:ext uri="{FF2B5EF4-FFF2-40B4-BE49-F238E27FC236}">
                <a16:creationId xmlns:a16="http://schemas.microsoft.com/office/drawing/2014/main" id="{4C90546D-3134-13D9-AC59-362247D63608}"/>
              </a:ext>
            </a:extLst>
          </p:cNvPr>
          <p:cNvSpPr txBox="1"/>
          <p:nvPr/>
        </p:nvSpPr>
        <p:spPr>
          <a:xfrm>
            <a:off x="1536644" y="6132846"/>
            <a:ext cx="1854091" cy="461665"/>
          </a:xfrm>
          <a:prstGeom prst="rect">
            <a:avLst/>
          </a:prstGeom>
          <a:noFill/>
        </p:spPr>
        <p:txBody>
          <a:bodyPr wrap="square" rtlCol="0">
            <a:spAutoFit/>
          </a:bodyPr>
          <a:lstStyle/>
          <a:p>
            <a:r>
              <a:rPr lang="en-US" sz="800" dirty="0">
                <a:solidFill>
                  <a:srgbClr val="58B0C8"/>
                </a:solidFill>
              </a:rPr>
              <a:t>If “Create Variant Set” is selected, a new variant set will be created with the provided variant set name</a:t>
            </a:r>
          </a:p>
        </p:txBody>
      </p:sp>
      <p:sp>
        <p:nvSpPr>
          <p:cNvPr id="29" name="Rectangle 28">
            <a:extLst>
              <a:ext uri="{FF2B5EF4-FFF2-40B4-BE49-F238E27FC236}">
                <a16:creationId xmlns:a16="http://schemas.microsoft.com/office/drawing/2014/main" id="{79E41082-7CD6-0428-5762-98B1F4FAE7C8}"/>
              </a:ext>
            </a:extLst>
          </p:cNvPr>
          <p:cNvSpPr/>
          <p:nvPr/>
        </p:nvSpPr>
        <p:spPr>
          <a:xfrm>
            <a:off x="3323396" y="4069425"/>
            <a:ext cx="752377" cy="946040"/>
          </a:xfrm>
          <a:prstGeom prst="rect">
            <a:avLst/>
          </a:prstGeom>
          <a:ln w="9525">
            <a:solidFill>
              <a:srgbClr val="4890A3"/>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TextBox 29">
            <a:extLst>
              <a:ext uri="{FF2B5EF4-FFF2-40B4-BE49-F238E27FC236}">
                <a16:creationId xmlns:a16="http://schemas.microsoft.com/office/drawing/2014/main" id="{993A9BF4-5DD6-CEA6-AD9D-89D9EB0E316F}"/>
              </a:ext>
            </a:extLst>
          </p:cNvPr>
          <p:cNvSpPr txBox="1"/>
          <p:nvPr/>
        </p:nvSpPr>
        <p:spPr>
          <a:xfrm>
            <a:off x="3266532" y="3727964"/>
            <a:ext cx="1709687" cy="338554"/>
          </a:xfrm>
          <a:prstGeom prst="rect">
            <a:avLst/>
          </a:prstGeom>
          <a:noFill/>
        </p:spPr>
        <p:txBody>
          <a:bodyPr wrap="square" rtlCol="0">
            <a:spAutoFit/>
          </a:bodyPr>
          <a:lstStyle/>
          <a:p>
            <a:r>
              <a:rPr lang="en-US" sz="800" dirty="0">
                <a:solidFill>
                  <a:srgbClr val="58B0C8"/>
                </a:solidFill>
              </a:rPr>
              <a:t>Add a variant to the variant set with the given path and variant name</a:t>
            </a:r>
          </a:p>
        </p:txBody>
      </p:sp>
    </p:spTree>
    <p:extLst>
      <p:ext uri="{BB962C8B-B14F-4D97-AF65-F5344CB8AC3E}">
        <p14:creationId xmlns:p14="http://schemas.microsoft.com/office/powerpoint/2010/main" val="312301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p:bldP spid="25" grpId="0"/>
      <p:bldP spid="26" grpId="0"/>
      <p:bldP spid="28"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5C12A6A1-794F-0E30-1136-B828D5CB758A}"/>
              </a:ext>
            </a:extLst>
          </p:cNvPr>
          <p:cNvSpPr txBox="1">
            <a:spLocks/>
          </p:cNvSpPr>
          <p:nvPr/>
        </p:nvSpPr>
        <p:spPr>
          <a:xfrm>
            <a:off x="212546" y="256593"/>
            <a:ext cx="4426873" cy="4927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USD: Universal Scene Description</a:t>
            </a:r>
          </a:p>
        </p:txBody>
      </p:sp>
      <p:cxnSp>
        <p:nvCxnSpPr>
          <p:cNvPr id="5" name="Connector: Elbow 4">
            <a:extLst>
              <a:ext uri="{FF2B5EF4-FFF2-40B4-BE49-F238E27FC236}">
                <a16:creationId xmlns:a16="http://schemas.microsoft.com/office/drawing/2014/main" id="{43BF122D-80ED-223B-FAAA-3EDF2A452A40}"/>
              </a:ext>
            </a:extLst>
          </p:cNvPr>
          <p:cNvCxnSpPr>
            <a:stCxn id="6" idx="1"/>
            <a:endCxn id="8" idx="1"/>
          </p:cNvCxnSpPr>
          <p:nvPr/>
        </p:nvCxnSpPr>
        <p:spPr>
          <a:xfrm rot="10800000" flipV="1">
            <a:off x="4531635" y="1868920"/>
            <a:ext cx="8810" cy="3566425"/>
          </a:xfrm>
          <a:prstGeom prst="bentConnector3">
            <a:avLst>
              <a:gd name="adj1" fmla="val 9436362"/>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6" name="Rectangle: Rounded Corners 5">
            <a:extLst>
              <a:ext uri="{FF2B5EF4-FFF2-40B4-BE49-F238E27FC236}">
                <a16:creationId xmlns:a16="http://schemas.microsoft.com/office/drawing/2014/main" id="{AEE229A4-476E-0B03-0B6D-273D537CC78B}"/>
              </a:ext>
            </a:extLst>
          </p:cNvPr>
          <p:cNvSpPr/>
          <p:nvPr/>
        </p:nvSpPr>
        <p:spPr>
          <a:xfrm>
            <a:off x="4531635" y="1751377"/>
            <a:ext cx="567569" cy="235085"/>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Layer 0</a:t>
            </a:r>
          </a:p>
        </p:txBody>
      </p:sp>
      <p:sp>
        <p:nvSpPr>
          <p:cNvPr id="7" name="Rectangle: Rounded Corners 6">
            <a:extLst>
              <a:ext uri="{FF2B5EF4-FFF2-40B4-BE49-F238E27FC236}">
                <a16:creationId xmlns:a16="http://schemas.microsoft.com/office/drawing/2014/main" id="{3271E9C3-F032-D7EF-CE95-5B3FAC5E3572}"/>
              </a:ext>
            </a:extLst>
          </p:cNvPr>
          <p:cNvSpPr/>
          <p:nvPr/>
        </p:nvSpPr>
        <p:spPr>
          <a:xfrm>
            <a:off x="4531635" y="3359662"/>
            <a:ext cx="567569" cy="235085"/>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Layer 1</a:t>
            </a:r>
          </a:p>
        </p:txBody>
      </p:sp>
      <p:sp>
        <p:nvSpPr>
          <p:cNvPr id="8" name="Rectangle: Rounded Corners 7">
            <a:extLst>
              <a:ext uri="{FF2B5EF4-FFF2-40B4-BE49-F238E27FC236}">
                <a16:creationId xmlns:a16="http://schemas.microsoft.com/office/drawing/2014/main" id="{DF682209-1856-7244-18C3-0BB3C9C7DFF2}"/>
              </a:ext>
            </a:extLst>
          </p:cNvPr>
          <p:cNvSpPr/>
          <p:nvPr/>
        </p:nvSpPr>
        <p:spPr>
          <a:xfrm>
            <a:off x="4531635" y="5317803"/>
            <a:ext cx="567569" cy="235085"/>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Layer 2</a:t>
            </a:r>
          </a:p>
        </p:txBody>
      </p:sp>
      <p:cxnSp>
        <p:nvCxnSpPr>
          <p:cNvPr id="9" name="Straight Connector 8">
            <a:extLst>
              <a:ext uri="{FF2B5EF4-FFF2-40B4-BE49-F238E27FC236}">
                <a16:creationId xmlns:a16="http://schemas.microsoft.com/office/drawing/2014/main" id="{F1CCFDB7-A819-45F0-0283-3EAD1BE2B675}"/>
              </a:ext>
            </a:extLst>
          </p:cNvPr>
          <p:cNvCxnSpPr>
            <a:cxnSpLocks/>
            <a:stCxn id="7" idx="1"/>
          </p:cNvCxnSpPr>
          <p:nvPr/>
        </p:nvCxnSpPr>
        <p:spPr>
          <a:xfrm flipH="1">
            <a:off x="3714137" y="3477205"/>
            <a:ext cx="817498" cy="0"/>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C7E6EEF3-A987-5688-F915-AD745DC02D90}"/>
              </a:ext>
            </a:extLst>
          </p:cNvPr>
          <p:cNvSpPr/>
          <p:nvPr/>
        </p:nvSpPr>
        <p:spPr>
          <a:xfrm>
            <a:off x="4186983" y="2039714"/>
            <a:ext cx="1310762" cy="1024759"/>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6F1AD8A-A7A2-32EF-8A13-2CEAB6FDD23C}"/>
              </a:ext>
            </a:extLst>
          </p:cNvPr>
          <p:cNvSpPr/>
          <p:nvPr/>
        </p:nvSpPr>
        <p:spPr>
          <a:xfrm>
            <a:off x="4186983" y="5606138"/>
            <a:ext cx="1314741" cy="732170"/>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79D53F1-8A2D-F384-D163-967E92B070AB}"/>
              </a:ext>
            </a:extLst>
          </p:cNvPr>
          <p:cNvSpPr/>
          <p:nvPr/>
        </p:nvSpPr>
        <p:spPr>
          <a:xfrm>
            <a:off x="4186983" y="3662318"/>
            <a:ext cx="1314741" cy="1412932"/>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304872A1-8115-B1E5-ED44-72ABAD49B336}"/>
              </a:ext>
            </a:extLst>
          </p:cNvPr>
          <p:cNvSpPr txBox="1"/>
          <p:nvPr/>
        </p:nvSpPr>
        <p:spPr>
          <a:xfrm>
            <a:off x="3721095" y="2419675"/>
            <a:ext cx="599918" cy="276999"/>
          </a:xfrm>
          <a:prstGeom prst="rect">
            <a:avLst/>
          </a:prstGeom>
          <a:noFill/>
        </p:spPr>
        <p:txBody>
          <a:bodyPr wrap="square" rtlCol="0">
            <a:spAutoFit/>
          </a:bodyPr>
          <a:lstStyle/>
          <a:p>
            <a:r>
              <a:rPr lang="en-US" sz="1200" dirty="0">
                <a:solidFill>
                  <a:srgbClr val="86748A"/>
                </a:solidFill>
              </a:rPr>
              <a:t>Prim</a:t>
            </a:r>
          </a:p>
        </p:txBody>
      </p:sp>
      <p:sp>
        <p:nvSpPr>
          <p:cNvPr id="19" name="TextBox 18">
            <a:extLst>
              <a:ext uri="{FF2B5EF4-FFF2-40B4-BE49-F238E27FC236}">
                <a16:creationId xmlns:a16="http://schemas.microsoft.com/office/drawing/2014/main" id="{9489B956-CF6F-6B3B-2212-69E5F331690E}"/>
              </a:ext>
            </a:extLst>
          </p:cNvPr>
          <p:cNvSpPr txBox="1"/>
          <p:nvPr/>
        </p:nvSpPr>
        <p:spPr>
          <a:xfrm>
            <a:off x="3721095" y="4242641"/>
            <a:ext cx="599918" cy="276999"/>
          </a:xfrm>
          <a:prstGeom prst="rect">
            <a:avLst/>
          </a:prstGeom>
          <a:noFill/>
        </p:spPr>
        <p:txBody>
          <a:bodyPr wrap="square" rtlCol="0">
            <a:spAutoFit/>
          </a:bodyPr>
          <a:lstStyle/>
          <a:p>
            <a:r>
              <a:rPr lang="en-US" sz="1200" dirty="0">
                <a:solidFill>
                  <a:srgbClr val="86748A"/>
                </a:solidFill>
              </a:rPr>
              <a:t>Prim</a:t>
            </a:r>
          </a:p>
        </p:txBody>
      </p:sp>
      <p:sp>
        <p:nvSpPr>
          <p:cNvPr id="20" name="TextBox 19">
            <a:extLst>
              <a:ext uri="{FF2B5EF4-FFF2-40B4-BE49-F238E27FC236}">
                <a16:creationId xmlns:a16="http://schemas.microsoft.com/office/drawing/2014/main" id="{F0C52782-3D04-6932-CFE4-2E9BC87E630C}"/>
              </a:ext>
            </a:extLst>
          </p:cNvPr>
          <p:cNvSpPr txBox="1"/>
          <p:nvPr/>
        </p:nvSpPr>
        <p:spPr>
          <a:xfrm>
            <a:off x="3721095" y="5838681"/>
            <a:ext cx="599918" cy="276999"/>
          </a:xfrm>
          <a:prstGeom prst="rect">
            <a:avLst/>
          </a:prstGeom>
          <a:noFill/>
        </p:spPr>
        <p:txBody>
          <a:bodyPr wrap="square" rtlCol="0">
            <a:spAutoFit/>
          </a:bodyPr>
          <a:lstStyle/>
          <a:p>
            <a:r>
              <a:rPr lang="en-US" sz="1200" dirty="0">
                <a:solidFill>
                  <a:srgbClr val="86748A"/>
                </a:solidFill>
              </a:rPr>
              <a:t>Prim</a:t>
            </a:r>
          </a:p>
        </p:txBody>
      </p:sp>
      <p:sp>
        <p:nvSpPr>
          <p:cNvPr id="27" name="Rectangle: Rounded Corners 26">
            <a:extLst>
              <a:ext uri="{FF2B5EF4-FFF2-40B4-BE49-F238E27FC236}">
                <a16:creationId xmlns:a16="http://schemas.microsoft.com/office/drawing/2014/main" id="{4ED568B8-03D7-08C2-299B-63229FE5B059}"/>
              </a:ext>
            </a:extLst>
          </p:cNvPr>
          <p:cNvSpPr/>
          <p:nvPr/>
        </p:nvSpPr>
        <p:spPr>
          <a:xfrm>
            <a:off x="1208793" y="1986463"/>
            <a:ext cx="1016495" cy="347242"/>
          </a:xfrm>
          <a:prstGeom prst="roundRect">
            <a:avLst/>
          </a:prstGeom>
          <a:solidFill>
            <a:srgbClr val="448D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Stage</a:t>
            </a:r>
          </a:p>
        </p:txBody>
      </p:sp>
      <p:cxnSp>
        <p:nvCxnSpPr>
          <p:cNvPr id="28" name="Straight Connector 27">
            <a:extLst>
              <a:ext uri="{FF2B5EF4-FFF2-40B4-BE49-F238E27FC236}">
                <a16:creationId xmlns:a16="http://schemas.microsoft.com/office/drawing/2014/main" id="{51732E85-A308-2111-263C-8CB52D0680F1}"/>
              </a:ext>
            </a:extLst>
          </p:cNvPr>
          <p:cNvCxnSpPr>
            <a:cxnSpLocks/>
            <a:stCxn id="27" idx="3"/>
          </p:cNvCxnSpPr>
          <p:nvPr/>
        </p:nvCxnSpPr>
        <p:spPr>
          <a:xfrm>
            <a:off x="2225288" y="2160084"/>
            <a:ext cx="1488849" cy="0"/>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pic>
        <p:nvPicPr>
          <p:cNvPr id="29" name="Picture 28" descr="A picture containing plant&#10;&#10;Description automatically generated">
            <a:extLst>
              <a:ext uri="{FF2B5EF4-FFF2-40B4-BE49-F238E27FC236}">
                <a16:creationId xmlns:a16="http://schemas.microsoft.com/office/drawing/2014/main" id="{F6A9981C-3828-54E0-7E68-7E70FD012F44}"/>
              </a:ext>
            </a:extLst>
          </p:cNvPr>
          <p:cNvPicPr>
            <a:picLocks noChangeAspect="1"/>
          </p:cNvPicPr>
          <p:nvPr/>
        </p:nvPicPr>
        <p:blipFill rotWithShape="1">
          <a:blip r:embed="rId2">
            <a:extLst>
              <a:ext uri="{28A0092B-C50C-407E-A947-70E740481C1C}">
                <a14:useLocalDpi xmlns:a14="http://schemas.microsoft.com/office/drawing/2010/main" val="0"/>
              </a:ext>
            </a:extLst>
          </a:blip>
          <a:srcRect l="8706" t="12328" r="7409" b="10211"/>
          <a:stretch/>
        </p:blipFill>
        <p:spPr>
          <a:xfrm>
            <a:off x="4365529" y="5632488"/>
            <a:ext cx="899780" cy="667899"/>
          </a:xfrm>
          <a:prstGeom prst="rect">
            <a:avLst/>
          </a:prstGeom>
        </p:spPr>
      </p:pic>
      <p:pic>
        <p:nvPicPr>
          <p:cNvPr id="30" name="Picture 29" descr="Icon&#10;&#10;Description automatically generated with low confidence">
            <a:extLst>
              <a:ext uri="{FF2B5EF4-FFF2-40B4-BE49-F238E27FC236}">
                <a16:creationId xmlns:a16="http://schemas.microsoft.com/office/drawing/2014/main" id="{C98F5524-EA91-8835-6726-FEF493EEAB15}"/>
              </a:ext>
            </a:extLst>
          </p:cNvPr>
          <p:cNvPicPr>
            <a:picLocks noChangeAspect="1"/>
          </p:cNvPicPr>
          <p:nvPr/>
        </p:nvPicPr>
        <p:blipFill rotWithShape="1">
          <a:blip r:embed="rId3">
            <a:extLst>
              <a:ext uri="{28A0092B-C50C-407E-A947-70E740481C1C}">
                <a14:useLocalDpi xmlns:a14="http://schemas.microsoft.com/office/drawing/2010/main" val="0"/>
              </a:ext>
            </a:extLst>
          </a:blip>
          <a:srcRect l="9140" r="3361" b="5749"/>
          <a:stretch/>
        </p:blipFill>
        <p:spPr>
          <a:xfrm>
            <a:off x="477668" y="2590697"/>
            <a:ext cx="2734998" cy="3092216"/>
          </a:xfrm>
          <a:prstGeom prst="rect">
            <a:avLst/>
          </a:prstGeom>
        </p:spPr>
      </p:pic>
      <p:pic>
        <p:nvPicPr>
          <p:cNvPr id="31" name="Picture 30">
            <a:extLst>
              <a:ext uri="{FF2B5EF4-FFF2-40B4-BE49-F238E27FC236}">
                <a16:creationId xmlns:a16="http://schemas.microsoft.com/office/drawing/2014/main" id="{267AF004-43C1-507B-DA63-731BF680F8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2238" y="2065747"/>
            <a:ext cx="751940" cy="978668"/>
          </a:xfrm>
          <a:prstGeom prst="rect">
            <a:avLst/>
          </a:prstGeom>
        </p:spPr>
      </p:pic>
      <p:pic>
        <p:nvPicPr>
          <p:cNvPr id="32" name="Picture 31" descr="A picture containing icon&#10;&#10;Description automatically generated">
            <a:extLst>
              <a:ext uri="{FF2B5EF4-FFF2-40B4-BE49-F238E27FC236}">
                <a16:creationId xmlns:a16="http://schemas.microsoft.com/office/drawing/2014/main" id="{7B243FD3-3EC2-A962-7619-A80AAC0E0E97}"/>
              </a:ext>
            </a:extLst>
          </p:cNvPr>
          <p:cNvPicPr>
            <a:picLocks noChangeAspect="1"/>
          </p:cNvPicPr>
          <p:nvPr/>
        </p:nvPicPr>
        <p:blipFill rotWithShape="1">
          <a:blip r:embed="rId5">
            <a:extLst>
              <a:ext uri="{28A0092B-C50C-407E-A947-70E740481C1C}">
                <a14:useLocalDpi xmlns:a14="http://schemas.microsoft.com/office/drawing/2010/main" val="0"/>
              </a:ext>
            </a:extLst>
          </a:blip>
          <a:srcRect b="8791"/>
          <a:stretch/>
        </p:blipFill>
        <p:spPr>
          <a:xfrm>
            <a:off x="4276776" y="3690480"/>
            <a:ext cx="1187136" cy="1295943"/>
          </a:xfrm>
          <a:prstGeom prst="rect">
            <a:avLst/>
          </a:prstGeom>
        </p:spPr>
      </p:pic>
      <p:sp>
        <p:nvSpPr>
          <p:cNvPr id="13" name="Subtitle 2">
            <a:extLst>
              <a:ext uri="{FF2B5EF4-FFF2-40B4-BE49-F238E27FC236}">
                <a16:creationId xmlns:a16="http://schemas.microsoft.com/office/drawing/2014/main" id="{937A499B-28EA-E4EA-40C1-D243ED511787}"/>
              </a:ext>
            </a:extLst>
          </p:cNvPr>
          <p:cNvSpPr txBox="1">
            <a:spLocks/>
          </p:cNvSpPr>
          <p:nvPr/>
        </p:nvSpPr>
        <p:spPr>
          <a:xfrm>
            <a:off x="240934" y="789893"/>
            <a:ext cx="4211304" cy="2789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solidFill>
                  <a:schemeClr val="accent1">
                    <a:lumMod val="75000"/>
                  </a:schemeClr>
                </a:solidFill>
              </a:rPr>
              <a:t>The basic container for a USD object is called a </a:t>
            </a:r>
            <a:r>
              <a:rPr lang="en-US" sz="1400" b="1" dirty="0">
                <a:solidFill>
                  <a:srgbClr val="B05C9E"/>
                </a:solidFill>
              </a:rPr>
              <a:t>Prim</a:t>
            </a:r>
            <a:r>
              <a:rPr lang="en-US" sz="1400" b="1" dirty="0">
                <a:solidFill>
                  <a:schemeClr val="accent1">
                    <a:lumMod val="75000"/>
                  </a:schemeClr>
                </a:solidFill>
              </a:rPr>
              <a:t>.</a:t>
            </a:r>
          </a:p>
          <a:p>
            <a:pPr marL="0" indent="0">
              <a:buNone/>
            </a:pPr>
            <a:endParaRPr lang="en-US" sz="1400" b="1" dirty="0">
              <a:solidFill>
                <a:schemeClr val="accent1">
                  <a:lumMod val="75000"/>
                </a:schemeClr>
              </a:solidFill>
            </a:endParaRPr>
          </a:p>
          <a:p>
            <a:pPr marL="0" indent="0" algn="ctr">
              <a:buNone/>
            </a:pPr>
            <a:endParaRPr lang="en-US" sz="1400" b="1" dirty="0">
              <a:solidFill>
                <a:srgbClr val="B05C9E"/>
              </a:solidFill>
            </a:endParaRPr>
          </a:p>
        </p:txBody>
      </p:sp>
      <p:sp>
        <p:nvSpPr>
          <p:cNvPr id="14" name="TextBox 13">
            <a:extLst>
              <a:ext uri="{FF2B5EF4-FFF2-40B4-BE49-F238E27FC236}">
                <a16:creationId xmlns:a16="http://schemas.microsoft.com/office/drawing/2014/main" id="{BE1DDBC0-736C-7EC3-C1DB-FAFEB4699A7C}"/>
              </a:ext>
            </a:extLst>
          </p:cNvPr>
          <p:cNvSpPr txBox="1"/>
          <p:nvPr/>
        </p:nvSpPr>
        <p:spPr>
          <a:xfrm>
            <a:off x="5664972" y="1083428"/>
            <a:ext cx="2465237" cy="707886"/>
          </a:xfrm>
          <a:prstGeom prst="rect">
            <a:avLst/>
          </a:prstGeom>
          <a:noFill/>
        </p:spPr>
        <p:txBody>
          <a:bodyPr wrap="square" rtlCol="0">
            <a:spAutoFit/>
          </a:bodyPr>
          <a:lstStyle/>
          <a:p>
            <a:r>
              <a:rPr lang="en-US" sz="1100" dirty="0">
                <a:solidFill>
                  <a:schemeClr val="accent1">
                    <a:lumMod val="75000"/>
                  </a:schemeClr>
                </a:solidFill>
              </a:rPr>
              <a:t>A prim can contain other prims, which creates a namespace hierarchy.</a:t>
            </a:r>
          </a:p>
          <a:p>
            <a:endParaRPr lang="en-US" dirty="0"/>
          </a:p>
        </p:txBody>
      </p:sp>
      <p:sp>
        <p:nvSpPr>
          <p:cNvPr id="15" name="TextBox 14">
            <a:extLst>
              <a:ext uri="{FF2B5EF4-FFF2-40B4-BE49-F238E27FC236}">
                <a16:creationId xmlns:a16="http://schemas.microsoft.com/office/drawing/2014/main" id="{1CADF4FC-355A-9A60-F323-119852341FE7}"/>
              </a:ext>
            </a:extLst>
          </p:cNvPr>
          <p:cNvSpPr txBox="1"/>
          <p:nvPr/>
        </p:nvSpPr>
        <p:spPr>
          <a:xfrm>
            <a:off x="5617794" y="4133322"/>
            <a:ext cx="2156086" cy="707886"/>
          </a:xfrm>
          <a:prstGeom prst="rect">
            <a:avLst/>
          </a:prstGeom>
          <a:noFill/>
        </p:spPr>
        <p:txBody>
          <a:bodyPr wrap="square" rtlCol="0">
            <a:spAutoFit/>
          </a:bodyPr>
          <a:lstStyle/>
          <a:p>
            <a:r>
              <a:rPr lang="en-US" sz="1100" dirty="0">
                <a:solidFill>
                  <a:schemeClr val="accent1">
                    <a:lumMod val="75000"/>
                  </a:schemeClr>
                </a:solidFill>
              </a:rPr>
              <a:t>It can also contain attributes such as colors and transformation.</a:t>
            </a:r>
          </a:p>
          <a:p>
            <a:endParaRPr lang="en-US" dirty="0"/>
          </a:p>
        </p:txBody>
      </p:sp>
      <p:grpSp>
        <p:nvGrpSpPr>
          <p:cNvPr id="37" name="Group 36">
            <a:extLst>
              <a:ext uri="{FF2B5EF4-FFF2-40B4-BE49-F238E27FC236}">
                <a16:creationId xmlns:a16="http://schemas.microsoft.com/office/drawing/2014/main" id="{AFEE7E01-62D7-6988-AA38-30B0109D7FA7}"/>
              </a:ext>
            </a:extLst>
          </p:cNvPr>
          <p:cNvGrpSpPr/>
          <p:nvPr/>
        </p:nvGrpSpPr>
        <p:grpSpPr>
          <a:xfrm>
            <a:off x="5481190" y="1714936"/>
            <a:ext cx="1749301" cy="1606654"/>
            <a:chOff x="7201054" y="1262250"/>
            <a:chExt cx="2054491" cy="1886957"/>
          </a:xfrm>
        </p:grpSpPr>
        <p:pic>
          <p:nvPicPr>
            <p:cNvPr id="16" name="Picture 15">
              <a:extLst>
                <a:ext uri="{FF2B5EF4-FFF2-40B4-BE49-F238E27FC236}">
                  <a16:creationId xmlns:a16="http://schemas.microsoft.com/office/drawing/2014/main" id="{ED5A504B-E15B-CFA8-F602-1639A1AE5696}"/>
                </a:ext>
              </a:extLst>
            </p:cNvPr>
            <p:cNvPicPr>
              <a:picLocks noChangeAspect="1"/>
            </p:cNvPicPr>
            <p:nvPr/>
          </p:nvPicPr>
          <p:blipFill>
            <a:blip r:embed="rId6"/>
            <a:stretch>
              <a:fillRect/>
            </a:stretch>
          </p:blipFill>
          <p:spPr>
            <a:xfrm>
              <a:off x="8081839" y="2556304"/>
              <a:ext cx="1173706" cy="592903"/>
            </a:xfrm>
            <a:prstGeom prst="rect">
              <a:avLst/>
            </a:prstGeom>
          </p:spPr>
        </p:pic>
        <p:pic>
          <p:nvPicPr>
            <p:cNvPr id="17" name="Picture 16">
              <a:extLst>
                <a:ext uri="{FF2B5EF4-FFF2-40B4-BE49-F238E27FC236}">
                  <a16:creationId xmlns:a16="http://schemas.microsoft.com/office/drawing/2014/main" id="{3E81131C-A413-2E75-6A4D-DBDAA1C6260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8287529" y="1313772"/>
              <a:ext cx="680169" cy="880706"/>
            </a:xfrm>
            <a:prstGeom prst="rect">
              <a:avLst/>
            </a:prstGeom>
          </p:spPr>
        </p:pic>
        <p:sp>
          <p:nvSpPr>
            <p:cNvPr id="21" name="Rectangle 20">
              <a:extLst>
                <a:ext uri="{FF2B5EF4-FFF2-40B4-BE49-F238E27FC236}">
                  <a16:creationId xmlns:a16="http://schemas.microsoft.com/office/drawing/2014/main" id="{C3BC461B-B97F-9383-9458-2A33E19A83BB}"/>
                </a:ext>
              </a:extLst>
            </p:cNvPr>
            <p:cNvSpPr/>
            <p:nvPr/>
          </p:nvSpPr>
          <p:spPr>
            <a:xfrm>
              <a:off x="8118208" y="1262250"/>
              <a:ext cx="1018995" cy="983751"/>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5B26A9D-7097-81C0-F090-92BA6B78F894}"/>
                </a:ext>
              </a:extLst>
            </p:cNvPr>
            <p:cNvSpPr/>
            <p:nvPr/>
          </p:nvSpPr>
          <p:spPr>
            <a:xfrm>
              <a:off x="8101717" y="2667613"/>
              <a:ext cx="1035486" cy="416187"/>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Connector: Elbow 22">
              <a:extLst>
                <a:ext uri="{FF2B5EF4-FFF2-40B4-BE49-F238E27FC236}">
                  <a16:creationId xmlns:a16="http://schemas.microsoft.com/office/drawing/2014/main" id="{1B169BC7-ADA7-2E7F-C04F-31707D0645D3}"/>
                </a:ext>
              </a:extLst>
            </p:cNvPr>
            <p:cNvCxnSpPr>
              <a:stCxn id="21" idx="1"/>
              <a:endCxn id="22" idx="1"/>
            </p:cNvCxnSpPr>
            <p:nvPr/>
          </p:nvCxnSpPr>
          <p:spPr>
            <a:xfrm rot="10800000" flipV="1">
              <a:off x="8101718" y="1754125"/>
              <a:ext cx="16491" cy="1121581"/>
            </a:xfrm>
            <a:prstGeom prst="bentConnector3">
              <a:avLst>
                <a:gd name="adj1" fmla="val 2129089"/>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5BBAE58-5042-C80E-E804-BD5B9AD98778}"/>
                </a:ext>
              </a:extLst>
            </p:cNvPr>
            <p:cNvCxnSpPr/>
            <p:nvPr/>
          </p:nvCxnSpPr>
          <p:spPr>
            <a:xfrm flipH="1">
              <a:off x="7201054" y="2232488"/>
              <a:ext cx="548835"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grpSp>
      <p:sp>
        <p:nvSpPr>
          <p:cNvPr id="25" name="TextBox 24">
            <a:extLst>
              <a:ext uri="{FF2B5EF4-FFF2-40B4-BE49-F238E27FC236}">
                <a16:creationId xmlns:a16="http://schemas.microsoft.com/office/drawing/2014/main" id="{99717BD7-6E4C-3098-3FA9-62099BDF363F}"/>
              </a:ext>
            </a:extLst>
          </p:cNvPr>
          <p:cNvSpPr txBox="1"/>
          <p:nvPr/>
        </p:nvSpPr>
        <p:spPr>
          <a:xfrm>
            <a:off x="7143770" y="1991538"/>
            <a:ext cx="505385" cy="261610"/>
          </a:xfrm>
          <a:prstGeom prst="rect">
            <a:avLst/>
          </a:prstGeom>
          <a:noFill/>
        </p:spPr>
        <p:txBody>
          <a:bodyPr wrap="square" rtlCol="0">
            <a:spAutoFit/>
          </a:bodyPr>
          <a:lstStyle/>
          <a:p>
            <a:r>
              <a:rPr lang="en-US" sz="1100" dirty="0">
                <a:solidFill>
                  <a:srgbClr val="86748A"/>
                </a:solidFill>
              </a:rPr>
              <a:t>Prim</a:t>
            </a:r>
          </a:p>
        </p:txBody>
      </p:sp>
      <p:sp>
        <p:nvSpPr>
          <p:cNvPr id="33" name="TextBox 32">
            <a:extLst>
              <a:ext uri="{FF2B5EF4-FFF2-40B4-BE49-F238E27FC236}">
                <a16:creationId xmlns:a16="http://schemas.microsoft.com/office/drawing/2014/main" id="{82C3DA0E-A2A9-87C0-6A85-2B85E10B3C5F}"/>
              </a:ext>
            </a:extLst>
          </p:cNvPr>
          <p:cNvSpPr txBox="1"/>
          <p:nvPr/>
        </p:nvSpPr>
        <p:spPr>
          <a:xfrm>
            <a:off x="4472317" y="3068687"/>
            <a:ext cx="1192655" cy="246221"/>
          </a:xfrm>
          <a:prstGeom prst="rect">
            <a:avLst/>
          </a:prstGeom>
          <a:noFill/>
        </p:spPr>
        <p:txBody>
          <a:bodyPr wrap="square" rtlCol="0">
            <a:spAutoFit/>
          </a:bodyPr>
          <a:lstStyle/>
          <a:p>
            <a:r>
              <a:rPr lang="en-US" sz="1000" dirty="0">
                <a:solidFill>
                  <a:srgbClr val="615464"/>
                </a:solidFill>
              </a:rPr>
              <a:t>/monster</a:t>
            </a:r>
          </a:p>
        </p:txBody>
      </p:sp>
      <p:sp>
        <p:nvSpPr>
          <p:cNvPr id="34" name="TextBox 33">
            <a:extLst>
              <a:ext uri="{FF2B5EF4-FFF2-40B4-BE49-F238E27FC236}">
                <a16:creationId xmlns:a16="http://schemas.microsoft.com/office/drawing/2014/main" id="{3BBAB299-60EE-89B3-AA86-52202E45A4D5}"/>
              </a:ext>
            </a:extLst>
          </p:cNvPr>
          <p:cNvSpPr txBox="1"/>
          <p:nvPr/>
        </p:nvSpPr>
        <p:spPr>
          <a:xfrm>
            <a:off x="6191547" y="2561546"/>
            <a:ext cx="1154494" cy="246221"/>
          </a:xfrm>
          <a:prstGeom prst="rect">
            <a:avLst/>
          </a:prstGeom>
          <a:noFill/>
        </p:spPr>
        <p:txBody>
          <a:bodyPr wrap="square" rtlCol="0">
            <a:spAutoFit/>
          </a:bodyPr>
          <a:lstStyle/>
          <a:p>
            <a:r>
              <a:rPr lang="en-US" sz="1000" dirty="0">
                <a:solidFill>
                  <a:srgbClr val="615464"/>
                </a:solidFill>
              </a:rPr>
              <a:t>/monster/body</a:t>
            </a:r>
          </a:p>
        </p:txBody>
      </p:sp>
      <p:sp>
        <p:nvSpPr>
          <p:cNvPr id="35" name="TextBox 34">
            <a:extLst>
              <a:ext uri="{FF2B5EF4-FFF2-40B4-BE49-F238E27FC236}">
                <a16:creationId xmlns:a16="http://schemas.microsoft.com/office/drawing/2014/main" id="{E65150C5-9503-9844-393F-7C70E15D455F}"/>
              </a:ext>
            </a:extLst>
          </p:cNvPr>
          <p:cNvSpPr txBox="1"/>
          <p:nvPr/>
        </p:nvSpPr>
        <p:spPr>
          <a:xfrm>
            <a:off x="6248062" y="3279103"/>
            <a:ext cx="999356" cy="246221"/>
          </a:xfrm>
          <a:prstGeom prst="rect">
            <a:avLst/>
          </a:prstGeom>
          <a:noFill/>
        </p:spPr>
        <p:txBody>
          <a:bodyPr wrap="square" rtlCol="0">
            <a:spAutoFit/>
          </a:bodyPr>
          <a:lstStyle/>
          <a:p>
            <a:r>
              <a:rPr lang="en-US" sz="1000" dirty="0">
                <a:solidFill>
                  <a:srgbClr val="615464"/>
                </a:solidFill>
              </a:rPr>
              <a:t>/monster/eyes</a:t>
            </a:r>
          </a:p>
        </p:txBody>
      </p:sp>
      <p:sp>
        <p:nvSpPr>
          <p:cNvPr id="38" name="TextBox 37">
            <a:extLst>
              <a:ext uri="{FF2B5EF4-FFF2-40B4-BE49-F238E27FC236}">
                <a16:creationId xmlns:a16="http://schemas.microsoft.com/office/drawing/2014/main" id="{C4BE30A9-2AC4-379B-6AC1-1DC293986F97}"/>
              </a:ext>
            </a:extLst>
          </p:cNvPr>
          <p:cNvSpPr txBox="1"/>
          <p:nvPr/>
        </p:nvSpPr>
        <p:spPr>
          <a:xfrm>
            <a:off x="7143770" y="2957912"/>
            <a:ext cx="505385" cy="261610"/>
          </a:xfrm>
          <a:prstGeom prst="rect">
            <a:avLst/>
          </a:prstGeom>
          <a:noFill/>
        </p:spPr>
        <p:txBody>
          <a:bodyPr wrap="square" rtlCol="0">
            <a:spAutoFit/>
          </a:bodyPr>
          <a:lstStyle/>
          <a:p>
            <a:r>
              <a:rPr lang="en-US" sz="1100" dirty="0">
                <a:solidFill>
                  <a:srgbClr val="86748A"/>
                </a:solidFill>
              </a:rPr>
              <a:t>Prim</a:t>
            </a:r>
          </a:p>
        </p:txBody>
      </p:sp>
      <p:sp>
        <p:nvSpPr>
          <p:cNvPr id="40" name="Rectangle 39">
            <a:extLst>
              <a:ext uri="{FF2B5EF4-FFF2-40B4-BE49-F238E27FC236}">
                <a16:creationId xmlns:a16="http://schemas.microsoft.com/office/drawing/2014/main" id="{E616E953-B287-CA85-C407-D57E12149483}"/>
              </a:ext>
            </a:extLst>
          </p:cNvPr>
          <p:cNvSpPr/>
          <p:nvPr/>
        </p:nvSpPr>
        <p:spPr>
          <a:xfrm>
            <a:off x="5748738" y="1562431"/>
            <a:ext cx="1956076" cy="2003730"/>
          </a:xfrm>
          <a:prstGeom prst="rect">
            <a:avLst/>
          </a:prstGeom>
          <a:ln w="9525">
            <a:solidFill>
              <a:schemeClr val="accent1">
                <a:lumMod val="60000"/>
                <a:lumOff val="40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1">
                  <a:lumMod val="20000"/>
                  <a:lumOff val="80000"/>
                </a:schemeClr>
              </a:solidFill>
            </a:endParaRPr>
          </a:p>
        </p:txBody>
      </p:sp>
      <p:sp>
        <p:nvSpPr>
          <p:cNvPr id="49" name="TextBox 48">
            <a:extLst>
              <a:ext uri="{FF2B5EF4-FFF2-40B4-BE49-F238E27FC236}">
                <a16:creationId xmlns:a16="http://schemas.microsoft.com/office/drawing/2014/main" id="{85EE370F-C024-885C-9674-AECB911C4CCD}"/>
              </a:ext>
            </a:extLst>
          </p:cNvPr>
          <p:cNvSpPr txBox="1"/>
          <p:nvPr/>
        </p:nvSpPr>
        <p:spPr>
          <a:xfrm>
            <a:off x="5676182" y="4639551"/>
            <a:ext cx="1740782" cy="246221"/>
          </a:xfrm>
          <a:prstGeom prst="rect">
            <a:avLst/>
          </a:prstGeom>
          <a:noFill/>
        </p:spPr>
        <p:txBody>
          <a:bodyPr wrap="square" rtlCol="0">
            <a:spAutoFit/>
          </a:bodyPr>
          <a:lstStyle>
            <a:defPPr>
              <a:defRPr lang="en-US"/>
            </a:defPPr>
            <a:lvl1pPr>
              <a:defRPr sz="1200">
                <a:solidFill>
                  <a:srgbClr val="86748A"/>
                </a:solidFill>
              </a:defRPr>
            </a:lvl1pPr>
          </a:lstStyle>
          <a:p>
            <a:r>
              <a:rPr lang="en-US" sz="1000" dirty="0"/>
              <a:t>color: [0.61, 0.69, 0.54]</a:t>
            </a:r>
          </a:p>
        </p:txBody>
      </p:sp>
      <p:sp>
        <p:nvSpPr>
          <p:cNvPr id="50" name="TextBox 49">
            <a:extLst>
              <a:ext uri="{FF2B5EF4-FFF2-40B4-BE49-F238E27FC236}">
                <a16:creationId xmlns:a16="http://schemas.microsoft.com/office/drawing/2014/main" id="{4822F107-41CB-367C-0364-1BCD9D52D896}"/>
              </a:ext>
            </a:extLst>
          </p:cNvPr>
          <p:cNvSpPr txBox="1"/>
          <p:nvPr/>
        </p:nvSpPr>
        <p:spPr>
          <a:xfrm>
            <a:off x="5681154" y="4833904"/>
            <a:ext cx="1991857" cy="430887"/>
          </a:xfrm>
          <a:prstGeom prst="rect">
            <a:avLst/>
          </a:prstGeom>
          <a:noFill/>
        </p:spPr>
        <p:txBody>
          <a:bodyPr wrap="square" rtlCol="0">
            <a:spAutoFit/>
          </a:bodyPr>
          <a:lstStyle>
            <a:defPPr>
              <a:defRPr lang="en-US"/>
            </a:defPPr>
            <a:lvl1pPr>
              <a:defRPr sz="1200">
                <a:solidFill>
                  <a:srgbClr val="86748A"/>
                </a:solidFill>
              </a:defRPr>
            </a:lvl1pPr>
          </a:lstStyle>
          <a:p>
            <a:r>
              <a:rPr lang="en-US" sz="1000" dirty="0"/>
              <a:t>transform: [5, 0, -3]</a:t>
            </a:r>
          </a:p>
          <a:p>
            <a:endParaRPr lang="en-US" dirty="0"/>
          </a:p>
        </p:txBody>
      </p:sp>
      <p:cxnSp>
        <p:nvCxnSpPr>
          <p:cNvPr id="55" name="Straight Connector 54">
            <a:extLst>
              <a:ext uri="{FF2B5EF4-FFF2-40B4-BE49-F238E27FC236}">
                <a16:creationId xmlns:a16="http://schemas.microsoft.com/office/drawing/2014/main" id="{75E695FB-CB7F-9640-A413-4FBA41E9B740}"/>
              </a:ext>
            </a:extLst>
          </p:cNvPr>
          <p:cNvCxnSpPr>
            <a:cxnSpLocks/>
          </p:cNvCxnSpPr>
          <p:nvPr/>
        </p:nvCxnSpPr>
        <p:spPr>
          <a:xfrm>
            <a:off x="5160399" y="4874273"/>
            <a:ext cx="544662" cy="0"/>
          </a:xfrm>
          <a:prstGeom prst="line">
            <a:avLst/>
          </a:prstGeom>
          <a:ln>
            <a:solidFill>
              <a:srgbClr val="B3A7B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47A8CC0D-D168-9DD0-D6FB-6338F82690A4}"/>
              </a:ext>
            </a:extLst>
          </p:cNvPr>
          <p:cNvSpPr/>
          <p:nvPr/>
        </p:nvSpPr>
        <p:spPr>
          <a:xfrm>
            <a:off x="5718770" y="4603805"/>
            <a:ext cx="1369818" cy="471445"/>
          </a:xfrm>
          <a:prstGeom prst="rect">
            <a:avLst/>
          </a:prstGeom>
          <a:ln w="9525">
            <a:solidFill>
              <a:schemeClr val="accent1">
                <a:lumMod val="60000"/>
                <a:lumOff val="40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1">
                  <a:lumMod val="20000"/>
                  <a:lumOff val="80000"/>
                </a:schemeClr>
              </a:solidFill>
            </a:endParaRPr>
          </a:p>
        </p:txBody>
      </p:sp>
    </p:spTree>
    <p:extLst>
      <p:ext uri="{BB962C8B-B14F-4D97-AF65-F5344CB8AC3E}">
        <p14:creationId xmlns:p14="http://schemas.microsoft.com/office/powerpoint/2010/main" val="3949604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3" grpId="0"/>
      <p:bldP spid="34" grpId="0"/>
      <p:bldP spid="35"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42E061AC-6501-375F-B9F0-019C48E7587C}"/>
              </a:ext>
            </a:extLst>
          </p:cNvPr>
          <p:cNvSpPr txBox="1">
            <a:spLocks/>
          </p:cNvSpPr>
          <p:nvPr/>
        </p:nvSpPr>
        <p:spPr>
          <a:xfrm>
            <a:off x="5079077" y="3050593"/>
            <a:ext cx="2033845" cy="37840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a:t>Creating a Stage</a:t>
            </a:r>
          </a:p>
        </p:txBody>
      </p:sp>
    </p:spTree>
    <p:extLst>
      <p:ext uri="{BB962C8B-B14F-4D97-AF65-F5344CB8AC3E}">
        <p14:creationId xmlns:p14="http://schemas.microsoft.com/office/powerpoint/2010/main" val="792320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icon&#10;&#10;Description automatically generated">
            <a:extLst>
              <a:ext uri="{FF2B5EF4-FFF2-40B4-BE49-F238E27FC236}">
                <a16:creationId xmlns:a16="http://schemas.microsoft.com/office/drawing/2014/main" id="{67362C6A-8EDF-1B4A-A1B9-AD7AE8BCF2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0080" y="2212799"/>
            <a:ext cx="837792" cy="1003542"/>
          </a:xfrm>
          <a:prstGeom prst="rect">
            <a:avLst/>
          </a:prstGeom>
        </p:spPr>
      </p:pic>
      <p:pic>
        <p:nvPicPr>
          <p:cNvPr id="3" name="Picture 2">
            <a:extLst>
              <a:ext uri="{FF2B5EF4-FFF2-40B4-BE49-F238E27FC236}">
                <a16:creationId xmlns:a16="http://schemas.microsoft.com/office/drawing/2014/main" id="{65424FE0-A0A4-C7A4-C570-600D068A66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6176" y="2356118"/>
            <a:ext cx="1427098" cy="1715185"/>
          </a:xfrm>
          <a:prstGeom prst="rect">
            <a:avLst/>
          </a:prstGeom>
        </p:spPr>
      </p:pic>
      <p:cxnSp>
        <p:nvCxnSpPr>
          <p:cNvPr id="4" name="Straight Connector 3">
            <a:extLst>
              <a:ext uri="{FF2B5EF4-FFF2-40B4-BE49-F238E27FC236}">
                <a16:creationId xmlns:a16="http://schemas.microsoft.com/office/drawing/2014/main" id="{934B1B2A-E230-68F5-A45A-83679B36011D}"/>
              </a:ext>
            </a:extLst>
          </p:cNvPr>
          <p:cNvCxnSpPr>
            <a:cxnSpLocks/>
          </p:cNvCxnSpPr>
          <p:nvPr/>
        </p:nvCxnSpPr>
        <p:spPr>
          <a:xfrm flipH="1">
            <a:off x="5962047" y="3242224"/>
            <a:ext cx="373502"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A67B657E-96FB-617E-66FB-9A83F378B6BA}"/>
              </a:ext>
            </a:extLst>
          </p:cNvPr>
          <p:cNvPicPr>
            <a:picLocks noChangeAspect="1"/>
          </p:cNvPicPr>
          <p:nvPr/>
        </p:nvPicPr>
        <p:blipFill>
          <a:blip r:embed="rId4"/>
          <a:stretch>
            <a:fillRect/>
          </a:stretch>
        </p:blipFill>
        <p:spPr>
          <a:xfrm>
            <a:off x="4427941" y="3665886"/>
            <a:ext cx="1173706" cy="592903"/>
          </a:xfrm>
          <a:prstGeom prst="rect">
            <a:avLst/>
          </a:prstGeom>
        </p:spPr>
      </p:pic>
      <p:sp>
        <p:nvSpPr>
          <p:cNvPr id="6" name="Rectangle 5">
            <a:extLst>
              <a:ext uri="{FF2B5EF4-FFF2-40B4-BE49-F238E27FC236}">
                <a16:creationId xmlns:a16="http://schemas.microsoft.com/office/drawing/2014/main" id="{9088B60A-E5EE-03EA-8ADC-40D4AF216AA0}"/>
              </a:ext>
            </a:extLst>
          </p:cNvPr>
          <p:cNvSpPr/>
          <p:nvPr/>
        </p:nvSpPr>
        <p:spPr>
          <a:xfrm>
            <a:off x="6335549" y="2390923"/>
            <a:ext cx="1889565" cy="1680381"/>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79FCF08-E712-77F4-57A5-E1AA899D9D4D}"/>
              </a:ext>
            </a:extLst>
          </p:cNvPr>
          <p:cNvSpPr/>
          <p:nvPr/>
        </p:nvSpPr>
        <p:spPr>
          <a:xfrm>
            <a:off x="4407497" y="2224814"/>
            <a:ext cx="1150852" cy="983751"/>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9A23E5D-4543-EB14-0C95-16BC1EBF7816}"/>
              </a:ext>
            </a:extLst>
          </p:cNvPr>
          <p:cNvSpPr/>
          <p:nvPr/>
        </p:nvSpPr>
        <p:spPr>
          <a:xfrm>
            <a:off x="4391006" y="3792891"/>
            <a:ext cx="1180860" cy="416187"/>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1991A6C-FBA5-D582-A183-40DB7A13F2D2}"/>
              </a:ext>
            </a:extLst>
          </p:cNvPr>
          <p:cNvSpPr txBox="1"/>
          <p:nvPr/>
        </p:nvSpPr>
        <p:spPr>
          <a:xfrm>
            <a:off x="6842339" y="1755517"/>
            <a:ext cx="864828" cy="584775"/>
          </a:xfrm>
          <a:prstGeom prst="rect">
            <a:avLst/>
          </a:prstGeom>
          <a:noFill/>
        </p:spPr>
        <p:txBody>
          <a:bodyPr wrap="square" rtlCol="0">
            <a:spAutoFit/>
          </a:bodyPr>
          <a:lstStyle/>
          <a:p>
            <a:pPr algn="ctr"/>
            <a:r>
              <a:rPr lang="en-US" sz="1600" dirty="0">
                <a:solidFill>
                  <a:srgbClr val="86748A"/>
                </a:solidFill>
              </a:rPr>
              <a:t>Prim</a:t>
            </a:r>
          </a:p>
          <a:p>
            <a:pPr algn="ctr"/>
            <a:r>
              <a:rPr lang="en-US" sz="1600" dirty="0">
                <a:solidFill>
                  <a:srgbClr val="86748A"/>
                </a:solidFill>
              </a:rPr>
              <a:t>(Parent)</a:t>
            </a:r>
          </a:p>
        </p:txBody>
      </p:sp>
      <p:sp>
        <p:nvSpPr>
          <p:cNvPr id="10" name="TextBox 9">
            <a:extLst>
              <a:ext uri="{FF2B5EF4-FFF2-40B4-BE49-F238E27FC236}">
                <a16:creationId xmlns:a16="http://schemas.microsoft.com/office/drawing/2014/main" id="{8362626B-B408-DC7C-2727-532BEF5554B4}"/>
              </a:ext>
            </a:extLst>
          </p:cNvPr>
          <p:cNvSpPr txBox="1"/>
          <p:nvPr/>
        </p:nvSpPr>
        <p:spPr>
          <a:xfrm>
            <a:off x="3500758" y="2423885"/>
            <a:ext cx="864828" cy="584775"/>
          </a:xfrm>
          <a:prstGeom prst="rect">
            <a:avLst/>
          </a:prstGeom>
          <a:noFill/>
        </p:spPr>
        <p:txBody>
          <a:bodyPr wrap="square" rtlCol="0">
            <a:spAutoFit/>
          </a:bodyPr>
          <a:lstStyle/>
          <a:p>
            <a:pPr algn="ctr"/>
            <a:r>
              <a:rPr lang="en-US" sz="1600" dirty="0">
                <a:solidFill>
                  <a:srgbClr val="86748A"/>
                </a:solidFill>
              </a:rPr>
              <a:t>Prim</a:t>
            </a:r>
          </a:p>
          <a:p>
            <a:pPr algn="ctr"/>
            <a:r>
              <a:rPr lang="en-US" sz="1600" dirty="0">
                <a:solidFill>
                  <a:srgbClr val="86748A"/>
                </a:solidFill>
              </a:rPr>
              <a:t>(Child)</a:t>
            </a:r>
          </a:p>
        </p:txBody>
      </p:sp>
      <p:sp>
        <p:nvSpPr>
          <p:cNvPr id="11" name="TextBox 10">
            <a:extLst>
              <a:ext uri="{FF2B5EF4-FFF2-40B4-BE49-F238E27FC236}">
                <a16:creationId xmlns:a16="http://schemas.microsoft.com/office/drawing/2014/main" id="{3D9EE5B3-2BB5-39CB-5B16-E70BD1B4810D}"/>
              </a:ext>
            </a:extLst>
          </p:cNvPr>
          <p:cNvSpPr txBox="1"/>
          <p:nvPr/>
        </p:nvSpPr>
        <p:spPr>
          <a:xfrm>
            <a:off x="3500758" y="3705310"/>
            <a:ext cx="864828" cy="584775"/>
          </a:xfrm>
          <a:prstGeom prst="rect">
            <a:avLst/>
          </a:prstGeom>
          <a:noFill/>
        </p:spPr>
        <p:txBody>
          <a:bodyPr wrap="square" rtlCol="0">
            <a:spAutoFit/>
          </a:bodyPr>
          <a:lstStyle/>
          <a:p>
            <a:pPr algn="ctr"/>
            <a:r>
              <a:rPr lang="en-US" sz="1600" dirty="0">
                <a:solidFill>
                  <a:srgbClr val="86748A"/>
                </a:solidFill>
              </a:rPr>
              <a:t>Prim</a:t>
            </a:r>
          </a:p>
          <a:p>
            <a:pPr algn="ctr"/>
            <a:r>
              <a:rPr lang="en-US" sz="1600" dirty="0">
                <a:solidFill>
                  <a:srgbClr val="86748A"/>
                </a:solidFill>
              </a:rPr>
              <a:t>(Child)</a:t>
            </a:r>
          </a:p>
        </p:txBody>
      </p:sp>
      <p:sp>
        <p:nvSpPr>
          <p:cNvPr id="12" name="TextBox 11">
            <a:extLst>
              <a:ext uri="{FF2B5EF4-FFF2-40B4-BE49-F238E27FC236}">
                <a16:creationId xmlns:a16="http://schemas.microsoft.com/office/drawing/2014/main" id="{6A82DE63-3D88-08D6-C5E9-F0952F347783}"/>
              </a:ext>
            </a:extLst>
          </p:cNvPr>
          <p:cNvSpPr txBox="1"/>
          <p:nvPr/>
        </p:nvSpPr>
        <p:spPr>
          <a:xfrm>
            <a:off x="6809671" y="4106109"/>
            <a:ext cx="1192655" cy="307777"/>
          </a:xfrm>
          <a:prstGeom prst="rect">
            <a:avLst/>
          </a:prstGeom>
          <a:noFill/>
        </p:spPr>
        <p:txBody>
          <a:bodyPr wrap="square" rtlCol="0">
            <a:spAutoFit/>
          </a:bodyPr>
          <a:lstStyle/>
          <a:p>
            <a:r>
              <a:rPr lang="en-US" sz="1400" dirty="0">
                <a:solidFill>
                  <a:srgbClr val="615464"/>
                </a:solidFill>
              </a:rPr>
              <a:t>/monster</a:t>
            </a:r>
          </a:p>
        </p:txBody>
      </p:sp>
      <p:sp>
        <p:nvSpPr>
          <p:cNvPr id="13" name="TextBox 12">
            <a:extLst>
              <a:ext uri="{FF2B5EF4-FFF2-40B4-BE49-F238E27FC236}">
                <a16:creationId xmlns:a16="http://schemas.microsoft.com/office/drawing/2014/main" id="{AF878A41-207A-4626-BC51-62779B9D9FD7}"/>
              </a:ext>
            </a:extLst>
          </p:cNvPr>
          <p:cNvSpPr txBox="1"/>
          <p:nvPr/>
        </p:nvSpPr>
        <p:spPr>
          <a:xfrm>
            <a:off x="4317587" y="3218109"/>
            <a:ext cx="1644460" cy="307777"/>
          </a:xfrm>
          <a:prstGeom prst="rect">
            <a:avLst/>
          </a:prstGeom>
          <a:noFill/>
        </p:spPr>
        <p:txBody>
          <a:bodyPr wrap="square" rtlCol="0">
            <a:spAutoFit/>
          </a:bodyPr>
          <a:lstStyle/>
          <a:p>
            <a:r>
              <a:rPr lang="en-US" sz="1400" dirty="0">
                <a:solidFill>
                  <a:srgbClr val="615464"/>
                </a:solidFill>
              </a:rPr>
              <a:t>/monster/body</a:t>
            </a:r>
          </a:p>
        </p:txBody>
      </p:sp>
      <p:sp>
        <p:nvSpPr>
          <p:cNvPr id="14" name="TextBox 13">
            <a:extLst>
              <a:ext uri="{FF2B5EF4-FFF2-40B4-BE49-F238E27FC236}">
                <a16:creationId xmlns:a16="http://schemas.microsoft.com/office/drawing/2014/main" id="{CE9CE910-0794-DF33-C90C-28F2B4BF66F5}"/>
              </a:ext>
            </a:extLst>
          </p:cNvPr>
          <p:cNvSpPr txBox="1"/>
          <p:nvPr/>
        </p:nvSpPr>
        <p:spPr>
          <a:xfrm>
            <a:off x="4346088" y="4226613"/>
            <a:ext cx="1821799" cy="307777"/>
          </a:xfrm>
          <a:prstGeom prst="rect">
            <a:avLst/>
          </a:prstGeom>
          <a:noFill/>
        </p:spPr>
        <p:txBody>
          <a:bodyPr wrap="square" rtlCol="0">
            <a:spAutoFit/>
          </a:bodyPr>
          <a:lstStyle/>
          <a:p>
            <a:r>
              <a:rPr lang="en-US" sz="1400" dirty="0">
                <a:solidFill>
                  <a:srgbClr val="615464"/>
                </a:solidFill>
              </a:rPr>
              <a:t>/monster/eyes</a:t>
            </a:r>
          </a:p>
        </p:txBody>
      </p:sp>
      <p:sp>
        <p:nvSpPr>
          <p:cNvPr id="15" name="Rectangle 14">
            <a:extLst>
              <a:ext uri="{FF2B5EF4-FFF2-40B4-BE49-F238E27FC236}">
                <a16:creationId xmlns:a16="http://schemas.microsoft.com/office/drawing/2014/main" id="{A061AACB-5794-A36A-876F-78EF330E4E10}"/>
              </a:ext>
            </a:extLst>
          </p:cNvPr>
          <p:cNvSpPr/>
          <p:nvPr/>
        </p:nvSpPr>
        <p:spPr>
          <a:xfrm>
            <a:off x="3241607" y="1561936"/>
            <a:ext cx="5447156" cy="3280852"/>
          </a:xfrm>
          <a:prstGeom prst="rect">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Connector: Elbow 15">
            <a:extLst>
              <a:ext uri="{FF2B5EF4-FFF2-40B4-BE49-F238E27FC236}">
                <a16:creationId xmlns:a16="http://schemas.microsoft.com/office/drawing/2014/main" id="{232AAA4E-5386-447E-E4AB-419B5976939D}"/>
              </a:ext>
            </a:extLst>
          </p:cNvPr>
          <p:cNvCxnSpPr>
            <a:stCxn id="7" idx="3"/>
            <a:endCxn id="8" idx="3"/>
          </p:cNvCxnSpPr>
          <p:nvPr/>
        </p:nvCxnSpPr>
        <p:spPr>
          <a:xfrm>
            <a:off x="5558349" y="2716690"/>
            <a:ext cx="13517" cy="1284295"/>
          </a:xfrm>
          <a:prstGeom prst="bentConnector3">
            <a:avLst>
              <a:gd name="adj1" fmla="val 2894474"/>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sp>
        <p:nvSpPr>
          <p:cNvPr id="17" name="Rectangle: Rounded Corners 16">
            <a:extLst>
              <a:ext uri="{FF2B5EF4-FFF2-40B4-BE49-F238E27FC236}">
                <a16:creationId xmlns:a16="http://schemas.microsoft.com/office/drawing/2014/main" id="{F208B98F-390D-9467-B451-8CCBBBDD1C09}"/>
              </a:ext>
            </a:extLst>
          </p:cNvPr>
          <p:cNvSpPr/>
          <p:nvPr/>
        </p:nvSpPr>
        <p:spPr>
          <a:xfrm>
            <a:off x="8976388" y="2964241"/>
            <a:ext cx="842783" cy="397752"/>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STAGE </a:t>
            </a:r>
          </a:p>
        </p:txBody>
      </p:sp>
      <p:cxnSp>
        <p:nvCxnSpPr>
          <p:cNvPr id="18" name="Straight Connector 17">
            <a:extLst>
              <a:ext uri="{FF2B5EF4-FFF2-40B4-BE49-F238E27FC236}">
                <a16:creationId xmlns:a16="http://schemas.microsoft.com/office/drawing/2014/main" id="{7D9EB74C-AB67-A219-A989-FD4DB189C5B5}"/>
              </a:ext>
            </a:extLst>
          </p:cNvPr>
          <p:cNvCxnSpPr>
            <a:cxnSpLocks/>
            <a:stCxn id="17" idx="1"/>
          </p:cNvCxnSpPr>
          <p:nvPr/>
        </p:nvCxnSpPr>
        <p:spPr>
          <a:xfrm flipH="1">
            <a:off x="8692211" y="3163117"/>
            <a:ext cx="284177" cy="0"/>
          </a:xfrm>
          <a:prstGeom prst="line">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813546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Picture 88" descr="A picture containing icon&#10;&#10;Description automatically generated">
            <a:extLst>
              <a:ext uri="{FF2B5EF4-FFF2-40B4-BE49-F238E27FC236}">
                <a16:creationId xmlns:a16="http://schemas.microsoft.com/office/drawing/2014/main" id="{F52841E3-31E6-136D-9F54-6E45024D1E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6726" y="720043"/>
            <a:ext cx="948879" cy="1136607"/>
          </a:xfrm>
          <a:prstGeom prst="rect">
            <a:avLst/>
          </a:prstGeom>
        </p:spPr>
      </p:pic>
      <p:pic>
        <p:nvPicPr>
          <p:cNvPr id="3" name="Picture 2">
            <a:extLst>
              <a:ext uri="{FF2B5EF4-FFF2-40B4-BE49-F238E27FC236}">
                <a16:creationId xmlns:a16="http://schemas.microsoft.com/office/drawing/2014/main" id="{F5B73E1A-C5F0-4B07-F8FF-93EA0AA278B0}"/>
              </a:ext>
            </a:extLst>
          </p:cNvPr>
          <p:cNvPicPr>
            <a:picLocks noGrp="1" noRot="1" noChangeAspect="1" noMove="1" noResize="1" noEditPoints="1" noAdjustHandles="1" noChangeArrowheads="1" noChangeShapeType="1" noCrop="1"/>
          </p:cNvPicPr>
          <p:nvPr/>
        </p:nvPicPr>
        <p:blipFill rotWithShape="1">
          <a:blip r:embed="rId3"/>
          <a:srcRect t="3324"/>
          <a:stretch/>
        </p:blipFill>
        <p:spPr>
          <a:xfrm>
            <a:off x="4860979" y="1146975"/>
            <a:ext cx="7113685" cy="4564049"/>
          </a:xfrm>
          <a:prstGeom prst="rect">
            <a:avLst/>
          </a:prstGeom>
        </p:spPr>
      </p:pic>
      <p:sp>
        <p:nvSpPr>
          <p:cNvPr id="4" name="Rectangle 3">
            <a:extLst>
              <a:ext uri="{FF2B5EF4-FFF2-40B4-BE49-F238E27FC236}">
                <a16:creationId xmlns:a16="http://schemas.microsoft.com/office/drawing/2014/main" id="{F8FA173F-4144-8ED8-D792-66BE3AB047A7}"/>
              </a:ext>
            </a:extLst>
          </p:cNvPr>
          <p:cNvSpPr/>
          <p:nvPr/>
        </p:nvSpPr>
        <p:spPr>
          <a:xfrm>
            <a:off x="7927142" y="1345776"/>
            <a:ext cx="1371910" cy="139941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6" name="Picture 5">
            <a:extLst>
              <a:ext uri="{FF2B5EF4-FFF2-40B4-BE49-F238E27FC236}">
                <a16:creationId xmlns:a16="http://schemas.microsoft.com/office/drawing/2014/main" id="{96A0CDF4-46BD-B450-4DB5-1A02DC8866BC}"/>
              </a:ext>
            </a:extLst>
          </p:cNvPr>
          <p:cNvPicPr>
            <a:picLocks noChangeAspect="1"/>
          </p:cNvPicPr>
          <p:nvPr/>
        </p:nvPicPr>
        <p:blipFill>
          <a:blip r:embed="rId4"/>
          <a:stretch>
            <a:fillRect/>
          </a:stretch>
        </p:blipFill>
        <p:spPr>
          <a:xfrm>
            <a:off x="7927142" y="209758"/>
            <a:ext cx="1211373" cy="817431"/>
          </a:xfrm>
          <a:prstGeom prst="rect">
            <a:avLst/>
          </a:prstGeom>
        </p:spPr>
      </p:pic>
      <p:pic>
        <p:nvPicPr>
          <p:cNvPr id="8" name="Picture 7">
            <a:extLst>
              <a:ext uri="{FF2B5EF4-FFF2-40B4-BE49-F238E27FC236}">
                <a16:creationId xmlns:a16="http://schemas.microsoft.com/office/drawing/2014/main" id="{012E7E40-ADC2-1007-7027-15408BDB78F4}"/>
              </a:ext>
            </a:extLst>
          </p:cNvPr>
          <p:cNvPicPr>
            <a:picLocks noChangeAspect="1"/>
          </p:cNvPicPr>
          <p:nvPr/>
        </p:nvPicPr>
        <p:blipFill>
          <a:blip r:embed="rId5"/>
          <a:stretch>
            <a:fillRect/>
          </a:stretch>
        </p:blipFill>
        <p:spPr>
          <a:xfrm>
            <a:off x="9627741" y="3732363"/>
            <a:ext cx="1187312" cy="1184299"/>
          </a:xfrm>
          <a:prstGeom prst="rect">
            <a:avLst/>
          </a:prstGeom>
        </p:spPr>
      </p:pic>
      <p:sp>
        <p:nvSpPr>
          <p:cNvPr id="9" name="Rectangle 8">
            <a:extLst>
              <a:ext uri="{FF2B5EF4-FFF2-40B4-BE49-F238E27FC236}">
                <a16:creationId xmlns:a16="http://schemas.microsoft.com/office/drawing/2014/main" id="{13DAA048-B8D7-54ED-2784-3AA040C37EA2}"/>
              </a:ext>
            </a:extLst>
          </p:cNvPr>
          <p:cNvSpPr/>
          <p:nvPr/>
        </p:nvSpPr>
        <p:spPr>
          <a:xfrm>
            <a:off x="9410060" y="2331737"/>
            <a:ext cx="1125419" cy="118429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F20EBD59-EC6B-37D3-9311-BC0FA6016424}"/>
              </a:ext>
            </a:extLst>
          </p:cNvPr>
          <p:cNvSpPr/>
          <p:nvPr/>
        </p:nvSpPr>
        <p:spPr>
          <a:xfrm>
            <a:off x="7927142" y="3038490"/>
            <a:ext cx="1284444" cy="1628030"/>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a:extLst>
              <a:ext uri="{FF2B5EF4-FFF2-40B4-BE49-F238E27FC236}">
                <a16:creationId xmlns:a16="http://schemas.microsoft.com/office/drawing/2014/main" id="{D77E9B41-3FB9-7D3A-82F9-3617822FE1D8}"/>
              </a:ext>
            </a:extLst>
          </p:cNvPr>
          <p:cNvSpPr/>
          <p:nvPr/>
        </p:nvSpPr>
        <p:spPr>
          <a:xfrm>
            <a:off x="5010379" y="3284979"/>
            <a:ext cx="2718289" cy="2282921"/>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2" name="Picture 11" descr="A picture containing icon&#10;&#10;Description automatically generated">
            <a:extLst>
              <a:ext uri="{FF2B5EF4-FFF2-40B4-BE49-F238E27FC236}">
                <a16:creationId xmlns:a16="http://schemas.microsoft.com/office/drawing/2014/main" id="{2C9C0325-25EF-6399-5793-6D7DAB92BB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290" y="632793"/>
            <a:ext cx="544531" cy="652262"/>
          </a:xfrm>
          <a:prstGeom prst="rect">
            <a:avLst/>
          </a:prstGeom>
        </p:spPr>
      </p:pic>
      <p:cxnSp>
        <p:nvCxnSpPr>
          <p:cNvPr id="14" name="Straight Connector 13">
            <a:extLst>
              <a:ext uri="{FF2B5EF4-FFF2-40B4-BE49-F238E27FC236}">
                <a16:creationId xmlns:a16="http://schemas.microsoft.com/office/drawing/2014/main" id="{AA0D84EC-3166-07AD-B97D-2733191D5C61}"/>
              </a:ext>
            </a:extLst>
          </p:cNvPr>
          <p:cNvCxnSpPr>
            <a:cxnSpLocks/>
          </p:cNvCxnSpPr>
          <p:nvPr/>
        </p:nvCxnSpPr>
        <p:spPr>
          <a:xfrm flipH="1">
            <a:off x="1985512" y="1301877"/>
            <a:ext cx="242761"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79BA9476-D003-488F-4D05-C83D11209CBD}"/>
              </a:ext>
            </a:extLst>
          </p:cNvPr>
          <p:cNvPicPr>
            <a:picLocks noChangeAspect="1"/>
          </p:cNvPicPr>
          <p:nvPr/>
        </p:nvPicPr>
        <p:blipFill>
          <a:blip r:embed="rId6">
            <a:alphaModFix amt="35000"/>
          </a:blip>
          <a:stretch>
            <a:fillRect/>
          </a:stretch>
        </p:blipFill>
        <p:spPr>
          <a:xfrm>
            <a:off x="988405" y="1577240"/>
            <a:ext cx="762862" cy="385363"/>
          </a:xfrm>
          <a:prstGeom prst="rect">
            <a:avLst/>
          </a:prstGeom>
        </p:spPr>
      </p:pic>
      <p:sp>
        <p:nvSpPr>
          <p:cNvPr id="16" name="Rectangle 15">
            <a:extLst>
              <a:ext uri="{FF2B5EF4-FFF2-40B4-BE49-F238E27FC236}">
                <a16:creationId xmlns:a16="http://schemas.microsoft.com/office/drawing/2014/main" id="{964C09CD-AFAA-76F6-FBDE-0DAA3C7DA6FB}"/>
              </a:ext>
            </a:extLst>
          </p:cNvPr>
          <p:cNvSpPr/>
          <p:nvPr/>
        </p:nvSpPr>
        <p:spPr>
          <a:xfrm>
            <a:off x="2228273" y="748566"/>
            <a:ext cx="1228141" cy="1092180"/>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2F2470D-B80A-D018-D0A6-36431D6ACC4A}"/>
              </a:ext>
            </a:extLst>
          </p:cNvPr>
          <p:cNvSpPr/>
          <p:nvPr/>
        </p:nvSpPr>
        <p:spPr>
          <a:xfrm>
            <a:off x="975117" y="640602"/>
            <a:ext cx="748007" cy="639398"/>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5722DF5-1EF9-1E80-3034-7DFEA10BF0EE}"/>
              </a:ext>
            </a:extLst>
          </p:cNvPr>
          <p:cNvSpPr/>
          <p:nvPr/>
        </p:nvSpPr>
        <p:spPr>
          <a:xfrm>
            <a:off x="964399" y="1659788"/>
            <a:ext cx="767511" cy="270505"/>
          </a:xfrm>
          <a:prstGeom prst="rect">
            <a:avLst/>
          </a:prstGeom>
          <a:noFill/>
          <a:ln w="28575">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32A67CC-9A3F-F49A-CC4E-AD0E12CAC8A0}"/>
              </a:ext>
            </a:extLst>
          </p:cNvPr>
          <p:cNvSpPr txBox="1"/>
          <p:nvPr/>
        </p:nvSpPr>
        <p:spPr>
          <a:xfrm>
            <a:off x="2431524" y="325833"/>
            <a:ext cx="821638" cy="400110"/>
          </a:xfrm>
          <a:prstGeom prst="rect">
            <a:avLst/>
          </a:prstGeom>
          <a:noFill/>
        </p:spPr>
        <p:txBody>
          <a:bodyPr wrap="square" rtlCol="0">
            <a:spAutoFit/>
          </a:bodyPr>
          <a:lstStyle/>
          <a:p>
            <a:pPr algn="ctr"/>
            <a:r>
              <a:rPr lang="en-US" sz="1000" dirty="0">
                <a:solidFill>
                  <a:srgbClr val="86748A"/>
                </a:solidFill>
              </a:rPr>
              <a:t>Prim</a:t>
            </a:r>
          </a:p>
          <a:p>
            <a:pPr algn="ctr"/>
            <a:r>
              <a:rPr lang="en-US" sz="1000" dirty="0">
                <a:solidFill>
                  <a:srgbClr val="86748A"/>
                </a:solidFill>
              </a:rPr>
              <a:t>(Parent)</a:t>
            </a:r>
          </a:p>
        </p:txBody>
      </p:sp>
      <p:sp>
        <p:nvSpPr>
          <p:cNvPr id="20" name="TextBox 19">
            <a:extLst>
              <a:ext uri="{FF2B5EF4-FFF2-40B4-BE49-F238E27FC236}">
                <a16:creationId xmlns:a16="http://schemas.microsoft.com/office/drawing/2014/main" id="{FEDCDF12-A30D-E397-6282-B88D07476EB7}"/>
              </a:ext>
            </a:extLst>
          </p:cNvPr>
          <p:cNvSpPr txBox="1"/>
          <p:nvPr/>
        </p:nvSpPr>
        <p:spPr>
          <a:xfrm>
            <a:off x="385774" y="769990"/>
            <a:ext cx="562103" cy="400110"/>
          </a:xfrm>
          <a:prstGeom prst="rect">
            <a:avLst/>
          </a:prstGeom>
          <a:noFill/>
        </p:spPr>
        <p:txBody>
          <a:bodyPr wrap="square" rtlCol="0">
            <a:spAutoFit/>
          </a:bodyPr>
          <a:lstStyle/>
          <a:p>
            <a:pPr algn="ctr"/>
            <a:r>
              <a:rPr lang="en-US" sz="1000" dirty="0">
                <a:solidFill>
                  <a:srgbClr val="86748A"/>
                </a:solidFill>
              </a:rPr>
              <a:t>Prim</a:t>
            </a:r>
          </a:p>
          <a:p>
            <a:pPr algn="ctr"/>
            <a:r>
              <a:rPr lang="en-US" sz="1000" dirty="0">
                <a:solidFill>
                  <a:srgbClr val="86748A"/>
                </a:solidFill>
              </a:rPr>
              <a:t>(Child)</a:t>
            </a:r>
          </a:p>
        </p:txBody>
      </p:sp>
      <p:sp>
        <p:nvSpPr>
          <p:cNvPr id="21" name="TextBox 20">
            <a:extLst>
              <a:ext uri="{FF2B5EF4-FFF2-40B4-BE49-F238E27FC236}">
                <a16:creationId xmlns:a16="http://schemas.microsoft.com/office/drawing/2014/main" id="{F4749683-EAAD-10C5-D995-87A160E3AEA0}"/>
              </a:ext>
            </a:extLst>
          </p:cNvPr>
          <p:cNvSpPr txBox="1"/>
          <p:nvPr/>
        </p:nvSpPr>
        <p:spPr>
          <a:xfrm>
            <a:off x="385774" y="1602864"/>
            <a:ext cx="562103" cy="400110"/>
          </a:xfrm>
          <a:prstGeom prst="rect">
            <a:avLst/>
          </a:prstGeom>
          <a:noFill/>
        </p:spPr>
        <p:txBody>
          <a:bodyPr wrap="square" rtlCol="0">
            <a:spAutoFit/>
          </a:bodyPr>
          <a:lstStyle/>
          <a:p>
            <a:pPr algn="ctr"/>
            <a:r>
              <a:rPr lang="en-US" sz="1000" dirty="0">
                <a:solidFill>
                  <a:schemeClr val="bg1">
                    <a:lumMod val="85000"/>
                  </a:schemeClr>
                </a:solidFill>
              </a:rPr>
              <a:t>Prim</a:t>
            </a:r>
          </a:p>
          <a:p>
            <a:pPr algn="ctr"/>
            <a:r>
              <a:rPr lang="en-US" sz="1000" dirty="0">
                <a:solidFill>
                  <a:schemeClr val="bg1">
                    <a:lumMod val="85000"/>
                  </a:schemeClr>
                </a:solidFill>
              </a:rPr>
              <a:t>(Child)</a:t>
            </a:r>
          </a:p>
        </p:txBody>
      </p:sp>
      <p:sp>
        <p:nvSpPr>
          <p:cNvPr id="22" name="TextBox 21">
            <a:extLst>
              <a:ext uri="{FF2B5EF4-FFF2-40B4-BE49-F238E27FC236}">
                <a16:creationId xmlns:a16="http://schemas.microsoft.com/office/drawing/2014/main" id="{46757633-B305-2B9B-F2B6-74E5216C21FE}"/>
              </a:ext>
            </a:extLst>
          </p:cNvPr>
          <p:cNvSpPr txBox="1"/>
          <p:nvPr/>
        </p:nvSpPr>
        <p:spPr>
          <a:xfrm>
            <a:off x="2536434" y="1863367"/>
            <a:ext cx="775178" cy="246221"/>
          </a:xfrm>
          <a:prstGeom prst="rect">
            <a:avLst/>
          </a:prstGeom>
          <a:noFill/>
        </p:spPr>
        <p:txBody>
          <a:bodyPr wrap="square" rtlCol="0">
            <a:spAutoFit/>
          </a:bodyPr>
          <a:lstStyle/>
          <a:p>
            <a:r>
              <a:rPr lang="en-US" sz="1000" dirty="0">
                <a:solidFill>
                  <a:srgbClr val="615464"/>
                </a:solidFill>
              </a:rPr>
              <a:t>/monster</a:t>
            </a:r>
          </a:p>
        </p:txBody>
      </p:sp>
      <p:sp>
        <p:nvSpPr>
          <p:cNvPr id="23" name="TextBox 22">
            <a:extLst>
              <a:ext uri="{FF2B5EF4-FFF2-40B4-BE49-F238E27FC236}">
                <a16:creationId xmlns:a16="http://schemas.microsoft.com/office/drawing/2014/main" id="{94B9D38C-EDB7-552A-230D-89560A017AC4}"/>
              </a:ext>
            </a:extLst>
          </p:cNvPr>
          <p:cNvSpPr txBox="1"/>
          <p:nvPr/>
        </p:nvSpPr>
        <p:spPr>
          <a:xfrm>
            <a:off x="863776" y="1286203"/>
            <a:ext cx="1068833" cy="246221"/>
          </a:xfrm>
          <a:prstGeom prst="rect">
            <a:avLst/>
          </a:prstGeom>
          <a:noFill/>
        </p:spPr>
        <p:txBody>
          <a:bodyPr wrap="square" rtlCol="0">
            <a:spAutoFit/>
          </a:bodyPr>
          <a:lstStyle/>
          <a:p>
            <a:r>
              <a:rPr lang="en-US" sz="1000" dirty="0">
                <a:solidFill>
                  <a:srgbClr val="615464"/>
                </a:solidFill>
              </a:rPr>
              <a:t>/monster/body</a:t>
            </a:r>
          </a:p>
        </p:txBody>
      </p:sp>
      <p:sp>
        <p:nvSpPr>
          <p:cNvPr id="24" name="TextBox 23">
            <a:extLst>
              <a:ext uri="{FF2B5EF4-FFF2-40B4-BE49-F238E27FC236}">
                <a16:creationId xmlns:a16="http://schemas.microsoft.com/office/drawing/2014/main" id="{BC759690-E868-1E9F-D6C9-24E088B35CC5}"/>
              </a:ext>
            </a:extLst>
          </p:cNvPr>
          <p:cNvSpPr txBox="1"/>
          <p:nvPr/>
        </p:nvSpPr>
        <p:spPr>
          <a:xfrm>
            <a:off x="882300" y="1941690"/>
            <a:ext cx="1184096" cy="246221"/>
          </a:xfrm>
          <a:prstGeom prst="rect">
            <a:avLst/>
          </a:prstGeom>
          <a:noFill/>
        </p:spPr>
        <p:txBody>
          <a:bodyPr wrap="square" rtlCol="0">
            <a:spAutoFit/>
          </a:bodyPr>
          <a:lstStyle/>
          <a:p>
            <a:r>
              <a:rPr lang="en-US" sz="1000" dirty="0">
                <a:solidFill>
                  <a:schemeClr val="bg1">
                    <a:lumMod val="85000"/>
                  </a:schemeClr>
                </a:solidFill>
              </a:rPr>
              <a:t>/monster/eyes</a:t>
            </a:r>
          </a:p>
        </p:txBody>
      </p:sp>
      <p:sp>
        <p:nvSpPr>
          <p:cNvPr id="25" name="Rectangle 24">
            <a:extLst>
              <a:ext uri="{FF2B5EF4-FFF2-40B4-BE49-F238E27FC236}">
                <a16:creationId xmlns:a16="http://schemas.microsoft.com/office/drawing/2014/main" id="{41E073F6-EB83-43AB-AF55-5CEE6AAE102F}"/>
              </a:ext>
            </a:extLst>
          </p:cNvPr>
          <p:cNvSpPr/>
          <p:nvPr/>
        </p:nvSpPr>
        <p:spPr>
          <a:xfrm>
            <a:off x="217336" y="209758"/>
            <a:ext cx="3540431" cy="2132421"/>
          </a:xfrm>
          <a:prstGeom prst="rect">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or: Elbow 25">
            <a:extLst>
              <a:ext uri="{FF2B5EF4-FFF2-40B4-BE49-F238E27FC236}">
                <a16:creationId xmlns:a16="http://schemas.microsoft.com/office/drawing/2014/main" id="{6C646D99-8A90-4F10-D5F5-5B8DC9ABB80D}"/>
              </a:ext>
            </a:extLst>
          </p:cNvPr>
          <p:cNvCxnSpPr>
            <a:stCxn id="17" idx="3"/>
            <a:endCxn id="18" idx="3"/>
          </p:cNvCxnSpPr>
          <p:nvPr/>
        </p:nvCxnSpPr>
        <p:spPr>
          <a:xfrm>
            <a:off x="1723125" y="960301"/>
            <a:ext cx="8786" cy="834740"/>
          </a:xfrm>
          <a:prstGeom prst="bentConnector3">
            <a:avLst>
              <a:gd name="adj1" fmla="val 2894474"/>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E06563A0-75A9-41B9-3824-093116F01B74}"/>
              </a:ext>
            </a:extLst>
          </p:cNvPr>
          <p:cNvSpPr/>
          <p:nvPr/>
        </p:nvSpPr>
        <p:spPr>
          <a:xfrm>
            <a:off x="3944712" y="1121200"/>
            <a:ext cx="570836" cy="258352"/>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STAGE</a:t>
            </a:r>
            <a:r>
              <a:rPr lang="en-US" sz="1400" dirty="0"/>
              <a:t> </a:t>
            </a:r>
          </a:p>
        </p:txBody>
      </p:sp>
      <p:cxnSp>
        <p:nvCxnSpPr>
          <p:cNvPr id="28" name="Straight Connector 27">
            <a:extLst>
              <a:ext uri="{FF2B5EF4-FFF2-40B4-BE49-F238E27FC236}">
                <a16:creationId xmlns:a16="http://schemas.microsoft.com/office/drawing/2014/main" id="{BF9D63C1-E183-3EDB-F177-75248A187C59}"/>
              </a:ext>
            </a:extLst>
          </p:cNvPr>
          <p:cNvCxnSpPr>
            <a:cxnSpLocks/>
            <a:stCxn id="27" idx="1"/>
          </p:cNvCxnSpPr>
          <p:nvPr/>
        </p:nvCxnSpPr>
        <p:spPr>
          <a:xfrm flipH="1">
            <a:off x="3760009" y="1250376"/>
            <a:ext cx="184703" cy="85"/>
          </a:xfrm>
          <a:prstGeom prst="line">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cxnSp>
      <p:sp>
        <p:nvSpPr>
          <p:cNvPr id="33" name="Rectangle 32">
            <a:extLst>
              <a:ext uri="{FF2B5EF4-FFF2-40B4-BE49-F238E27FC236}">
                <a16:creationId xmlns:a16="http://schemas.microsoft.com/office/drawing/2014/main" id="{E573015B-DD1D-DE5F-D8A4-732EC55A4349}"/>
              </a:ext>
            </a:extLst>
          </p:cNvPr>
          <p:cNvSpPr/>
          <p:nvPr/>
        </p:nvSpPr>
        <p:spPr>
          <a:xfrm>
            <a:off x="5159779" y="4426439"/>
            <a:ext cx="1105849" cy="980447"/>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a:extLst>
              <a:ext uri="{FF2B5EF4-FFF2-40B4-BE49-F238E27FC236}">
                <a16:creationId xmlns:a16="http://schemas.microsoft.com/office/drawing/2014/main" id="{9ACFBF31-75E0-5595-B6CF-3D28D91EBC38}"/>
              </a:ext>
            </a:extLst>
          </p:cNvPr>
          <p:cNvSpPr/>
          <p:nvPr/>
        </p:nvSpPr>
        <p:spPr>
          <a:xfrm>
            <a:off x="6547899" y="3667091"/>
            <a:ext cx="1077402" cy="1739796"/>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TextBox 34">
            <a:extLst>
              <a:ext uri="{FF2B5EF4-FFF2-40B4-BE49-F238E27FC236}">
                <a16:creationId xmlns:a16="http://schemas.microsoft.com/office/drawing/2014/main" id="{10F29718-DA84-49E5-F379-F37D2EBEFF07}"/>
              </a:ext>
            </a:extLst>
          </p:cNvPr>
          <p:cNvSpPr txBox="1"/>
          <p:nvPr/>
        </p:nvSpPr>
        <p:spPr>
          <a:xfrm>
            <a:off x="6724388" y="1301877"/>
            <a:ext cx="1202754" cy="246221"/>
          </a:xfrm>
          <a:prstGeom prst="rect">
            <a:avLst/>
          </a:prstGeom>
          <a:noFill/>
        </p:spPr>
        <p:txBody>
          <a:bodyPr wrap="square" rtlCol="0">
            <a:spAutoFit/>
          </a:bodyPr>
          <a:lstStyle/>
          <a:p>
            <a:r>
              <a:rPr lang="en-US" sz="1000" dirty="0">
                <a:solidFill>
                  <a:schemeClr val="accent4"/>
                </a:solidFill>
              </a:rPr>
              <a:t>create_usd_stage</a:t>
            </a:r>
          </a:p>
        </p:txBody>
      </p:sp>
      <p:sp>
        <p:nvSpPr>
          <p:cNvPr id="36" name="TextBox 35">
            <a:extLst>
              <a:ext uri="{FF2B5EF4-FFF2-40B4-BE49-F238E27FC236}">
                <a16:creationId xmlns:a16="http://schemas.microsoft.com/office/drawing/2014/main" id="{D0E84428-E0AF-A7E2-5496-0B76301E9371}"/>
              </a:ext>
            </a:extLst>
          </p:cNvPr>
          <p:cNvSpPr txBox="1"/>
          <p:nvPr/>
        </p:nvSpPr>
        <p:spPr>
          <a:xfrm>
            <a:off x="6724388" y="1527758"/>
            <a:ext cx="1202754" cy="861774"/>
          </a:xfrm>
          <a:prstGeom prst="rect">
            <a:avLst/>
          </a:prstGeom>
          <a:noFill/>
        </p:spPr>
        <p:txBody>
          <a:bodyPr wrap="square" rtlCol="0">
            <a:spAutoFit/>
          </a:bodyPr>
          <a:lstStyle/>
          <a:p>
            <a:r>
              <a:rPr lang="en-US" sz="1000" dirty="0">
                <a:solidFill>
                  <a:schemeClr val="accent5">
                    <a:lumMod val="60000"/>
                    <a:lumOff val="40000"/>
                  </a:schemeClr>
                </a:solidFill>
              </a:rPr>
              <a:t>This node creates a USD stage. One can specify the location for saving the USD layer.</a:t>
            </a:r>
          </a:p>
        </p:txBody>
      </p:sp>
      <p:sp>
        <p:nvSpPr>
          <p:cNvPr id="37" name="Rectangle 36">
            <a:extLst>
              <a:ext uri="{FF2B5EF4-FFF2-40B4-BE49-F238E27FC236}">
                <a16:creationId xmlns:a16="http://schemas.microsoft.com/office/drawing/2014/main" id="{A2A2AD42-408B-EAFD-AE71-40E7710D289F}"/>
              </a:ext>
            </a:extLst>
          </p:cNvPr>
          <p:cNvSpPr/>
          <p:nvPr/>
        </p:nvSpPr>
        <p:spPr>
          <a:xfrm>
            <a:off x="7970007" y="531084"/>
            <a:ext cx="1134236" cy="144778"/>
          </a:xfrm>
          <a:prstGeom prst="rect">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cxnSp>
        <p:nvCxnSpPr>
          <p:cNvPr id="38" name="Straight Connector 37">
            <a:extLst>
              <a:ext uri="{FF2B5EF4-FFF2-40B4-BE49-F238E27FC236}">
                <a16:creationId xmlns:a16="http://schemas.microsoft.com/office/drawing/2014/main" id="{37587011-8632-7770-5500-F0A552FEFEC6}"/>
              </a:ext>
            </a:extLst>
          </p:cNvPr>
          <p:cNvCxnSpPr>
            <a:cxnSpLocks/>
          </p:cNvCxnSpPr>
          <p:nvPr/>
        </p:nvCxnSpPr>
        <p:spPr>
          <a:xfrm>
            <a:off x="9127393" y="604312"/>
            <a:ext cx="282667" cy="0"/>
          </a:xfrm>
          <a:prstGeom prst="line">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9" name="TextBox 38">
            <a:extLst>
              <a:ext uri="{FF2B5EF4-FFF2-40B4-BE49-F238E27FC236}">
                <a16:creationId xmlns:a16="http://schemas.microsoft.com/office/drawing/2014/main" id="{1413EF45-ECB2-4309-7B20-823BEE66AD98}"/>
              </a:ext>
            </a:extLst>
          </p:cNvPr>
          <p:cNvSpPr txBox="1"/>
          <p:nvPr/>
        </p:nvSpPr>
        <p:spPr>
          <a:xfrm>
            <a:off x="9363025" y="476862"/>
            <a:ext cx="1820484" cy="369332"/>
          </a:xfrm>
          <a:prstGeom prst="rect">
            <a:avLst/>
          </a:prstGeom>
          <a:noFill/>
        </p:spPr>
        <p:txBody>
          <a:bodyPr wrap="square" rtlCol="0">
            <a:spAutoFit/>
          </a:bodyPr>
          <a:lstStyle/>
          <a:p>
            <a:r>
              <a:rPr lang="en-US" sz="900" dirty="0">
                <a:solidFill>
                  <a:srgbClr val="9C6296"/>
                </a:solidFill>
              </a:rPr>
              <a:t>Specify the location where you want to save the USD file</a:t>
            </a:r>
          </a:p>
        </p:txBody>
      </p:sp>
      <p:sp>
        <p:nvSpPr>
          <p:cNvPr id="40" name="Rectangle 39">
            <a:extLst>
              <a:ext uri="{FF2B5EF4-FFF2-40B4-BE49-F238E27FC236}">
                <a16:creationId xmlns:a16="http://schemas.microsoft.com/office/drawing/2014/main" id="{54938517-39C7-14B4-84DD-FAB60B71C935}"/>
              </a:ext>
            </a:extLst>
          </p:cNvPr>
          <p:cNvSpPr/>
          <p:nvPr/>
        </p:nvSpPr>
        <p:spPr>
          <a:xfrm>
            <a:off x="7970007" y="853673"/>
            <a:ext cx="1134236" cy="144778"/>
          </a:xfrm>
          <a:prstGeom prst="rect">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cxnSp>
        <p:nvCxnSpPr>
          <p:cNvPr id="41" name="Straight Connector 40">
            <a:extLst>
              <a:ext uri="{FF2B5EF4-FFF2-40B4-BE49-F238E27FC236}">
                <a16:creationId xmlns:a16="http://schemas.microsoft.com/office/drawing/2014/main" id="{BDF61761-4A65-7529-D8CF-C983FC6B8213}"/>
              </a:ext>
            </a:extLst>
          </p:cNvPr>
          <p:cNvCxnSpPr>
            <a:cxnSpLocks/>
          </p:cNvCxnSpPr>
          <p:nvPr/>
        </p:nvCxnSpPr>
        <p:spPr>
          <a:xfrm>
            <a:off x="9127393" y="926062"/>
            <a:ext cx="282667" cy="0"/>
          </a:xfrm>
          <a:prstGeom prst="line">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42" name="TextBox 41">
            <a:extLst>
              <a:ext uri="{FF2B5EF4-FFF2-40B4-BE49-F238E27FC236}">
                <a16:creationId xmlns:a16="http://schemas.microsoft.com/office/drawing/2014/main" id="{A68D417E-9842-607F-73A2-79DDCA1B9533}"/>
              </a:ext>
            </a:extLst>
          </p:cNvPr>
          <p:cNvSpPr txBox="1"/>
          <p:nvPr/>
        </p:nvSpPr>
        <p:spPr>
          <a:xfrm>
            <a:off x="9363024" y="803751"/>
            <a:ext cx="2003365" cy="230832"/>
          </a:xfrm>
          <a:prstGeom prst="rect">
            <a:avLst/>
          </a:prstGeom>
          <a:noFill/>
        </p:spPr>
        <p:txBody>
          <a:bodyPr wrap="square" rtlCol="0">
            <a:spAutoFit/>
          </a:bodyPr>
          <a:lstStyle/>
          <a:p>
            <a:r>
              <a:rPr lang="en-US" sz="900" dirty="0">
                <a:solidFill>
                  <a:srgbClr val="9C6296"/>
                </a:solidFill>
              </a:rPr>
              <a:t>Layer index. -1 indicates the root layer</a:t>
            </a:r>
          </a:p>
        </p:txBody>
      </p:sp>
      <p:cxnSp>
        <p:nvCxnSpPr>
          <p:cNvPr id="43" name="Straight Connector 42">
            <a:extLst>
              <a:ext uri="{FF2B5EF4-FFF2-40B4-BE49-F238E27FC236}">
                <a16:creationId xmlns:a16="http://schemas.microsoft.com/office/drawing/2014/main" id="{51E3F216-21B1-9E75-D965-F72F839BDA82}"/>
              </a:ext>
            </a:extLst>
          </p:cNvPr>
          <p:cNvCxnSpPr>
            <a:cxnSpLocks/>
          </p:cNvCxnSpPr>
          <p:nvPr/>
        </p:nvCxnSpPr>
        <p:spPr>
          <a:xfrm>
            <a:off x="8543937" y="1013792"/>
            <a:ext cx="0" cy="331984"/>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CD3FE6F-C56A-FE24-3023-946CD46110AE}"/>
              </a:ext>
            </a:extLst>
          </p:cNvPr>
          <p:cNvCxnSpPr>
            <a:cxnSpLocks/>
          </p:cNvCxnSpPr>
          <p:nvPr/>
        </p:nvCxnSpPr>
        <p:spPr>
          <a:xfrm>
            <a:off x="9921142" y="3516036"/>
            <a:ext cx="0" cy="216327"/>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9D39E2FB-0986-4F57-DF0B-2C03CB8BA80A}"/>
              </a:ext>
            </a:extLst>
          </p:cNvPr>
          <p:cNvSpPr txBox="1"/>
          <p:nvPr/>
        </p:nvSpPr>
        <p:spPr>
          <a:xfrm>
            <a:off x="10856332" y="3734202"/>
            <a:ext cx="1202754" cy="246221"/>
          </a:xfrm>
          <a:prstGeom prst="rect">
            <a:avLst/>
          </a:prstGeom>
          <a:noFill/>
        </p:spPr>
        <p:txBody>
          <a:bodyPr wrap="square" rtlCol="0">
            <a:spAutoFit/>
          </a:bodyPr>
          <a:lstStyle/>
          <a:p>
            <a:r>
              <a:rPr lang="en-US" sz="1000" dirty="0">
                <a:solidFill>
                  <a:schemeClr val="accent4"/>
                </a:solidFill>
              </a:rPr>
              <a:t>add_to_stage</a:t>
            </a:r>
          </a:p>
        </p:txBody>
      </p:sp>
      <p:sp>
        <p:nvSpPr>
          <p:cNvPr id="49" name="TextBox 48">
            <a:extLst>
              <a:ext uri="{FF2B5EF4-FFF2-40B4-BE49-F238E27FC236}">
                <a16:creationId xmlns:a16="http://schemas.microsoft.com/office/drawing/2014/main" id="{39E83A1A-4829-C677-F3AD-E076742D576C}"/>
              </a:ext>
            </a:extLst>
          </p:cNvPr>
          <p:cNvSpPr txBox="1"/>
          <p:nvPr/>
        </p:nvSpPr>
        <p:spPr>
          <a:xfrm>
            <a:off x="10856332" y="3960083"/>
            <a:ext cx="1202754" cy="707886"/>
          </a:xfrm>
          <a:prstGeom prst="rect">
            <a:avLst/>
          </a:prstGeom>
          <a:noFill/>
        </p:spPr>
        <p:txBody>
          <a:bodyPr wrap="square" rtlCol="0">
            <a:spAutoFit/>
          </a:bodyPr>
          <a:lstStyle/>
          <a:p>
            <a:r>
              <a:rPr lang="en-US" sz="1000" dirty="0">
                <a:solidFill>
                  <a:schemeClr val="accent5">
                    <a:lumMod val="60000"/>
                    <a:lumOff val="40000"/>
                  </a:schemeClr>
                </a:solidFill>
              </a:rPr>
              <a:t>This node adds prims to the specified layer of the USD stage.</a:t>
            </a:r>
          </a:p>
        </p:txBody>
      </p:sp>
      <p:pic>
        <p:nvPicPr>
          <p:cNvPr id="51" name="Picture 50">
            <a:extLst>
              <a:ext uri="{FF2B5EF4-FFF2-40B4-BE49-F238E27FC236}">
                <a16:creationId xmlns:a16="http://schemas.microsoft.com/office/drawing/2014/main" id="{ACB7995D-C347-927F-5A39-76DB645B0BFF}"/>
              </a:ext>
            </a:extLst>
          </p:cNvPr>
          <p:cNvPicPr>
            <a:picLocks noChangeAspect="1"/>
          </p:cNvPicPr>
          <p:nvPr/>
        </p:nvPicPr>
        <p:blipFill>
          <a:blip r:embed="rId7"/>
          <a:stretch>
            <a:fillRect/>
          </a:stretch>
        </p:blipFill>
        <p:spPr>
          <a:xfrm>
            <a:off x="7927142" y="4778912"/>
            <a:ext cx="1463040" cy="928406"/>
          </a:xfrm>
          <a:prstGeom prst="rect">
            <a:avLst/>
          </a:prstGeom>
        </p:spPr>
      </p:pic>
      <p:sp>
        <p:nvSpPr>
          <p:cNvPr id="52" name="TextBox 51">
            <a:extLst>
              <a:ext uri="{FF2B5EF4-FFF2-40B4-BE49-F238E27FC236}">
                <a16:creationId xmlns:a16="http://schemas.microsoft.com/office/drawing/2014/main" id="{DD9770D6-3A54-2E78-FB01-DFF120BDE433}"/>
              </a:ext>
            </a:extLst>
          </p:cNvPr>
          <p:cNvSpPr txBox="1"/>
          <p:nvPr/>
        </p:nvSpPr>
        <p:spPr>
          <a:xfrm>
            <a:off x="9390182" y="5193466"/>
            <a:ext cx="1202754" cy="246221"/>
          </a:xfrm>
          <a:prstGeom prst="rect">
            <a:avLst/>
          </a:prstGeom>
          <a:noFill/>
        </p:spPr>
        <p:txBody>
          <a:bodyPr wrap="square" rtlCol="0">
            <a:spAutoFit/>
          </a:bodyPr>
          <a:lstStyle/>
          <a:p>
            <a:r>
              <a:rPr lang="en-US" sz="1000" dirty="0">
                <a:solidFill>
                  <a:schemeClr val="accent4"/>
                </a:solidFill>
              </a:rPr>
              <a:t>define_usd_prim</a:t>
            </a:r>
          </a:p>
        </p:txBody>
      </p:sp>
      <p:sp>
        <p:nvSpPr>
          <p:cNvPr id="53" name="TextBox 52">
            <a:extLst>
              <a:ext uri="{FF2B5EF4-FFF2-40B4-BE49-F238E27FC236}">
                <a16:creationId xmlns:a16="http://schemas.microsoft.com/office/drawing/2014/main" id="{A624D4EA-FFDC-365C-487C-C204AF24013B}"/>
              </a:ext>
            </a:extLst>
          </p:cNvPr>
          <p:cNvSpPr txBox="1"/>
          <p:nvPr/>
        </p:nvSpPr>
        <p:spPr>
          <a:xfrm>
            <a:off x="9393849" y="5396722"/>
            <a:ext cx="1833947" cy="246221"/>
          </a:xfrm>
          <a:prstGeom prst="rect">
            <a:avLst/>
          </a:prstGeom>
          <a:noFill/>
        </p:spPr>
        <p:txBody>
          <a:bodyPr wrap="square" rtlCol="0">
            <a:spAutoFit/>
          </a:bodyPr>
          <a:lstStyle/>
          <a:p>
            <a:r>
              <a:rPr lang="en-US" sz="1000" dirty="0">
                <a:solidFill>
                  <a:schemeClr val="accent5">
                    <a:lumMod val="60000"/>
                    <a:lumOff val="40000"/>
                  </a:schemeClr>
                </a:solidFill>
              </a:rPr>
              <a:t>This node defines a USD prim</a:t>
            </a:r>
          </a:p>
        </p:txBody>
      </p:sp>
      <p:sp>
        <p:nvSpPr>
          <p:cNvPr id="54" name="Rectangle 53">
            <a:extLst>
              <a:ext uri="{FF2B5EF4-FFF2-40B4-BE49-F238E27FC236}">
                <a16:creationId xmlns:a16="http://schemas.microsoft.com/office/drawing/2014/main" id="{2866A4A5-648C-86DB-C882-4196536F5F0A}"/>
              </a:ext>
            </a:extLst>
          </p:cNvPr>
          <p:cNvSpPr/>
          <p:nvPr/>
        </p:nvSpPr>
        <p:spPr>
          <a:xfrm>
            <a:off x="7965710" y="5098337"/>
            <a:ext cx="1397314" cy="145548"/>
          </a:xfrm>
          <a:prstGeom prst="rect">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sp>
        <p:nvSpPr>
          <p:cNvPr id="55" name="Rectangle 54">
            <a:extLst>
              <a:ext uri="{FF2B5EF4-FFF2-40B4-BE49-F238E27FC236}">
                <a16:creationId xmlns:a16="http://schemas.microsoft.com/office/drawing/2014/main" id="{187B2877-C209-3D58-D806-9A8B306DBC6C}"/>
              </a:ext>
            </a:extLst>
          </p:cNvPr>
          <p:cNvSpPr/>
          <p:nvPr/>
        </p:nvSpPr>
        <p:spPr>
          <a:xfrm>
            <a:off x="7965710" y="5392023"/>
            <a:ext cx="1397314" cy="145548"/>
          </a:xfrm>
          <a:prstGeom prst="rect">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cxnSp>
        <p:nvCxnSpPr>
          <p:cNvPr id="57" name="Connector: Elbow 56">
            <a:extLst>
              <a:ext uri="{FF2B5EF4-FFF2-40B4-BE49-F238E27FC236}">
                <a16:creationId xmlns:a16="http://schemas.microsoft.com/office/drawing/2014/main" id="{89E68A78-3A12-E49B-8700-43634D04102F}"/>
              </a:ext>
            </a:extLst>
          </p:cNvPr>
          <p:cNvCxnSpPr>
            <a:stCxn id="54" idx="1"/>
          </p:cNvCxnSpPr>
          <p:nvPr/>
        </p:nvCxnSpPr>
        <p:spPr>
          <a:xfrm rot="10800000" flipV="1">
            <a:off x="7836010" y="5171111"/>
            <a:ext cx="129700" cy="673098"/>
          </a:xfrm>
          <a:prstGeom prst="bentConnector2">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58" name="TextBox 57">
            <a:extLst>
              <a:ext uri="{FF2B5EF4-FFF2-40B4-BE49-F238E27FC236}">
                <a16:creationId xmlns:a16="http://schemas.microsoft.com/office/drawing/2014/main" id="{49A2DBBB-2497-9435-D1AF-72B7460DE8FA}"/>
              </a:ext>
            </a:extLst>
          </p:cNvPr>
          <p:cNvSpPr txBox="1"/>
          <p:nvPr/>
        </p:nvSpPr>
        <p:spPr>
          <a:xfrm>
            <a:off x="7333946" y="5828779"/>
            <a:ext cx="993550" cy="230832"/>
          </a:xfrm>
          <a:prstGeom prst="rect">
            <a:avLst/>
          </a:prstGeom>
          <a:noFill/>
        </p:spPr>
        <p:txBody>
          <a:bodyPr wrap="square" rtlCol="0">
            <a:spAutoFit/>
          </a:bodyPr>
          <a:lstStyle/>
          <a:p>
            <a:r>
              <a:rPr lang="en-US" sz="900" dirty="0">
                <a:solidFill>
                  <a:srgbClr val="9C6296"/>
                </a:solidFill>
              </a:rPr>
              <a:t>Path of the prim</a:t>
            </a:r>
          </a:p>
        </p:txBody>
      </p:sp>
      <p:cxnSp>
        <p:nvCxnSpPr>
          <p:cNvPr id="59" name="Straight Connector 58">
            <a:extLst>
              <a:ext uri="{FF2B5EF4-FFF2-40B4-BE49-F238E27FC236}">
                <a16:creationId xmlns:a16="http://schemas.microsoft.com/office/drawing/2014/main" id="{2E9C943F-9965-F02E-9539-F790FF97FFBA}"/>
              </a:ext>
            </a:extLst>
          </p:cNvPr>
          <p:cNvCxnSpPr>
            <a:cxnSpLocks/>
          </p:cNvCxnSpPr>
          <p:nvPr/>
        </p:nvCxnSpPr>
        <p:spPr>
          <a:xfrm>
            <a:off x="8479362" y="5537571"/>
            <a:ext cx="0" cy="306639"/>
          </a:xfrm>
          <a:prstGeom prst="line">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62" name="TextBox 61">
            <a:extLst>
              <a:ext uri="{FF2B5EF4-FFF2-40B4-BE49-F238E27FC236}">
                <a16:creationId xmlns:a16="http://schemas.microsoft.com/office/drawing/2014/main" id="{B26CCD5B-A9DB-9738-4972-31FD31EF6993}"/>
              </a:ext>
            </a:extLst>
          </p:cNvPr>
          <p:cNvSpPr txBox="1"/>
          <p:nvPr/>
        </p:nvSpPr>
        <p:spPr>
          <a:xfrm>
            <a:off x="8305502" y="5828779"/>
            <a:ext cx="993550" cy="230832"/>
          </a:xfrm>
          <a:prstGeom prst="rect">
            <a:avLst/>
          </a:prstGeom>
          <a:noFill/>
        </p:spPr>
        <p:txBody>
          <a:bodyPr wrap="square" rtlCol="0">
            <a:spAutoFit/>
          </a:bodyPr>
          <a:lstStyle/>
          <a:p>
            <a:r>
              <a:rPr lang="en-US" sz="900" dirty="0">
                <a:solidFill>
                  <a:srgbClr val="9C6296"/>
                </a:solidFill>
              </a:rPr>
              <a:t>Type of the prim:</a:t>
            </a:r>
          </a:p>
        </p:txBody>
      </p:sp>
      <p:sp>
        <p:nvSpPr>
          <p:cNvPr id="63" name="TextBox 62">
            <a:extLst>
              <a:ext uri="{FF2B5EF4-FFF2-40B4-BE49-F238E27FC236}">
                <a16:creationId xmlns:a16="http://schemas.microsoft.com/office/drawing/2014/main" id="{7D8AC17B-928D-DDE3-710C-D54C0377A788}"/>
              </a:ext>
            </a:extLst>
          </p:cNvPr>
          <p:cNvSpPr txBox="1"/>
          <p:nvPr/>
        </p:nvSpPr>
        <p:spPr>
          <a:xfrm>
            <a:off x="8305501" y="6026743"/>
            <a:ext cx="2287433" cy="507831"/>
          </a:xfrm>
          <a:prstGeom prst="rect">
            <a:avLst/>
          </a:prstGeom>
          <a:noFill/>
        </p:spPr>
        <p:txBody>
          <a:bodyPr wrap="square" rtlCol="0">
            <a:spAutoFit/>
          </a:bodyPr>
          <a:lstStyle/>
          <a:p>
            <a:r>
              <a:rPr lang="en-US" sz="900" dirty="0">
                <a:solidFill>
                  <a:schemeClr val="accent2"/>
                </a:solidFill>
              </a:rPr>
              <a:t>Xform </a:t>
            </a:r>
            <a:r>
              <a:rPr lang="en-US" sz="900" dirty="0">
                <a:solidFill>
                  <a:srgbClr val="9C6296"/>
                </a:solidFill>
              </a:rPr>
              <a:t>acts as a container for other prims</a:t>
            </a:r>
          </a:p>
          <a:p>
            <a:r>
              <a:rPr lang="en-US" sz="900" dirty="0">
                <a:solidFill>
                  <a:srgbClr val="9C6296"/>
                </a:solidFill>
              </a:rPr>
              <a:t>Other types of prims include </a:t>
            </a:r>
            <a:r>
              <a:rPr lang="en-US" sz="900" dirty="0">
                <a:solidFill>
                  <a:schemeClr val="accent2"/>
                </a:solidFill>
              </a:rPr>
              <a:t>Scope</a:t>
            </a:r>
            <a:r>
              <a:rPr lang="en-US" sz="900" dirty="0">
                <a:solidFill>
                  <a:srgbClr val="9C6296"/>
                </a:solidFill>
              </a:rPr>
              <a:t>, </a:t>
            </a:r>
            <a:r>
              <a:rPr lang="en-US" sz="900" dirty="0">
                <a:solidFill>
                  <a:schemeClr val="accent2"/>
                </a:solidFill>
              </a:rPr>
              <a:t>Mesh</a:t>
            </a:r>
            <a:r>
              <a:rPr lang="en-US" sz="900" dirty="0">
                <a:solidFill>
                  <a:srgbClr val="9C6296"/>
                </a:solidFill>
              </a:rPr>
              <a:t>, </a:t>
            </a:r>
            <a:r>
              <a:rPr lang="en-US" sz="900" dirty="0">
                <a:solidFill>
                  <a:schemeClr val="accent2"/>
                </a:solidFill>
              </a:rPr>
              <a:t>Capsule</a:t>
            </a:r>
            <a:r>
              <a:rPr lang="en-US" sz="900" dirty="0">
                <a:solidFill>
                  <a:srgbClr val="9C6296"/>
                </a:solidFill>
              </a:rPr>
              <a:t>, </a:t>
            </a:r>
            <a:r>
              <a:rPr lang="en-US" sz="900" dirty="0">
                <a:solidFill>
                  <a:schemeClr val="accent2"/>
                </a:solidFill>
              </a:rPr>
              <a:t>Cone</a:t>
            </a:r>
            <a:r>
              <a:rPr lang="en-US" sz="900" dirty="0">
                <a:solidFill>
                  <a:srgbClr val="9C6296"/>
                </a:solidFill>
              </a:rPr>
              <a:t>, </a:t>
            </a:r>
            <a:r>
              <a:rPr lang="en-US" sz="900" dirty="0">
                <a:solidFill>
                  <a:schemeClr val="accent2"/>
                </a:solidFill>
              </a:rPr>
              <a:t>Cube</a:t>
            </a:r>
            <a:r>
              <a:rPr lang="en-US" sz="900" dirty="0">
                <a:solidFill>
                  <a:srgbClr val="9C6296"/>
                </a:solidFill>
              </a:rPr>
              <a:t>, </a:t>
            </a:r>
            <a:r>
              <a:rPr lang="en-US" sz="900" dirty="0">
                <a:solidFill>
                  <a:schemeClr val="accent2"/>
                </a:solidFill>
              </a:rPr>
              <a:t>Sphere</a:t>
            </a:r>
            <a:r>
              <a:rPr lang="en-US" sz="900" dirty="0">
                <a:solidFill>
                  <a:srgbClr val="9C6296"/>
                </a:solidFill>
              </a:rPr>
              <a:t>, </a:t>
            </a:r>
            <a:r>
              <a:rPr lang="en-US" sz="900" i="1" dirty="0">
                <a:solidFill>
                  <a:srgbClr val="9C6296"/>
                </a:solidFill>
              </a:rPr>
              <a:t>etc.</a:t>
            </a:r>
          </a:p>
        </p:txBody>
      </p:sp>
      <p:pic>
        <p:nvPicPr>
          <p:cNvPr id="65" name="Picture 64">
            <a:extLst>
              <a:ext uri="{FF2B5EF4-FFF2-40B4-BE49-F238E27FC236}">
                <a16:creationId xmlns:a16="http://schemas.microsoft.com/office/drawing/2014/main" id="{733E70C1-6157-172C-13F4-D7368D273EF2}"/>
              </a:ext>
            </a:extLst>
          </p:cNvPr>
          <p:cNvPicPr>
            <a:picLocks noChangeAspect="1"/>
          </p:cNvPicPr>
          <p:nvPr/>
        </p:nvPicPr>
        <p:blipFill>
          <a:blip r:embed="rId8"/>
          <a:stretch>
            <a:fillRect/>
          </a:stretch>
        </p:blipFill>
        <p:spPr>
          <a:xfrm>
            <a:off x="5377467" y="5901596"/>
            <a:ext cx="1594693" cy="704875"/>
          </a:xfrm>
          <a:prstGeom prst="rect">
            <a:avLst/>
          </a:prstGeom>
        </p:spPr>
      </p:pic>
      <p:sp>
        <p:nvSpPr>
          <p:cNvPr id="66" name="TextBox 65">
            <a:extLst>
              <a:ext uri="{FF2B5EF4-FFF2-40B4-BE49-F238E27FC236}">
                <a16:creationId xmlns:a16="http://schemas.microsoft.com/office/drawing/2014/main" id="{F3C19081-B89A-B92F-D219-276D1258D90B}"/>
              </a:ext>
            </a:extLst>
          </p:cNvPr>
          <p:cNvSpPr txBox="1"/>
          <p:nvPr/>
        </p:nvSpPr>
        <p:spPr>
          <a:xfrm>
            <a:off x="6525914" y="3392925"/>
            <a:ext cx="1202754" cy="246221"/>
          </a:xfrm>
          <a:prstGeom prst="rect">
            <a:avLst/>
          </a:prstGeom>
          <a:noFill/>
        </p:spPr>
        <p:txBody>
          <a:bodyPr wrap="square" rtlCol="0">
            <a:spAutoFit/>
          </a:bodyPr>
          <a:lstStyle/>
          <a:p>
            <a:r>
              <a:rPr lang="en-US" sz="1000" dirty="0">
                <a:solidFill>
                  <a:schemeClr val="accent4"/>
                </a:solidFill>
              </a:rPr>
              <a:t>define_usd_mesh</a:t>
            </a:r>
          </a:p>
        </p:txBody>
      </p:sp>
      <p:sp>
        <p:nvSpPr>
          <p:cNvPr id="67" name="TextBox 66">
            <a:extLst>
              <a:ext uri="{FF2B5EF4-FFF2-40B4-BE49-F238E27FC236}">
                <a16:creationId xmlns:a16="http://schemas.microsoft.com/office/drawing/2014/main" id="{9080FDFD-355B-9230-AA74-4FB783E2B657}"/>
              </a:ext>
            </a:extLst>
          </p:cNvPr>
          <p:cNvSpPr txBox="1"/>
          <p:nvPr/>
        </p:nvSpPr>
        <p:spPr>
          <a:xfrm>
            <a:off x="4931455" y="2723855"/>
            <a:ext cx="1164545" cy="400110"/>
          </a:xfrm>
          <a:prstGeom prst="rect">
            <a:avLst/>
          </a:prstGeom>
          <a:noFill/>
        </p:spPr>
        <p:txBody>
          <a:bodyPr wrap="square" rtlCol="0">
            <a:spAutoFit/>
          </a:bodyPr>
          <a:lstStyle/>
          <a:p>
            <a:r>
              <a:rPr lang="en-US" sz="1000" dirty="0">
                <a:solidFill>
                  <a:schemeClr val="accent5">
                    <a:lumMod val="60000"/>
                    <a:lumOff val="40000"/>
                  </a:schemeClr>
                </a:solidFill>
              </a:rPr>
              <a:t>Mesh geometry of the monster body</a:t>
            </a:r>
          </a:p>
        </p:txBody>
      </p:sp>
      <p:sp>
        <p:nvSpPr>
          <p:cNvPr id="68" name="Rectangle 67">
            <a:extLst>
              <a:ext uri="{FF2B5EF4-FFF2-40B4-BE49-F238E27FC236}">
                <a16:creationId xmlns:a16="http://schemas.microsoft.com/office/drawing/2014/main" id="{655C3B30-8394-E7B7-64D5-23A534258162}"/>
              </a:ext>
            </a:extLst>
          </p:cNvPr>
          <p:cNvSpPr/>
          <p:nvPr/>
        </p:nvSpPr>
        <p:spPr>
          <a:xfrm>
            <a:off x="5159779" y="3488492"/>
            <a:ext cx="1105849" cy="86087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9" name="Straight Connector 68">
            <a:extLst>
              <a:ext uri="{FF2B5EF4-FFF2-40B4-BE49-F238E27FC236}">
                <a16:creationId xmlns:a16="http://schemas.microsoft.com/office/drawing/2014/main" id="{AEBFC353-30B0-6188-0C7A-F79408547653}"/>
              </a:ext>
            </a:extLst>
          </p:cNvPr>
          <p:cNvCxnSpPr>
            <a:cxnSpLocks/>
          </p:cNvCxnSpPr>
          <p:nvPr/>
        </p:nvCxnSpPr>
        <p:spPr>
          <a:xfrm>
            <a:off x="5710926" y="3176815"/>
            <a:ext cx="0" cy="311677"/>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pic>
        <p:nvPicPr>
          <p:cNvPr id="72" name="Picture 71">
            <a:extLst>
              <a:ext uri="{FF2B5EF4-FFF2-40B4-BE49-F238E27FC236}">
                <a16:creationId xmlns:a16="http://schemas.microsoft.com/office/drawing/2014/main" id="{582FDA8C-4483-4A17-7F9E-7CA7F53B514A}"/>
              </a:ext>
            </a:extLst>
          </p:cNvPr>
          <p:cNvPicPr>
            <a:picLocks noChangeAspect="1"/>
          </p:cNvPicPr>
          <p:nvPr/>
        </p:nvPicPr>
        <p:blipFill>
          <a:blip r:embed="rId9"/>
          <a:stretch>
            <a:fillRect/>
          </a:stretch>
        </p:blipFill>
        <p:spPr>
          <a:xfrm>
            <a:off x="6050523" y="2549194"/>
            <a:ext cx="418396" cy="512280"/>
          </a:xfrm>
          <a:prstGeom prst="rect">
            <a:avLst/>
          </a:prstGeom>
        </p:spPr>
      </p:pic>
      <p:pic>
        <p:nvPicPr>
          <p:cNvPr id="78" name="Picture 77">
            <a:extLst>
              <a:ext uri="{FF2B5EF4-FFF2-40B4-BE49-F238E27FC236}">
                <a16:creationId xmlns:a16="http://schemas.microsoft.com/office/drawing/2014/main" id="{F8BA25C3-A5A8-B8A4-A1AA-D6F4D3DB14DC}"/>
              </a:ext>
            </a:extLst>
          </p:cNvPr>
          <p:cNvPicPr>
            <a:picLocks noChangeAspect="1"/>
          </p:cNvPicPr>
          <p:nvPr/>
        </p:nvPicPr>
        <p:blipFill>
          <a:blip r:embed="rId10"/>
          <a:stretch>
            <a:fillRect/>
          </a:stretch>
        </p:blipFill>
        <p:spPr>
          <a:xfrm>
            <a:off x="2971216" y="4598506"/>
            <a:ext cx="1699371" cy="645379"/>
          </a:xfrm>
          <a:prstGeom prst="rect">
            <a:avLst/>
          </a:prstGeom>
        </p:spPr>
      </p:pic>
      <p:cxnSp>
        <p:nvCxnSpPr>
          <p:cNvPr id="79" name="Straight Connector 78">
            <a:extLst>
              <a:ext uri="{FF2B5EF4-FFF2-40B4-BE49-F238E27FC236}">
                <a16:creationId xmlns:a16="http://schemas.microsoft.com/office/drawing/2014/main" id="{78D15DD2-2B22-DFF2-660E-2CACAB8F8015}"/>
              </a:ext>
            </a:extLst>
          </p:cNvPr>
          <p:cNvCxnSpPr>
            <a:cxnSpLocks/>
          </p:cNvCxnSpPr>
          <p:nvPr/>
        </p:nvCxnSpPr>
        <p:spPr>
          <a:xfrm>
            <a:off x="4668688" y="4901555"/>
            <a:ext cx="491091" cy="0"/>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84" name="Connector: Elbow 83">
            <a:extLst>
              <a:ext uri="{FF2B5EF4-FFF2-40B4-BE49-F238E27FC236}">
                <a16:creationId xmlns:a16="http://schemas.microsoft.com/office/drawing/2014/main" id="{C690DCB1-7237-AF92-322E-F4B2F2CC003B}"/>
              </a:ext>
            </a:extLst>
          </p:cNvPr>
          <p:cNvCxnSpPr>
            <a:stCxn id="34" idx="2"/>
            <a:endCxn id="65" idx="0"/>
          </p:cNvCxnSpPr>
          <p:nvPr/>
        </p:nvCxnSpPr>
        <p:spPr>
          <a:xfrm rot="5400000">
            <a:off x="6383353" y="5198348"/>
            <a:ext cx="494709" cy="911786"/>
          </a:xfrm>
          <a:prstGeom prst="bentConnector3">
            <a:avLst>
              <a:gd name="adj1" fmla="val 74913"/>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82E3A51F-EDB3-2183-1E8A-B2414E9F5539}"/>
              </a:ext>
            </a:extLst>
          </p:cNvPr>
          <p:cNvSpPr txBox="1"/>
          <p:nvPr/>
        </p:nvSpPr>
        <p:spPr>
          <a:xfrm>
            <a:off x="2897383" y="5273611"/>
            <a:ext cx="1820484" cy="507831"/>
          </a:xfrm>
          <a:prstGeom prst="rect">
            <a:avLst/>
          </a:prstGeom>
          <a:noFill/>
        </p:spPr>
        <p:txBody>
          <a:bodyPr wrap="square" rtlCol="0">
            <a:spAutoFit/>
          </a:bodyPr>
          <a:lstStyle/>
          <a:p>
            <a:r>
              <a:rPr lang="en-US" sz="900" dirty="0">
                <a:solidFill>
                  <a:srgbClr val="9C6296"/>
                </a:solidFill>
              </a:rPr>
              <a:t>Attributes, such as color and transformation, can be added to a prim</a:t>
            </a:r>
          </a:p>
        </p:txBody>
      </p:sp>
      <p:sp>
        <p:nvSpPr>
          <p:cNvPr id="90" name="TextBox 89">
            <a:extLst>
              <a:ext uri="{FF2B5EF4-FFF2-40B4-BE49-F238E27FC236}">
                <a16:creationId xmlns:a16="http://schemas.microsoft.com/office/drawing/2014/main" id="{438F423A-C6A4-3B76-2507-8116CEE09EA7}"/>
              </a:ext>
            </a:extLst>
          </p:cNvPr>
          <p:cNvSpPr txBox="1"/>
          <p:nvPr/>
        </p:nvSpPr>
        <p:spPr>
          <a:xfrm>
            <a:off x="7830721" y="2814785"/>
            <a:ext cx="1833947" cy="246221"/>
          </a:xfrm>
          <a:prstGeom prst="rect">
            <a:avLst/>
          </a:prstGeom>
          <a:noFill/>
        </p:spPr>
        <p:txBody>
          <a:bodyPr wrap="square" rtlCol="0">
            <a:spAutoFit/>
          </a:bodyPr>
          <a:lstStyle/>
          <a:p>
            <a:r>
              <a:rPr lang="en-US" sz="1000" dirty="0">
                <a:solidFill>
                  <a:srgbClr val="D48CBE"/>
                </a:solidFill>
              </a:rPr>
              <a:t>Parent prim</a:t>
            </a:r>
          </a:p>
        </p:txBody>
      </p:sp>
      <p:sp>
        <p:nvSpPr>
          <p:cNvPr id="91" name="TextBox 90">
            <a:extLst>
              <a:ext uri="{FF2B5EF4-FFF2-40B4-BE49-F238E27FC236}">
                <a16:creationId xmlns:a16="http://schemas.microsoft.com/office/drawing/2014/main" id="{2611A9CC-321C-9FE9-5E3B-633161C8DF65}"/>
              </a:ext>
            </a:extLst>
          </p:cNvPr>
          <p:cNvSpPr txBox="1"/>
          <p:nvPr/>
        </p:nvSpPr>
        <p:spPr>
          <a:xfrm>
            <a:off x="6525914" y="3037479"/>
            <a:ext cx="1833947" cy="246221"/>
          </a:xfrm>
          <a:prstGeom prst="rect">
            <a:avLst/>
          </a:prstGeom>
          <a:noFill/>
        </p:spPr>
        <p:txBody>
          <a:bodyPr wrap="square" rtlCol="0">
            <a:spAutoFit/>
          </a:bodyPr>
          <a:lstStyle/>
          <a:p>
            <a:r>
              <a:rPr lang="en-US" sz="1000" dirty="0">
                <a:solidFill>
                  <a:srgbClr val="D48CBE"/>
                </a:solidFill>
              </a:rPr>
              <a:t>Child prim</a:t>
            </a:r>
          </a:p>
        </p:txBody>
      </p:sp>
    </p:spTree>
    <p:extLst>
      <p:ext uri="{BB962C8B-B14F-4D97-AF65-F5344CB8AC3E}">
        <p14:creationId xmlns:p14="http://schemas.microsoft.com/office/powerpoint/2010/main" val="2051305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3" descr="A picture containing icon&#10;&#10;Description automatically generated">
            <a:extLst>
              <a:ext uri="{FF2B5EF4-FFF2-40B4-BE49-F238E27FC236}">
                <a16:creationId xmlns:a16="http://schemas.microsoft.com/office/drawing/2014/main" id="{9D1964FC-FD6B-B929-1D13-F0BE837033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6726" y="720043"/>
            <a:ext cx="948879" cy="1136607"/>
          </a:xfrm>
          <a:prstGeom prst="rect">
            <a:avLst/>
          </a:prstGeom>
        </p:spPr>
      </p:pic>
      <p:pic>
        <p:nvPicPr>
          <p:cNvPr id="3" name="Picture 2">
            <a:extLst>
              <a:ext uri="{FF2B5EF4-FFF2-40B4-BE49-F238E27FC236}">
                <a16:creationId xmlns:a16="http://schemas.microsoft.com/office/drawing/2014/main" id="{F5B73E1A-C5F0-4B07-F8FF-93EA0AA278B0}"/>
              </a:ext>
            </a:extLst>
          </p:cNvPr>
          <p:cNvPicPr>
            <a:picLocks noGrp="1" noRot="1" noChangeAspect="1" noMove="1" noResize="1" noEditPoints="1" noAdjustHandles="1" noChangeArrowheads="1" noChangeShapeType="1" noCrop="1"/>
          </p:cNvPicPr>
          <p:nvPr/>
        </p:nvPicPr>
        <p:blipFill rotWithShape="1">
          <a:blip r:embed="rId3"/>
          <a:srcRect t="3324"/>
          <a:stretch/>
        </p:blipFill>
        <p:spPr>
          <a:xfrm>
            <a:off x="4860979" y="1146975"/>
            <a:ext cx="7113685" cy="4564049"/>
          </a:xfrm>
          <a:prstGeom prst="rect">
            <a:avLst/>
          </a:prstGeom>
        </p:spPr>
      </p:pic>
      <p:sp>
        <p:nvSpPr>
          <p:cNvPr id="4" name="Rectangle 3">
            <a:extLst>
              <a:ext uri="{FF2B5EF4-FFF2-40B4-BE49-F238E27FC236}">
                <a16:creationId xmlns:a16="http://schemas.microsoft.com/office/drawing/2014/main" id="{F8FA173F-4144-8ED8-D792-66BE3AB047A7}"/>
              </a:ext>
            </a:extLst>
          </p:cNvPr>
          <p:cNvSpPr/>
          <p:nvPr/>
        </p:nvSpPr>
        <p:spPr>
          <a:xfrm>
            <a:off x="7927142" y="1345776"/>
            <a:ext cx="1371910" cy="139941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ectangle 8">
            <a:extLst>
              <a:ext uri="{FF2B5EF4-FFF2-40B4-BE49-F238E27FC236}">
                <a16:creationId xmlns:a16="http://schemas.microsoft.com/office/drawing/2014/main" id="{13DAA048-B8D7-54ED-2784-3AA040C37EA2}"/>
              </a:ext>
            </a:extLst>
          </p:cNvPr>
          <p:cNvSpPr/>
          <p:nvPr/>
        </p:nvSpPr>
        <p:spPr>
          <a:xfrm>
            <a:off x="9410060" y="2331737"/>
            <a:ext cx="1125419" cy="118429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F20EBD59-EC6B-37D3-9311-BC0FA6016424}"/>
              </a:ext>
            </a:extLst>
          </p:cNvPr>
          <p:cNvSpPr/>
          <p:nvPr/>
        </p:nvSpPr>
        <p:spPr>
          <a:xfrm>
            <a:off x="7927142" y="3038490"/>
            <a:ext cx="1284444" cy="1628030"/>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a:extLst>
              <a:ext uri="{FF2B5EF4-FFF2-40B4-BE49-F238E27FC236}">
                <a16:creationId xmlns:a16="http://schemas.microsoft.com/office/drawing/2014/main" id="{D77E9B41-3FB9-7D3A-82F9-3617822FE1D8}"/>
              </a:ext>
            </a:extLst>
          </p:cNvPr>
          <p:cNvSpPr/>
          <p:nvPr/>
        </p:nvSpPr>
        <p:spPr>
          <a:xfrm>
            <a:off x="5010379" y="3284979"/>
            <a:ext cx="2718289" cy="2282921"/>
          </a:xfrm>
          <a:prstGeom prst="rect">
            <a:avLst/>
          </a:prstGeom>
          <a:ln w="9525">
            <a:solidFill>
              <a:srgbClr val="D48CBE"/>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2" name="Picture 11" descr="A picture containing icon&#10;&#10;Description automatically generated">
            <a:extLst>
              <a:ext uri="{FF2B5EF4-FFF2-40B4-BE49-F238E27FC236}">
                <a16:creationId xmlns:a16="http://schemas.microsoft.com/office/drawing/2014/main" id="{2C9C0325-25EF-6399-5793-6D7DAB92BB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290" y="632793"/>
            <a:ext cx="544531" cy="652262"/>
          </a:xfrm>
          <a:prstGeom prst="rect">
            <a:avLst/>
          </a:prstGeom>
        </p:spPr>
      </p:pic>
      <p:cxnSp>
        <p:nvCxnSpPr>
          <p:cNvPr id="14" name="Straight Connector 13">
            <a:extLst>
              <a:ext uri="{FF2B5EF4-FFF2-40B4-BE49-F238E27FC236}">
                <a16:creationId xmlns:a16="http://schemas.microsoft.com/office/drawing/2014/main" id="{AA0D84EC-3166-07AD-B97D-2733191D5C61}"/>
              </a:ext>
            </a:extLst>
          </p:cNvPr>
          <p:cNvCxnSpPr>
            <a:cxnSpLocks/>
          </p:cNvCxnSpPr>
          <p:nvPr/>
        </p:nvCxnSpPr>
        <p:spPr>
          <a:xfrm flipH="1">
            <a:off x="1985512" y="1301877"/>
            <a:ext cx="242761" cy="0"/>
          </a:xfrm>
          <a:prstGeom prst="line">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79BA9476-D003-488F-4D05-C83D11209CBD}"/>
              </a:ext>
            </a:extLst>
          </p:cNvPr>
          <p:cNvPicPr>
            <a:picLocks noChangeAspect="1"/>
          </p:cNvPicPr>
          <p:nvPr/>
        </p:nvPicPr>
        <p:blipFill>
          <a:blip r:embed="rId4">
            <a:alphaModFix amt="35000"/>
          </a:blip>
          <a:stretch>
            <a:fillRect/>
          </a:stretch>
        </p:blipFill>
        <p:spPr>
          <a:xfrm>
            <a:off x="988405" y="1577240"/>
            <a:ext cx="762862" cy="385363"/>
          </a:xfrm>
          <a:prstGeom prst="rect">
            <a:avLst/>
          </a:prstGeom>
        </p:spPr>
      </p:pic>
      <p:sp>
        <p:nvSpPr>
          <p:cNvPr id="16" name="Rectangle 15">
            <a:extLst>
              <a:ext uri="{FF2B5EF4-FFF2-40B4-BE49-F238E27FC236}">
                <a16:creationId xmlns:a16="http://schemas.microsoft.com/office/drawing/2014/main" id="{964C09CD-AFAA-76F6-FBDE-0DAA3C7DA6FB}"/>
              </a:ext>
            </a:extLst>
          </p:cNvPr>
          <p:cNvSpPr/>
          <p:nvPr/>
        </p:nvSpPr>
        <p:spPr>
          <a:xfrm>
            <a:off x="2228273" y="748566"/>
            <a:ext cx="1228141" cy="1092180"/>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2F2470D-B80A-D018-D0A6-36431D6ACC4A}"/>
              </a:ext>
            </a:extLst>
          </p:cNvPr>
          <p:cNvSpPr/>
          <p:nvPr/>
        </p:nvSpPr>
        <p:spPr>
          <a:xfrm>
            <a:off x="975117" y="640602"/>
            <a:ext cx="748007" cy="639398"/>
          </a:xfrm>
          <a:prstGeom prst="rect">
            <a:avLst/>
          </a:prstGeom>
          <a:noFill/>
          <a:ln w="28575">
            <a:solidFill>
              <a:srgbClr val="CF99B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5722DF5-1EF9-1E80-3034-7DFEA10BF0EE}"/>
              </a:ext>
            </a:extLst>
          </p:cNvPr>
          <p:cNvSpPr/>
          <p:nvPr/>
        </p:nvSpPr>
        <p:spPr>
          <a:xfrm>
            <a:off x="964399" y="1659788"/>
            <a:ext cx="767511" cy="270505"/>
          </a:xfrm>
          <a:prstGeom prst="rect">
            <a:avLst/>
          </a:prstGeom>
          <a:noFill/>
          <a:ln w="28575">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32A67CC-9A3F-F49A-CC4E-AD0E12CAC8A0}"/>
              </a:ext>
            </a:extLst>
          </p:cNvPr>
          <p:cNvSpPr txBox="1"/>
          <p:nvPr/>
        </p:nvSpPr>
        <p:spPr>
          <a:xfrm>
            <a:off x="2431524" y="325833"/>
            <a:ext cx="821638" cy="400110"/>
          </a:xfrm>
          <a:prstGeom prst="rect">
            <a:avLst/>
          </a:prstGeom>
          <a:noFill/>
        </p:spPr>
        <p:txBody>
          <a:bodyPr wrap="square" rtlCol="0">
            <a:spAutoFit/>
          </a:bodyPr>
          <a:lstStyle/>
          <a:p>
            <a:pPr algn="ctr"/>
            <a:r>
              <a:rPr lang="en-US" sz="1000" dirty="0">
                <a:solidFill>
                  <a:srgbClr val="86748A"/>
                </a:solidFill>
              </a:rPr>
              <a:t>Prim</a:t>
            </a:r>
          </a:p>
          <a:p>
            <a:pPr algn="ctr"/>
            <a:r>
              <a:rPr lang="en-US" sz="1000" dirty="0">
                <a:solidFill>
                  <a:srgbClr val="86748A"/>
                </a:solidFill>
              </a:rPr>
              <a:t>(Parent)</a:t>
            </a:r>
          </a:p>
        </p:txBody>
      </p:sp>
      <p:sp>
        <p:nvSpPr>
          <p:cNvPr id="20" name="TextBox 19">
            <a:extLst>
              <a:ext uri="{FF2B5EF4-FFF2-40B4-BE49-F238E27FC236}">
                <a16:creationId xmlns:a16="http://schemas.microsoft.com/office/drawing/2014/main" id="{FEDCDF12-A30D-E397-6282-B88D07476EB7}"/>
              </a:ext>
            </a:extLst>
          </p:cNvPr>
          <p:cNvSpPr txBox="1"/>
          <p:nvPr/>
        </p:nvSpPr>
        <p:spPr>
          <a:xfrm>
            <a:off x="385774" y="769990"/>
            <a:ext cx="562103" cy="400110"/>
          </a:xfrm>
          <a:prstGeom prst="rect">
            <a:avLst/>
          </a:prstGeom>
          <a:noFill/>
        </p:spPr>
        <p:txBody>
          <a:bodyPr wrap="square" rtlCol="0">
            <a:spAutoFit/>
          </a:bodyPr>
          <a:lstStyle/>
          <a:p>
            <a:pPr algn="ctr"/>
            <a:r>
              <a:rPr lang="en-US" sz="1000" dirty="0">
                <a:solidFill>
                  <a:srgbClr val="86748A"/>
                </a:solidFill>
              </a:rPr>
              <a:t>Prim</a:t>
            </a:r>
          </a:p>
          <a:p>
            <a:pPr algn="ctr"/>
            <a:r>
              <a:rPr lang="en-US" sz="1000" dirty="0">
                <a:solidFill>
                  <a:srgbClr val="86748A"/>
                </a:solidFill>
              </a:rPr>
              <a:t>(Child)</a:t>
            </a:r>
          </a:p>
        </p:txBody>
      </p:sp>
      <p:sp>
        <p:nvSpPr>
          <p:cNvPr id="21" name="TextBox 20">
            <a:extLst>
              <a:ext uri="{FF2B5EF4-FFF2-40B4-BE49-F238E27FC236}">
                <a16:creationId xmlns:a16="http://schemas.microsoft.com/office/drawing/2014/main" id="{F4749683-EAAD-10C5-D995-87A160E3AEA0}"/>
              </a:ext>
            </a:extLst>
          </p:cNvPr>
          <p:cNvSpPr txBox="1"/>
          <p:nvPr/>
        </p:nvSpPr>
        <p:spPr>
          <a:xfrm>
            <a:off x="385774" y="1602864"/>
            <a:ext cx="562103" cy="400110"/>
          </a:xfrm>
          <a:prstGeom prst="rect">
            <a:avLst/>
          </a:prstGeom>
          <a:noFill/>
        </p:spPr>
        <p:txBody>
          <a:bodyPr wrap="square" rtlCol="0">
            <a:spAutoFit/>
          </a:bodyPr>
          <a:lstStyle/>
          <a:p>
            <a:pPr algn="ctr"/>
            <a:r>
              <a:rPr lang="en-US" sz="1000" dirty="0">
                <a:solidFill>
                  <a:schemeClr val="bg1">
                    <a:lumMod val="85000"/>
                  </a:schemeClr>
                </a:solidFill>
              </a:rPr>
              <a:t>Prim</a:t>
            </a:r>
          </a:p>
          <a:p>
            <a:pPr algn="ctr"/>
            <a:r>
              <a:rPr lang="en-US" sz="1000" dirty="0">
                <a:solidFill>
                  <a:schemeClr val="bg1">
                    <a:lumMod val="85000"/>
                  </a:schemeClr>
                </a:solidFill>
              </a:rPr>
              <a:t>(Child)</a:t>
            </a:r>
          </a:p>
        </p:txBody>
      </p:sp>
      <p:sp>
        <p:nvSpPr>
          <p:cNvPr id="22" name="TextBox 21">
            <a:extLst>
              <a:ext uri="{FF2B5EF4-FFF2-40B4-BE49-F238E27FC236}">
                <a16:creationId xmlns:a16="http://schemas.microsoft.com/office/drawing/2014/main" id="{46757633-B305-2B9B-F2B6-74E5216C21FE}"/>
              </a:ext>
            </a:extLst>
          </p:cNvPr>
          <p:cNvSpPr txBox="1"/>
          <p:nvPr/>
        </p:nvSpPr>
        <p:spPr>
          <a:xfrm>
            <a:off x="2536434" y="1863367"/>
            <a:ext cx="775178" cy="246221"/>
          </a:xfrm>
          <a:prstGeom prst="rect">
            <a:avLst/>
          </a:prstGeom>
          <a:noFill/>
        </p:spPr>
        <p:txBody>
          <a:bodyPr wrap="square" rtlCol="0">
            <a:spAutoFit/>
          </a:bodyPr>
          <a:lstStyle/>
          <a:p>
            <a:r>
              <a:rPr lang="en-US" sz="1000" dirty="0">
                <a:solidFill>
                  <a:srgbClr val="615464"/>
                </a:solidFill>
              </a:rPr>
              <a:t>/monster</a:t>
            </a:r>
          </a:p>
        </p:txBody>
      </p:sp>
      <p:sp>
        <p:nvSpPr>
          <p:cNvPr id="23" name="TextBox 22">
            <a:extLst>
              <a:ext uri="{FF2B5EF4-FFF2-40B4-BE49-F238E27FC236}">
                <a16:creationId xmlns:a16="http://schemas.microsoft.com/office/drawing/2014/main" id="{94B9D38C-EDB7-552A-230D-89560A017AC4}"/>
              </a:ext>
            </a:extLst>
          </p:cNvPr>
          <p:cNvSpPr txBox="1"/>
          <p:nvPr/>
        </p:nvSpPr>
        <p:spPr>
          <a:xfrm>
            <a:off x="863776" y="1286203"/>
            <a:ext cx="1068833" cy="246221"/>
          </a:xfrm>
          <a:prstGeom prst="rect">
            <a:avLst/>
          </a:prstGeom>
          <a:noFill/>
        </p:spPr>
        <p:txBody>
          <a:bodyPr wrap="square" rtlCol="0">
            <a:spAutoFit/>
          </a:bodyPr>
          <a:lstStyle/>
          <a:p>
            <a:r>
              <a:rPr lang="en-US" sz="1000" dirty="0">
                <a:solidFill>
                  <a:srgbClr val="615464"/>
                </a:solidFill>
              </a:rPr>
              <a:t>/monster/body</a:t>
            </a:r>
          </a:p>
        </p:txBody>
      </p:sp>
      <p:sp>
        <p:nvSpPr>
          <p:cNvPr id="24" name="TextBox 23">
            <a:extLst>
              <a:ext uri="{FF2B5EF4-FFF2-40B4-BE49-F238E27FC236}">
                <a16:creationId xmlns:a16="http://schemas.microsoft.com/office/drawing/2014/main" id="{BC759690-E868-1E9F-D6C9-24E088B35CC5}"/>
              </a:ext>
            </a:extLst>
          </p:cNvPr>
          <p:cNvSpPr txBox="1"/>
          <p:nvPr/>
        </p:nvSpPr>
        <p:spPr>
          <a:xfrm>
            <a:off x="882300" y="1941690"/>
            <a:ext cx="1184096" cy="246221"/>
          </a:xfrm>
          <a:prstGeom prst="rect">
            <a:avLst/>
          </a:prstGeom>
          <a:noFill/>
        </p:spPr>
        <p:txBody>
          <a:bodyPr wrap="square" rtlCol="0">
            <a:spAutoFit/>
          </a:bodyPr>
          <a:lstStyle/>
          <a:p>
            <a:r>
              <a:rPr lang="en-US" sz="1000" dirty="0">
                <a:solidFill>
                  <a:schemeClr val="bg1">
                    <a:lumMod val="85000"/>
                  </a:schemeClr>
                </a:solidFill>
              </a:rPr>
              <a:t>/monster/eyes</a:t>
            </a:r>
          </a:p>
        </p:txBody>
      </p:sp>
      <p:sp>
        <p:nvSpPr>
          <p:cNvPr id="25" name="Rectangle 24">
            <a:extLst>
              <a:ext uri="{FF2B5EF4-FFF2-40B4-BE49-F238E27FC236}">
                <a16:creationId xmlns:a16="http://schemas.microsoft.com/office/drawing/2014/main" id="{41E073F6-EB83-43AB-AF55-5CEE6AAE102F}"/>
              </a:ext>
            </a:extLst>
          </p:cNvPr>
          <p:cNvSpPr/>
          <p:nvPr/>
        </p:nvSpPr>
        <p:spPr>
          <a:xfrm>
            <a:off x="217336" y="209758"/>
            <a:ext cx="3540431" cy="2132421"/>
          </a:xfrm>
          <a:prstGeom prst="rect">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Connector: Elbow 25">
            <a:extLst>
              <a:ext uri="{FF2B5EF4-FFF2-40B4-BE49-F238E27FC236}">
                <a16:creationId xmlns:a16="http://schemas.microsoft.com/office/drawing/2014/main" id="{6C646D99-8A90-4F10-D5F5-5B8DC9ABB80D}"/>
              </a:ext>
            </a:extLst>
          </p:cNvPr>
          <p:cNvCxnSpPr>
            <a:stCxn id="17" idx="3"/>
            <a:endCxn id="18" idx="3"/>
          </p:cNvCxnSpPr>
          <p:nvPr/>
        </p:nvCxnSpPr>
        <p:spPr>
          <a:xfrm>
            <a:off x="1723125" y="960301"/>
            <a:ext cx="8786" cy="834740"/>
          </a:xfrm>
          <a:prstGeom prst="bentConnector3">
            <a:avLst>
              <a:gd name="adj1" fmla="val 2894474"/>
            </a:avLst>
          </a:prstGeom>
          <a:ln w="28575">
            <a:solidFill>
              <a:srgbClr val="CF99BE"/>
            </a:solidFill>
            <a:prstDash val="sysDot"/>
          </a:ln>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E06563A0-75A9-41B9-3824-093116F01B74}"/>
              </a:ext>
            </a:extLst>
          </p:cNvPr>
          <p:cNvSpPr/>
          <p:nvPr/>
        </p:nvSpPr>
        <p:spPr>
          <a:xfrm>
            <a:off x="3944712" y="1121200"/>
            <a:ext cx="570836" cy="258352"/>
          </a:xfrm>
          <a:prstGeom prst="roundRect">
            <a:avLst/>
          </a:prstGeom>
          <a:solidFill>
            <a:srgbClr val="70A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STAGE</a:t>
            </a:r>
            <a:r>
              <a:rPr lang="en-US" sz="1400" dirty="0"/>
              <a:t> </a:t>
            </a:r>
          </a:p>
        </p:txBody>
      </p:sp>
      <p:cxnSp>
        <p:nvCxnSpPr>
          <p:cNvPr id="28" name="Straight Connector 27">
            <a:extLst>
              <a:ext uri="{FF2B5EF4-FFF2-40B4-BE49-F238E27FC236}">
                <a16:creationId xmlns:a16="http://schemas.microsoft.com/office/drawing/2014/main" id="{BF9D63C1-E183-3EDB-F177-75248A187C59}"/>
              </a:ext>
            </a:extLst>
          </p:cNvPr>
          <p:cNvCxnSpPr>
            <a:cxnSpLocks/>
            <a:stCxn id="27" idx="1"/>
          </p:cNvCxnSpPr>
          <p:nvPr/>
        </p:nvCxnSpPr>
        <p:spPr>
          <a:xfrm flipH="1">
            <a:off x="3760009" y="1250376"/>
            <a:ext cx="184703" cy="85"/>
          </a:xfrm>
          <a:prstGeom prst="line">
            <a:avLst/>
          </a:prstGeom>
          <a:noFill/>
          <a:ln w="28575">
            <a:solidFill>
              <a:srgbClr val="70A8DA"/>
            </a:solidFill>
          </a:ln>
        </p:spPr>
        <p:style>
          <a:lnRef idx="2">
            <a:schemeClr val="accent1">
              <a:shade val="50000"/>
            </a:schemeClr>
          </a:lnRef>
          <a:fillRef idx="1">
            <a:schemeClr val="accent1"/>
          </a:fillRef>
          <a:effectRef idx="0">
            <a:schemeClr val="accent1"/>
          </a:effectRef>
          <a:fontRef idx="minor">
            <a:schemeClr val="lt1"/>
          </a:fontRef>
        </p:style>
      </p:cxnSp>
      <p:sp>
        <p:nvSpPr>
          <p:cNvPr id="33" name="Rectangle 32">
            <a:extLst>
              <a:ext uri="{FF2B5EF4-FFF2-40B4-BE49-F238E27FC236}">
                <a16:creationId xmlns:a16="http://schemas.microsoft.com/office/drawing/2014/main" id="{E573015B-DD1D-DE5F-D8A4-732EC55A4349}"/>
              </a:ext>
            </a:extLst>
          </p:cNvPr>
          <p:cNvSpPr/>
          <p:nvPr/>
        </p:nvSpPr>
        <p:spPr>
          <a:xfrm>
            <a:off x="5159779" y="4426439"/>
            <a:ext cx="1105849" cy="980447"/>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a:extLst>
              <a:ext uri="{FF2B5EF4-FFF2-40B4-BE49-F238E27FC236}">
                <a16:creationId xmlns:a16="http://schemas.microsoft.com/office/drawing/2014/main" id="{9ACFBF31-75E0-5595-B6CF-3D28D91EBC38}"/>
              </a:ext>
            </a:extLst>
          </p:cNvPr>
          <p:cNvSpPr/>
          <p:nvPr/>
        </p:nvSpPr>
        <p:spPr>
          <a:xfrm>
            <a:off x="6547899" y="3667091"/>
            <a:ext cx="1077402" cy="1739796"/>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TextBox 34">
            <a:extLst>
              <a:ext uri="{FF2B5EF4-FFF2-40B4-BE49-F238E27FC236}">
                <a16:creationId xmlns:a16="http://schemas.microsoft.com/office/drawing/2014/main" id="{10F29718-DA84-49E5-F379-F37D2EBEFF07}"/>
              </a:ext>
            </a:extLst>
          </p:cNvPr>
          <p:cNvSpPr txBox="1"/>
          <p:nvPr/>
        </p:nvSpPr>
        <p:spPr>
          <a:xfrm>
            <a:off x="6724388" y="1301877"/>
            <a:ext cx="1202754" cy="246221"/>
          </a:xfrm>
          <a:prstGeom prst="rect">
            <a:avLst/>
          </a:prstGeom>
          <a:noFill/>
        </p:spPr>
        <p:txBody>
          <a:bodyPr wrap="square" rtlCol="0">
            <a:spAutoFit/>
          </a:bodyPr>
          <a:lstStyle/>
          <a:p>
            <a:r>
              <a:rPr lang="en-US" sz="1000" dirty="0">
                <a:solidFill>
                  <a:schemeClr val="accent4"/>
                </a:solidFill>
              </a:rPr>
              <a:t>create_usd_stage</a:t>
            </a:r>
          </a:p>
        </p:txBody>
      </p:sp>
      <p:sp>
        <p:nvSpPr>
          <p:cNvPr id="36" name="TextBox 35">
            <a:extLst>
              <a:ext uri="{FF2B5EF4-FFF2-40B4-BE49-F238E27FC236}">
                <a16:creationId xmlns:a16="http://schemas.microsoft.com/office/drawing/2014/main" id="{D0E84428-E0AF-A7E2-5496-0B76301E9371}"/>
              </a:ext>
            </a:extLst>
          </p:cNvPr>
          <p:cNvSpPr txBox="1"/>
          <p:nvPr/>
        </p:nvSpPr>
        <p:spPr>
          <a:xfrm>
            <a:off x="6724388" y="1527758"/>
            <a:ext cx="1202754" cy="861774"/>
          </a:xfrm>
          <a:prstGeom prst="rect">
            <a:avLst/>
          </a:prstGeom>
          <a:noFill/>
        </p:spPr>
        <p:txBody>
          <a:bodyPr wrap="square" rtlCol="0">
            <a:spAutoFit/>
          </a:bodyPr>
          <a:lstStyle/>
          <a:p>
            <a:r>
              <a:rPr lang="en-US" sz="1000" dirty="0">
                <a:solidFill>
                  <a:schemeClr val="accent5">
                    <a:lumMod val="60000"/>
                    <a:lumOff val="40000"/>
                  </a:schemeClr>
                </a:solidFill>
              </a:rPr>
              <a:t>This node creates a USD stage. One can specify the location for saving the USD layer.</a:t>
            </a:r>
          </a:p>
        </p:txBody>
      </p:sp>
      <p:sp>
        <p:nvSpPr>
          <p:cNvPr id="48" name="TextBox 47">
            <a:extLst>
              <a:ext uri="{FF2B5EF4-FFF2-40B4-BE49-F238E27FC236}">
                <a16:creationId xmlns:a16="http://schemas.microsoft.com/office/drawing/2014/main" id="{9D39E2FB-0986-4F57-DF0B-2C03CB8BA80A}"/>
              </a:ext>
            </a:extLst>
          </p:cNvPr>
          <p:cNvSpPr txBox="1"/>
          <p:nvPr/>
        </p:nvSpPr>
        <p:spPr>
          <a:xfrm>
            <a:off x="9488710" y="3543980"/>
            <a:ext cx="1202754" cy="246221"/>
          </a:xfrm>
          <a:prstGeom prst="rect">
            <a:avLst/>
          </a:prstGeom>
          <a:noFill/>
        </p:spPr>
        <p:txBody>
          <a:bodyPr wrap="square" rtlCol="0">
            <a:spAutoFit/>
          </a:bodyPr>
          <a:lstStyle/>
          <a:p>
            <a:r>
              <a:rPr lang="en-US" sz="1000" dirty="0">
                <a:solidFill>
                  <a:schemeClr val="accent4"/>
                </a:solidFill>
              </a:rPr>
              <a:t>add_to_stage</a:t>
            </a:r>
          </a:p>
        </p:txBody>
      </p:sp>
      <p:sp>
        <p:nvSpPr>
          <p:cNvPr id="49" name="TextBox 48">
            <a:extLst>
              <a:ext uri="{FF2B5EF4-FFF2-40B4-BE49-F238E27FC236}">
                <a16:creationId xmlns:a16="http://schemas.microsoft.com/office/drawing/2014/main" id="{39E83A1A-4829-C677-F3AD-E076742D576C}"/>
              </a:ext>
            </a:extLst>
          </p:cNvPr>
          <p:cNvSpPr txBox="1"/>
          <p:nvPr/>
        </p:nvSpPr>
        <p:spPr>
          <a:xfrm>
            <a:off x="9488710" y="3769861"/>
            <a:ext cx="1202754" cy="707886"/>
          </a:xfrm>
          <a:prstGeom prst="rect">
            <a:avLst/>
          </a:prstGeom>
          <a:noFill/>
        </p:spPr>
        <p:txBody>
          <a:bodyPr wrap="square" rtlCol="0">
            <a:spAutoFit/>
          </a:bodyPr>
          <a:lstStyle/>
          <a:p>
            <a:r>
              <a:rPr lang="en-US" sz="1000" dirty="0">
                <a:solidFill>
                  <a:schemeClr val="accent5">
                    <a:lumMod val="60000"/>
                    <a:lumOff val="40000"/>
                  </a:schemeClr>
                </a:solidFill>
              </a:rPr>
              <a:t>This node adds prims to the specified layer of the USD stage.</a:t>
            </a:r>
          </a:p>
        </p:txBody>
      </p:sp>
      <p:sp>
        <p:nvSpPr>
          <p:cNvPr id="52" name="TextBox 51">
            <a:extLst>
              <a:ext uri="{FF2B5EF4-FFF2-40B4-BE49-F238E27FC236}">
                <a16:creationId xmlns:a16="http://schemas.microsoft.com/office/drawing/2014/main" id="{DD9770D6-3A54-2E78-FB01-DFF120BDE433}"/>
              </a:ext>
            </a:extLst>
          </p:cNvPr>
          <p:cNvSpPr txBox="1"/>
          <p:nvPr/>
        </p:nvSpPr>
        <p:spPr>
          <a:xfrm>
            <a:off x="7866753" y="4700798"/>
            <a:ext cx="1202754" cy="246221"/>
          </a:xfrm>
          <a:prstGeom prst="rect">
            <a:avLst/>
          </a:prstGeom>
          <a:noFill/>
        </p:spPr>
        <p:txBody>
          <a:bodyPr wrap="square" rtlCol="0">
            <a:spAutoFit/>
          </a:bodyPr>
          <a:lstStyle/>
          <a:p>
            <a:r>
              <a:rPr lang="en-US" sz="1000" dirty="0">
                <a:solidFill>
                  <a:schemeClr val="accent4"/>
                </a:solidFill>
              </a:rPr>
              <a:t>define_usd_prim</a:t>
            </a:r>
          </a:p>
        </p:txBody>
      </p:sp>
      <p:sp>
        <p:nvSpPr>
          <p:cNvPr id="53" name="TextBox 52">
            <a:extLst>
              <a:ext uri="{FF2B5EF4-FFF2-40B4-BE49-F238E27FC236}">
                <a16:creationId xmlns:a16="http://schemas.microsoft.com/office/drawing/2014/main" id="{A624D4EA-FFDC-365C-487C-C204AF24013B}"/>
              </a:ext>
            </a:extLst>
          </p:cNvPr>
          <p:cNvSpPr txBox="1"/>
          <p:nvPr/>
        </p:nvSpPr>
        <p:spPr>
          <a:xfrm>
            <a:off x="7870420" y="4904054"/>
            <a:ext cx="1833947" cy="246221"/>
          </a:xfrm>
          <a:prstGeom prst="rect">
            <a:avLst/>
          </a:prstGeom>
          <a:noFill/>
        </p:spPr>
        <p:txBody>
          <a:bodyPr wrap="square" rtlCol="0">
            <a:spAutoFit/>
          </a:bodyPr>
          <a:lstStyle/>
          <a:p>
            <a:r>
              <a:rPr lang="en-US" sz="1000" dirty="0">
                <a:solidFill>
                  <a:schemeClr val="accent5">
                    <a:lumMod val="60000"/>
                    <a:lumOff val="40000"/>
                  </a:schemeClr>
                </a:solidFill>
              </a:rPr>
              <a:t>This node defines a USD prim</a:t>
            </a:r>
          </a:p>
        </p:txBody>
      </p:sp>
      <p:sp>
        <p:nvSpPr>
          <p:cNvPr id="66" name="TextBox 65">
            <a:extLst>
              <a:ext uri="{FF2B5EF4-FFF2-40B4-BE49-F238E27FC236}">
                <a16:creationId xmlns:a16="http://schemas.microsoft.com/office/drawing/2014/main" id="{F3C19081-B89A-B92F-D219-276D1258D90B}"/>
              </a:ext>
            </a:extLst>
          </p:cNvPr>
          <p:cNvSpPr txBox="1"/>
          <p:nvPr/>
        </p:nvSpPr>
        <p:spPr>
          <a:xfrm>
            <a:off x="6525914" y="3392925"/>
            <a:ext cx="1202754" cy="246221"/>
          </a:xfrm>
          <a:prstGeom prst="rect">
            <a:avLst/>
          </a:prstGeom>
          <a:noFill/>
        </p:spPr>
        <p:txBody>
          <a:bodyPr wrap="square" rtlCol="0">
            <a:spAutoFit/>
          </a:bodyPr>
          <a:lstStyle/>
          <a:p>
            <a:r>
              <a:rPr lang="en-US" sz="1000" dirty="0">
                <a:solidFill>
                  <a:schemeClr val="accent4"/>
                </a:solidFill>
              </a:rPr>
              <a:t>define_usd_mesh</a:t>
            </a:r>
          </a:p>
        </p:txBody>
      </p:sp>
      <p:sp>
        <p:nvSpPr>
          <p:cNvPr id="68" name="Rectangle 67">
            <a:extLst>
              <a:ext uri="{FF2B5EF4-FFF2-40B4-BE49-F238E27FC236}">
                <a16:creationId xmlns:a16="http://schemas.microsoft.com/office/drawing/2014/main" id="{655C3B30-8394-E7B7-64D5-23A534258162}"/>
              </a:ext>
            </a:extLst>
          </p:cNvPr>
          <p:cNvSpPr/>
          <p:nvPr/>
        </p:nvSpPr>
        <p:spPr>
          <a:xfrm>
            <a:off x="5159779" y="3488492"/>
            <a:ext cx="1105849" cy="86087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74" name="Picture 73">
            <a:extLst>
              <a:ext uri="{FF2B5EF4-FFF2-40B4-BE49-F238E27FC236}">
                <a16:creationId xmlns:a16="http://schemas.microsoft.com/office/drawing/2014/main" id="{B86B55AE-FA1B-7449-EA31-8D0BC3B76CC8}"/>
              </a:ext>
            </a:extLst>
          </p:cNvPr>
          <p:cNvPicPr>
            <a:picLocks noChangeAspect="1"/>
          </p:cNvPicPr>
          <p:nvPr/>
        </p:nvPicPr>
        <p:blipFill rotWithShape="1">
          <a:blip r:embed="rId5"/>
          <a:srcRect t="3970" b="1404"/>
          <a:stretch/>
        </p:blipFill>
        <p:spPr>
          <a:xfrm>
            <a:off x="217336" y="2695906"/>
            <a:ext cx="1849060" cy="932211"/>
          </a:xfrm>
          <a:prstGeom prst="rect">
            <a:avLst/>
          </a:prstGeom>
        </p:spPr>
      </p:pic>
      <p:pic>
        <p:nvPicPr>
          <p:cNvPr id="76" name="Picture 75">
            <a:extLst>
              <a:ext uri="{FF2B5EF4-FFF2-40B4-BE49-F238E27FC236}">
                <a16:creationId xmlns:a16="http://schemas.microsoft.com/office/drawing/2014/main" id="{544FD2F7-51DA-969C-DDA4-02F3EEF96D0C}"/>
              </a:ext>
            </a:extLst>
          </p:cNvPr>
          <p:cNvPicPr>
            <a:picLocks noChangeAspect="1"/>
          </p:cNvPicPr>
          <p:nvPr/>
        </p:nvPicPr>
        <p:blipFill>
          <a:blip r:embed="rId6"/>
          <a:stretch>
            <a:fillRect/>
          </a:stretch>
        </p:blipFill>
        <p:spPr>
          <a:xfrm>
            <a:off x="2289405" y="2698229"/>
            <a:ext cx="2334017" cy="1635614"/>
          </a:xfrm>
          <a:prstGeom prst="rect">
            <a:avLst/>
          </a:prstGeom>
        </p:spPr>
      </p:pic>
      <p:sp>
        <p:nvSpPr>
          <p:cNvPr id="2" name="TextBox 1">
            <a:extLst>
              <a:ext uri="{FF2B5EF4-FFF2-40B4-BE49-F238E27FC236}">
                <a16:creationId xmlns:a16="http://schemas.microsoft.com/office/drawing/2014/main" id="{F3F6BFA2-1963-7222-9008-56E78DF5523C}"/>
              </a:ext>
            </a:extLst>
          </p:cNvPr>
          <p:cNvSpPr txBox="1"/>
          <p:nvPr/>
        </p:nvSpPr>
        <p:spPr>
          <a:xfrm>
            <a:off x="164048" y="3662225"/>
            <a:ext cx="1820484" cy="400110"/>
          </a:xfrm>
          <a:prstGeom prst="rect">
            <a:avLst/>
          </a:prstGeom>
          <a:noFill/>
        </p:spPr>
        <p:txBody>
          <a:bodyPr wrap="square" rtlCol="0">
            <a:spAutoFit/>
          </a:bodyPr>
          <a:lstStyle/>
          <a:p>
            <a:r>
              <a:rPr lang="en-US" sz="1000" dirty="0">
                <a:solidFill>
                  <a:srgbClr val="9C6296"/>
                </a:solidFill>
              </a:rPr>
              <a:t>The hierarchy of the stage can be viewed in the outliner.</a:t>
            </a:r>
          </a:p>
        </p:txBody>
      </p:sp>
      <p:sp>
        <p:nvSpPr>
          <p:cNvPr id="5" name="Rectangle 4">
            <a:extLst>
              <a:ext uri="{FF2B5EF4-FFF2-40B4-BE49-F238E27FC236}">
                <a16:creationId xmlns:a16="http://schemas.microsoft.com/office/drawing/2014/main" id="{2CEBB20A-E686-6A0D-0A4E-5D1FBA2BB44D}"/>
              </a:ext>
            </a:extLst>
          </p:cNvPr>
          <p:cNvSpPr/>
          <p:nvPr/>
        </p:nvSpPr>
        <p:spPr>
          <a:xfrm>
            <a:off x="2973294" y="3862280"/>
            <a:ext cx="517329" cy="137226"/>
          </a:xfrm>
          <a:prstGeom prst="rect">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lumMod val="75000"/>
                </a:schemeClr>
              </a:solidFill>
            </a:endParaRPr>
          </a:p>
        </p:txBody>
      </p:sp>
      <p:cxnSp>
        <p:nvCxnSpPr>
          <p:cNvPr id="7" name="Straight Connector 6">
            <a:extLst>
              <a:ext uri="{FF2B5EF4-FFF2-40B4-BE49-F238E27FC236}">
                <a16:creationId xmlns:a16="http://schemas.microsoft.com/office/drawing/2014/main" id="{A4F97006-25AD-6C9C-9434-4D2B2098A225}"/>
              </a:ext>
            </a:extLst>
          </p:cNvPr>
          <p:cNvCxnSpPr>
            <a:cxnSpLocks/>
          </p:cNvCxnSpPr>
          <p:nvPr/>
        </p:nvCxnSpPr>
        <p:spPr>
          <a:xfrm>
            <a:off x="3091410" y="4002713"/>
            <a:ext cx="0" cy="446042"/>
          </a:xfrm>
          <a:prstGeom prst="line">
            <a:avLst/>
          </a:prstGeom>
          <a:noFill/>
          <a:ln w="9525">
            <a:solidFill>
              <a:srgbClr val="D48CBE"/>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0" name="TextBox 29">
            <a:extLst>
              <a:ext uri="{FF2B5EF4-FFF2-40B4-BE49-F238E27FC236}">
                <a16:creationId xmlns:a16="http://schemas.microsoft.com/office/drawing/2014/main" id="{3553446D-AD32-790D-D645-1E127939E0C8}"/>
              </a:ext>
            </a:extLst>
          </p:cNvPr>
          <p:cNvSpPr txBox="1"/>
          <p:nvPr/>
        </p:nvSpPr>
        <p:spPr>
          <a:xfrm>
            <a:off x="2247300" y="4448755"/>
            <a:ext cx="2376121" cy="707886"/>
          </a:xfrm>
          <a:prstGeom prst="rect">
            <a:avLst/>
          </a:prstGeom>
          <a:noFill/>
        </p:spPr>
        <p:txBody>
          <a:bodyPr wrap="square" rtlCol="0">
            <a:spAutoFit/>
          </a:bodyPr>
          <a:lstStyle/>
          <a:p>
            <a:r>
              <a:rPr lang="en-US" sz="1000" dirty="0">
                <a:solidFill>
                  <a:srgbClr val="9C6296"/>
                </a:solidFill>
              </a:rPr>
              <a:t>Make sure “Shareable” is turned on for the Maya USD proxy shape. This allows one to directly access the stage in the USD layer editor and set the target layer. </a:t>
            </a:r>
          </a:p>
        </p:txBody>
      </p:sp>
      <p:sp>
        <p:nvSpPr>
          <p:cNvPr id="46" name="TextBox 45">
            <a:extLst>
              <a:ext uri="{FF2B5EF4-FFF2-40B4-BE49-F238E27FC236}">
                <a16:creationId xmlns:a16="http://schemas.microsoft.com/office/drawing/2014/main" id="{20D36CAB-8D4C-37FB-94D6-F7D1304D7411}"/>
              </a:ext>
            </a:extLst>
          </p:cNvPr>
          <p:cNvSpPr txBox="1"/>
          <p:nvPr/>
        </p:nvSpPr>
        <p:spPr>
          <a:xfrm>
            <a:off x="7830721" y="2814785"/>
            <a:ext cx="1833947" cy="246221"/>
          </a:xfrm>
          <a:prstGeom prst="rect">
            <a:avLst/>
          </a:prstGeom>
          <a:noFill/>
        </p:spPr>
        <p:txBody>
          <a:bodyPr wrap="square" rtlCol="0">
            <a:spAutoFit/>
          </a:bodyPr>
          <a:lstStyle/>
          <a:p>
            <a:r>
              <a:rPr lang="en-US" sz="1000" dirty="0">
                <a:solidFill>
                  <a:srgbClr val="D48CBE"/>
                </a:solidFill>
              </a:rPr>
              <a:t>Parent prim</a:t>
            </a:r>
          </a:p>
        </p:txBody>
      </p:sp>
      <p:sp>
        <p:nvSpPr>
          <p:cNvPr id="47" name="TextBox 46">
            <a:extLst>
              <a:ext uri="{FF2B5EF4-FFF2-40B4-BE49-F238E27FC236}">
                <a16:creationId xmlns:a16="http://schemas.microsoft.com/office/drawing/2014/main" id="{06030875-F149-2E1A-B86B-11C257582696}"/>
              </a:ext>
            </a:extLst>
          </p:cNvPr>
          <p:cNvSpPr txBox="1"/>
          <p:nvPr/>
        </p:nvSpPr>
        <p:spPr>
          <a:xfrm>
            <a:off x="5993958" y="3018744"/>
            <a:ext cx="1833947" cy="246221"/>
          </a:xfrm>
          <a:prstGeom prst="rect">
            <a:avLst/>
          </a:prstGeom>
          <a:noFill/>
        </p:spPr>
        <p:txBody>
          <a:bodyPr wrap="square" rtlCol="0">
            <a:spAutoFit/>
          </a:bodyPr>
          <a:lstStyle/>
          <a:p>
            <a:r>
              <a:rPr lang="en-US" sz="1000" dirty="0">
                <a:solidFill>
                  <a:srgbClr val="D48CBE"/>
                </a:solidFill>
              </a:rPr>
              <a:t>Child prim</a:t>
            </a:r>
          </a:p>
        </p:txBody>
      </p:sp>
    </p:spTree>
    <p:extLst>
      <p:ext uri="{BB962C8B-B14F-4D97-AF65-F5344CB8AC3E}">
        <p14:creationId xmlns:p14="http://schemas.microsoft.com/office/powerpoint/2010/main" val="1012632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TotalTime>
  <Words>1983</Words>
  <Application>Microsoft Office PowerPoint</Application>
  <PresentationFormat>Widescreen</PresentationFormat>
  <Paragraphs>322</Paragraphs>
  <Slides>42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42</vt:i4>
      </vt:variant>
    </vt:vector>
  </HeadingPairs>
  <TitlesOfParts>
    <vt:vector size="46" baseType="lpstr">
      <vt:lpstr>Arial</vt:lpstr>
      <vt:lpstr>Calibri</vt:lpstr>
      <vt:lpstr>Calibri Light</vt:lpstr>
      <vt:lpstr>Office Theme</vt:lpstr>
      <vt:lpstr>Bifrost Workshop  Week8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Bifrost Workshop  Week8</dc:title>
  <dc:creator>Yingying Zeng</dc:creator>
  <cp:lastModifiedBy>Yingying Zeng</cp:lastModifiedBy>
  <cp:revision>1</cp:revision>
  <dcterms:created xsi:type="dcterms:W3CDTF">2023-04-22T01:54:33Z</dcterms:created>
  <dcterms:modified xsi:type="dcterms:W3CDTF">2023-05-10T00:16:19Z</dcterms:modified>
</cp:coreProperties>
</file>